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ddfc1dee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ddfc1dee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dfb53742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dfb53742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486cd35c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486cd35c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58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2"/>
          <p:cNvCxnSpPr/>
          <p:nvPr/>
        </p:nvCxnSpPr>
        <p:spPr>
          <a:xfrm>
            <a:off x="-36513" y="4587875"/>
            <a:ext cx="9288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GFZ-LogoNeu_dt_neg_1c.eps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50" y="4659313"/>
            <a:ext cx="647699" cy="419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lmholtz_Logo_single_weiss.eps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3213" y="4897438"/>
            <a:ext cx="1054098" cy="1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152400" y="228600"/>
            <a:ext cx="88392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2400" y="1771650"/>
            <a:ext cx="8839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00589C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52400" y="1257300"/>
            <a:ext cx="88392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Clr>
                <a:srgbClr val="00589C"/>
              </a:buClr>
              <a:buSzPts val="1400"/>
              <a:buFont typeface="Verdana"/>
              <a:buChar char="–"/>
              <a:defRPr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>
                <a:latin typeface="Verdana"/>
                <a:ea typeface="Verdana"/>
                <a:cs typeface="Verdana"/>
                <a:sym typeface="Verdana"/>
              </a:defRPr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Verdana"/>
              <a:buChar char="»"/>
              <a:defRPr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1371600" y="4887913"/>
            <a:ext cx="5410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934200" y="4887913"/>
            <a:ext cx="83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2400" y="1257300"/>
            <a:ext cx="43434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589C"/>
              </a:buClr>
              <a:buSzPts val="2400"/>
              <a:buFont typeface="Verdana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648200" y="1257300"/>
            <a:ext cx="43434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589C"/>
              </a:buClr>
              <a:buSzPts val="2400"/>
              <a:buFont typeface="Verdana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»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371600" y="4887913"/>
            <a:ext cx="5410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934200" y="4887913"/>
            <a:ext cx="83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>
  <p:cSld name="Vergleich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589C"/>
              </a:buClr>
              <a:buSzPts val="2000"/>
              <a:buFont typeface="Verdana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589C"/>
              </a:buClr>
              <a:buSzPts val="2000"/>
              <a:buFont typeface="Verdana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»"/>
              <a:defRPr sz="1600"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371600" y="4887913"/>
            <a:ext cx="5410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934200" y="4887913"/>
            <a:ext cx="83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1371600" y="4887913"/>
            <a:ext cx="5410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934200" y="4887913"/>
            <a:ext cx="83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1" type="ftr"/>
          </p:nvPr>
        </p:nvSpPr>
        <p:spPr>
          <a:xfrm>
            <a:off x="1371600" y="4887913"/>
            <a:ext cx="5410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934200" y="4887913"/>
            <a:ext cx="83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00589C"/>
              </a:buClr>
              <a:buSzPts val="2800"/>
              <a:buFont typeface="Verdana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»"/>
              <a:defRPr sz="20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589C"/>
              </a:buClr>
              <a:buSzPts val="1200"/>
              <a:buFont typeface="Verdana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371600" y="4887913"/>
            <a:ext cx="5410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934200" y="4887913"/>
            <a:ext cx="83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589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589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589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589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589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D9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D9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D9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D9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2400" y="1257300"/>
            <a:ext cx="88392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rgbClr val="00589C"/>
              </a:buClr>
              <a:buSzPts val="1400"/>
              <a:buFont typeface="Verdana"/>
              <a:buChar char="–"/>
              <a:defRPr b="0" i="0" sz="1400" u="none" cap="none" strike="noStrike">
                <a:solidFill>
                  <a:srgbClr val="00589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Verdana"/>
              <a:buChar char="»"/>
              <a:defRPr b="0" i="0" sz="10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Verdana"/>
              <a:buChar char="»"/>
              <a:defRPr b="0" i="0" sz="10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Verdana"/>
              <a:buChar char="»"/>
              <a:defRPr b="0" i="0" sz="10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Verdana"/>
              <a:buChar char="»"/>
              <a:defRPr b="0" i="0" sz="10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Verdana"/>
              <a:buChar char="»"/>
              <a:defRPr b="0" i="0" sz="10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1371600" y="4887913"/>
            <a:ext cx="5410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934200" y="4887913"/>
            <a:ext cx="83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0" y="4564063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004D9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GFZ-LogoNeu_dt_4c.eps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950" y="4659313"/>
            <a:ext cx="657226" cy="425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lmholtz_Logo_CMYK_DE.eps" id="12" name="Google Shape;12;p1"/>
          <p:cNvPicPr preferRelativeResize="0"/>
          <p:nvPr/>
        </p:nvPicPr>
        <p:blipFill rotWithShape="1">
          <a:blip r:embed="rId2">
            <a:alphaModFix/>
          </a:blip>
          <a:srcRect b="0" l="8" r="52587" t="0"/>
          <a:stretch/>
        </p:blipFill>
        <p:spPr>
          <a:xfrm>
            <a:off x="7740650" y="4770438"/>
            <a:ext cx="1284288" cy="412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ctrTitle"/>
          </p:nvPr>
        </p:nvSpPr>
        <p:spPr>
          <a:xfrm>
            <a:off x="152400" y="228600"/>
            <a:ext cx="8839200" cy="154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ClarifAI</a:t>
            </a:r>
            <a:endParaRPr/>
          </a:p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152400" y="1771650"/>
            <a:ext cx="8839200" cy="80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User-Centred Explainable AI (XAI) Methods for Scientists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152400" y="228600"/>
            <a:ext cx="88392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ClarifAI Project</a:t>
            </a:r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5780525" y="1328640"/>
            <a:ext cx="2916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is web platform that provides a suite of XAI methods to help scientists and practitioners better understand the inner workings and development process of ML algorithms.</a:t>
            </a:r>
            <a:endParaRPr b="1"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4100" y="1245650"/>
            <a:ext cx="3880800" cy="3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04D95"/>
                </a:solidFill>
              </a:rPr>
              <a:t>Challenges of Using XAI Methods:</a:t>
            </a:r>
            <a:endParaRPr b="1" sz="1300">
              <a:solidFill>
                <a:srgbClr val="004D95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63" name="Google Shape;6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664" y="2377102"/>
            <a:ext cx="4549464" cy="17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7700" y="1435396"/>
            <a:ext cx="1739600" cy="4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/>
        </p:nvSpPr>
        <p:spPr>
          <a:xfrm>
            <a:off x="200200" y="3345875"/>
            <a:ext cx="1845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Lack of User-Friendly Explanation Formats</a:t>
            </a:r>
            <a:endParaRPr i="1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0636" y="2760328"/>
            <a:ext cx="1340162" cy="132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/>
        </p:nvSpPr>
        <p:spPr>
          <a:xfrm>
            <a:off x="1927025" y="1870300"/>
            <a:ext cx="14511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Oriented for ML Specialists</a:t>
            </a:r>
            <a:endParaRPr i="1"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825" y="1571750"/>
            <a:ext cx="1106450" cy="14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8487" y="2237700"/>
            <a:ext cx="639513" cy="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152400" y="228600"/>
            <a:ext cx="88392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Approach</a:t>
            </a:r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13" y="858575"/>
            <a:ext cx="7576371" cy="369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152400" y="228600"/>
            <a:ext cx="88392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Join Us</a:t>
            </a:r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725" y="936500"/>
            <a:ext cx="6956549" cy="356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