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77702-6C21-3C42-863C-714B6ADF0F2B}" v="333" dt="2024-06-11T16:48:17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vt.nawaf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AF6199C-40E1-7AB5-257A-5D2FDA4EF872}"/>
              </a:ext>
            </a:extLst>
          </p:cNvPr>
          <p:cNvSpPr txBox="1"/>
          <p:nvPr/>
        </p:nvSpPr>
        <p:spPr>
          <a:xfrm>
            <a:off x="289933" y="800633"/>
            <a:ext cx="11140000" cy="113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Uncovering  Inductive  Biases</a:t>
            </a:r>
            <a:r>
              <a:rPr lang="en" sz="2533" dirty="0">
                <a:latin typeface="Roboto"/>
                <a:ea typeface="Roboto"/>
                <a:cs typeface="Roboto"/>
                <a:sym typeface="Roboto"/>
              </a:rPr>
              <a:t> ​ </a:t>
            </a:r>
            <a:endParaRPr sz="2533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Material Text Representation for Improved Language Modeling</a:t>
            </a:r>
            <a:endParaRPr sz="2600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Google Shape;55;p13">
            <a:extLst>
              <a:ext uri="{FF2B5EF4-FFF2-40B4-BE49-F238E27FC236}">
                <a16:creationId xmlns:a16="http://schemas.microsoft.com/office/drawing/2014/main" id="{C57277A7-949A-EDDA-BE92-55468C5F1B1F}"/>
              </a:ext>
            </a:extLst>
          </p:cNvPr>
          <p:cNvGrpSpPr/>
          <p:nvPr/>
        </p:nvGrpSpPr>
        <p:grpSpPr>
          <a:xfrm>
            <a:off x="765300" y="4533067"/>
            <a:ext cx="11071200" cy="1753333"/>
            <a:chOff x="765300" y="4533067"/>
            <a:chExt cx="8303400" cy="1315000"/>
          </a:xfrm>
        </p:grpSpPr>
        <p:grpSp>
          <p:nvGrpSpPr>
            <p:cNvPr id="7" name="Google Shape;56;p13">
              <a:extLst>
                <a:ext uri="{FF2B5EF4-FFF2-40B4-BE49-F238E27FC236}">
                  <a16:creationId xmlns:a16="http://schemas.microsoft.com/office/drawing/2014/main" id="{1B2D1C00-5BC4-AF0E-1200-D364C6165E37}"/>
                </a:ext>
              </a:extLst>
            </p:cNvPr>
            <p:cNvGrpSpPr/>
            <p:nvPr/>
          </p:nvGrpSpPr>
          <p:grpSpPr>
            <a:xfrm>
              <a:off x="1103175" y="4533067"/>
              <a:ext cx="7015500" cy="818725"/>
              <a:chOff x="1103175" y="4533067"/>
              <a:chExt cx="7015500" cy="818725"/>
            </a:xfrm>
          </p:grpSpPr>
          <p:pic>
            <p:nvPicPr>
              <p:cNvPr id="9" name="Google Shape;57;p13">
                <a:extLst>
                  <a:ext uri="{FF2B5EF4-FFF2-40B4-BE49-F238E27FC236}">
                    <a16:creationId xmlns:a16="http://schemas.microsoft.com/office/drawing/2014/main" id="{621C15D0-3504-0425-CE0E-4A643AC72A00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310985" y="4533067"/>
                <a:ext cx="818725" cy="818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58;p13">
                <a:extLst>
                  <a:ext uri="{FF2B5EF4-FFF2-40B4-BE49-F238E27FC236}">
                    <a16:creationId xmlns:a16="http://schemas.microsoft.com/office/drawing/2014/main" id="{E2713CA4-AFBD-E2B6-BB03-6F13451FADAF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571370" y="4533067"/>
                <a:ext cx="818725" cy="818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59;p13">
                <a:extLst>
                  <a:ext uri="{FF2B5EF4-FFF2-40B4-BE49-F238E27FC236}">
                    <a16:creationId xmlns:a16="http://schemas.microsoft.com/office/drawing/2014/main" id="{EF3FA10D-B774-8DE7-FED2-443E10918D4E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831755" y="4533067"/>
                <a:ext cx="766150" cy="766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60;p13">
                <a:extLst>
                  <a:ext uri="{FF2B5EF4-FFF2-40B4-BE49-F238E27FC236}">
                    <a16:creationId xmlns:a16="http://schemas.microsoft.com/office/drawing/2014/main" id="{E0753EC6-9B73-9958-36A0-B458BD34284F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103175" y="4533067"/>
                <a:ext cx="766150" cy="766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61;p13">
                <a:extLst>
                  <a:ext uri="{FF2B5EF4-FFF2-40B4-BE49-F238E27FC236}">
                    <a16:creationId xmlns:a16="http://schemas.microsoft.com/office/drawing/2014/main" id="{A0FC0755-C0DB-07E3-DA8E-2FF8FB20E9BC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039565" y="4533067"/>
                <a:ext cx="818725" cy="818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62;p13">
                <a:extLst>
                  <a:ext uri="{FF2B5EF4-FFF2-40B4-BE49-F238E27FC236}">
                    <a16:creationId xmlns:a16="http://schemas.microsoft.com/office/drawing/2014/main" id="{279C1FA1-4704-A258-78D1-459A404585B3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7299950" y="4533067"/>
                <a:ext cx="818725" cy="818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Google Shape;63;p13">
              <a:extLst>
                <a:ext uri="{FF2B5EF4-FFF2-40B4-BE49-F238E27FC236}">
                  <a16:creationId xmlns:a16="http://schemas.microsoft.com/office/drawing/2014/main" id="{8EDA1866-DD6C-1829-AE06-5C34D446B457}"/>
                </a:ext>
              </a:extLst>
            </p:cNvPr>
            <p:cNvSpPr txBox="1"/>
            <p:nvPr/>
          </p:nvSpPr>
          <p:spPr>
            <a:xfrm>
              <a:off x="765300" y="5424767"/>
              <a:ext cx="83034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67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composition      geometry           bonding         periodicity       symmetry     coarse graining</a:t>
              </a:r>
              <a:endParaRPr sz="1333" dirty="0"/>
            </a:p>
          </p:txBody>
        </p:sp>
      </p:grpSp>
      <p:sp>
        <p:nvSpPr>
          <p:cNvPr id="6" name="Google Shape;64;p13">
            <a:extLst>
              <a:ext uri="{FF2B5EF4-FFF2-40B4-BE49-F238E27FC236}">
                <a16:creationId xmlns:a16="http://schemas.microsoft.com/office/drawing/2014/main" id="{3345D488-6109-A245-DCD4-0B036508A9B0}"/>
              </a:ext>
            </a:extLst>
          </p:cNvPr>
          <p:cNvSpPr txBox="1">
            <a:spLocks noChangeAspect="1"/>
          </p:cNvSpPr>
          <p:nvPr/>
        </p:nvSpPr>
        <p:spPr>
          <a:xfrm>
            <a:off x="289933" y="2563915"/>
            <a:ext cx="9773600" cy="17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N. Alampara</a:t>
            </a:r>
            <a:r>
              <a:rPr lang="en" sz="1533" baseline="3000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489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, R. Aliakbari</a:t>
            </a:r>
            <a:r>
              <a:rPr lang="en" sz="1533" baseline="3000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489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, S. Miret</a:t>
            </a:r>
            <a:r>
              <a:rPr lang="en" sz="1533" baseline="3000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2489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, K. M. Jablonka</a:t>
            </a:r>
            <a:r>
              <a:rPr lang="en" sz="1533" baseline="3000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1, 2</a:t>
            </a:r>
            <a:endParaRPr sz="1533" baseline="300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267"/>
              </a:spcBef>
              <a:spcAft>
                <a:spcPts val="0"/>
              </a:spcAft>
              <a:buNone/>
            </a:pPr>
            <a:r>
              <a:rPr lang="en" sz="933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Friedrich Schiller University Jena, Laboratory of Organic and Macromolecular Chemistry, Jena, Thuringia, Germany</a:t>
            </a:r>
            <a:b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33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20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Helmholtz Institute for Polymers in Energy Applications Jena, Jena, Thuringia, Germany</a:t>
            </a:r>
            <a:br>
              <a:rPr lang="en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33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200" dirty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Intel Labs, Hillsboro, Oregon, United States of America</a:t>
            </a:r>
            <a:endParaRPr sz="1200" dirty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35370457-37CA-34D0-3A76-41E955C03A5C}"/>
              </a:ext>
            </a:extLst>
          </p:cNvPr>
          <p:cNvGrpSpPr/>
          <p:nvPr/>
        </p:nvGrpSpPr>
        <p:grpSpPr>
          <a:xfrm>
            <a:off x="5974011" y="1327240"/>
            <a:ext cx="2854815" cy="1911259"/>
            <a:chOff x="5769103" y="1429694"/>
            <a:chExt cx="2854815" cy="1911259"/>
          </a:xfrm>
        </p:grpSpPr>
        <p:grpSp>
          <p:nvGrpSpPr>
            <p:cNvPr id="69" name="Google Shape;76;p14">
              <a:extLst>
                <a:ext uri="{FF2B5EF4-FFF2-40B4-BE49-F238E27FC236}">
                  <a16:creationId xmlns:a16="http://schemas.microsoft.com/office/drawing/2014/main" id="{A4946F4C-B8D3-3145-EAB0-2535221E1C9E}"/>
                </a:ext>
              </a:extLst>
            </p:cNvPr>
            <p:cNvGrpSpPr/>
            <p:nvPr/>
          </p:nvGrpSpPr>
          <p:grpSpPr>
            <a:xfrm>
              <a:off x="5883223" y="1891876"/>
              <a:ext cx="1198298" cy="557565"/>
              <a:chOff x="5883229" y="1891876"/>
              <a:chExt cx="898724" cy="418174"/>
            </a:xfrm>
          </p:grpSpPr>
          <p:pic>
            <p:nvPicPr>
              <p:cNvPr id="72" name="Google Shape;78;p14">
                <a:extLst>
                  <a:ext uri="{FF2B5EF4-FFF2-40B4-BE49-F238E27FC236}">
                    <a16:creationId xmlns:a16="http://schemas.microsoft.com/office/drawing/2014/main" id="{AACA7FD9-D499-DCC0-EA5F-C9C45589ADCC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883229" y="1891876"/>
                <a:ext cx="388375" cy="388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9;p14">
                <a:extLst>
                  <a:ext uri="{FF2B5EF4-FFF2-40B4-BE49-F238E27FC236}">
                    <a16:creationId xmlns:a16="http://schemas.microsoft.com/office/drawing/2014/main" id="{ED16C2C0-BFE5-E49E-3CA9-9CD5E3117899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393578" y="1921675"/>
                <a:ext cx="388375" cy="388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0" name="TextBox 20">
              <a:extLst>
                <a:ext uri="{FF2B5EF4-FFF2-40B4-BE49-F238E27FC236}">
                  <a16:creationId xmlns:a16="http://schemas.microsoft.com/office/drawing/2014/main" id="{CB061EF8-42BA-9483-BE52-B87A24597C94}"/>
                </a:ext>
              </a:extLst>
            </p:cNvPr>
            <p:cNvSpPr txBox="1"/>
            <p:nvPr/>
          </p:nvSpPr>
          <p:spPr>
            <a:xfrm>
              <a:off x="5880719" y="2448401"/>
              <a:ext cx="2743199" cy="89255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1600" dirty="0">
                  <a:solidFill>
                    <a:srgbClr val="758D99"/>
                  </a:solidFill>
                  <a:latin typeface="Roboto"/>
                </a:rPr>
                <a:t>Mg Ta Pt 4.32 4.32 4.32</a:t>
              </a:r>
              <a:br>
                <a:rPr lang="en" sz="1600" dirty="0">
                  <a:latin typeface="Roboto"/>
                </a:rPr>
              </a:br>
              <a:r>
                <a:rPr lang="en" sz="1600" dirty="0">
                  <a:solidFill>
                    <a:srgbClr val="758D99"/>
                  </a:solidFill>
                  <a:latin typeface="Roboto"/>
                </a:rPr>
                <a:t>60 60 60</a:t>
              </a:r>
              <a:endParaRPr lang="en-US" sz="1600" dirty="0">
                <a:latin typeface="Roboto"/>
              </a:endParaRPr>
            </a:p>
            <a:p>
              <a:pPr algn="l"/>
              <a:endParaRPr lang="en-US" sz="2000" dirty="0">
                <a:latin typeface="Roboto"/>
              </a:endParaRPr>
            </a:p>
          </p:txBody>
        </p:sp>
        <p:sp>
          <p:nvSpPr>
            <p:cNvPr id="71" name="Google Shape;74;p14">
              <a:extLst>
                <a:ext uri="{FF2B5EF4-FFF2-40B4-BE49-F238E27FC236}">
                  <a16:creationId xmlns:a16="http://schemas.microsoft.com/office/drawing/2014/main" id="{0EBEB607-0CFA-0BB7-4801-77721470B990}"/>
                </a:ext>
              </a:extLst>
            </p:cNvPr>
            <p:cNvSpPr txBox="1"/>
            <p:nvPr/>
          </p:nvSpPr>
          <p:spPr>
            <a:xfrm>
              <a:off x="5769103" y="1429694"/>
              <a:ext cx="2624000" cy="805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15000"/>
                </a:lnSpc>
                <a:spcBef>
                  <a:spcPts val="1600"/>
                </a:spcBef>
              </a:pPr>
              <a:endParaRPr lang="en-US" sz="200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9FC5EB-8F9C-60CF-812B-5C08936E85E8}"/>
              </a:ext>
            </a:extLst>
          </p:cNvPr>
          <p:cNvGrpSpPr/>
          <p:nvPr/>
        </p:nvGrpSpPr>
        <p:grpSpPr>
          <a:xfrm>
            <a:off x="979390" y="1327240"/>
            <a:ext cx="1725929" cy="1165831"/>
            <a:chOff x="979390" y="1429694"/>
            <a:chExt cx="1725929" cy="1165831"/>
          </a:xfrm>
        </p:grpSpPr>
        <p:sp>
          <p:nvSpPr>
            <p:cNvPr id="66" name="TextBox 2">
              <a:extLst>
                <a:ext uri="{FF2B5EF4-FFF2-40B4-BE49-F238E27FC236}">
                  <a16:creationId xmlns:a16="http://schemas.microsoft.com/office/drawing/2014/main" id="{F7400AD8-D185-55CB-ED50-48CD509FC045}"/>
                </a:ext>
              </a:extLst>
            </p:cNvPr>
            <p:cNvSpPr txBox="1"/>
            <p:nvPr/>
          </p:nvSpPr>
          <p:spPr>
            <a:xfrm>
              <a:off x="1023257" y="2256971"/>
              <a:ext cx="1083129" cy="33855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SrTiO3</a:t>
              </a:r>
              <a:endParaRPr lang="en-US" sz="1600">
                <a:latin typeface="Roboto"/>
              </a:endParaRPr>
            </a:p>
          </p:txBody>
        </p:sp>
        <p:pic>
          <p:nvPicPr>
            <p:cNvPr id="67" name="Google Shape;75;p14">
              <a:extLst>
                <a:ext uri="{FF2B5EF4-FFF2-40B4-BE49-F238E27FC236}">
                  <a16:creationId xmlns:a16="http://schemas.microsoft.com/office/drawing/2014/main" id="{5F27E371-AEEA-2F77-8F73-44B7255E4742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20900" y="1802852"/>
              <a:ext cx="517833" cy="517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74;p14">
              <a:extLst>
                <a:ext uri="{FF2B5EF4-FFF2-40B4-BE49-F238E27FC236}">
                  <a16:creationId xmlns:a16="http://schemas.microsoft.com/office/drawing/2014/main" id="{1A3780C3-B19F-CF1E-823E-F8018988E72C}"/>
                </a:ext>
              </a:extLst>
            </p:cNvPr>
            <p:cNvSpPr txBox="1"/>
            <p:nvPr/>
          </p:nvSpPr>
          <p:spPr>
            <a:xfrm>
              <a:off x="979390" y="1429694"/>
              <a:ext cx="1725929" cy="805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14999"/>
                </a:lnSpc>
                <a:spcBef>
                  <a:spcPts val="1600"/>
                </a:spcBef>
              </a:pPr>
              <a:endPara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8A768E-6E89-1165-F690-61B5029E3225}"/>
              </a:ext>
            </a:extLst>
          </p:cNvPr>
          <p:cNvGrpSpPr/>
          <p:nvPr/>
        </p:nvGrpSpPr>
        <p:grpSpPr>
          <a:xfrm>
            <a:off x="3238176" y="1327240"/>
            <a:ext cx="2297429" cy="1156757"/>
            <a:chOff x="3238176" y="1429695"/>
            <a:chExt cx="2297429" cy="1156757"/>
          </a:xfrm>
        </p:grpSpPr>
        <p:sp>
          <p:nvSpPr>
            <p:cNvPr id="63" name="Google Shape;74;p14">
              <a:extLst>
                <a:ext uri="{FF2B5EF4-FFF2-40B4-BE49-F238E27FC236}">
                  <a16:creationId xmlns:a16="http://schemas.microsoft.com/office/drawing/2014/main" id="{D6750465-6789-6F28-57FF-3922E7EBDACE}"/>
                </a:ext>
              </a:extLst>
            </p:cNvPr>
            <p:cNvSpPr txBox="1"/>
            <p:nvPr/>
          </p:nvSpPr>
          <p:spPr>
            <a:xfrm>
              <a:off x="3238176" y="1429695"/>
              <a:ext cx="2297429" cy="823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15000"/>
                </a:lnSpc>
                <a:spcBef>
                  <a:spcPts val="1600"/>
                </a:spcBef>
              </a:pPr>
              <a:endPara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57BBE120-CA75-CAD4-A700-E41F7CA2E263}"/>
                </a:ext>
              </a:extLst>
            </p:cNvPr>
            <p:cNvSpPr txBox="1"/>
            <p:nvPr/>
          </p:nvSpPr>
          <p:spPr>
            <a:xfrm>
              <a:off x="3272971" y="2247898"/>
              <a:ext cx="1872343" cy="33855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Sr Ti O </a:t>
              </a:r>
              <a:r>
                <a:rPr lang="en-US" sz="1600" err="1">
                  <a:solidFill>
                    <a:srgbClr val="758D99"/>
                  </a:solidFill>
                  <a:latin typeface="Roboto"/>
                </a:rPr>
                <a:t>O</a:t>
              </a:r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 </a:t>
              </a:r>
              <a:r>
                <a:rPr lang="en-US" sz="1600" err="1">
                  <a:solidFill>
                    <a:srgbClr val="758D99"/>
                  </a:solidFill>
                  <a:latin typeface="Roboto"/>
                </a:rPr>
                <a:t>O</a:t>
              </a:r>
              <a:endParaRPr lang="en-US" sz="1600">
                <a:latin typeface="Roboto"/>
              </a:endParaRPr>
            </a:p>
          </p:txBody>
        </p:sp>
        <p:pic>
          <p:nvPicPr>
            <p:cNvPr id="65" name="Google Shape;75;p14" descr="A rainbow colored squares on a black background&#10;&#10;Description automatically generated">
              <a:extLst>
                <a:ext uri="{FF2B5EF4-FFF2-40B4-BE49-F238E27FC236}">
                  <a16:creationId xmlns:a16="http://schemas.microsoft.com/office/drawing/2014/main" id="{7B8851B2-FCA0-69B3-B13F-A06B5FE49AA0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370614" y="1802851"/>
              <a:ext cx="517833" cy="517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Google Shape;80;p14">
            <a:extLst>
              <a:ext uri="{FF2B5EF4-FFF2-40B4-BE49-F238E27FC236}">
                <a16:creationId xmlns:a16="http://schemas.microsoft.com/office/drawing/2014/main" id="{CF8AC264-28BE-B6CC-8E93-37457A300872}"/>
              </a:ext>
            </a:extLst>
          </p:cNvPr>
          <p:cNvGrpSpPr/>
          <p:nvPr/>
        </p:nvGrpSpPr>
        <p:grpSpPr>
          <a:xfrm>
            <a:off x="9178614" y="1773050"/>
            <a:ext cx="1809832" cy="528080"/>
            <a:chOff x="8691965" y="1939537"/>
            <a:chExt cx="1357375" cy="396060"/>
          </a:xfrm>
        </p:grpSpPr>
        <p:pic>
          <p:nvPicPr>
            <p:cNvPr id="60" name="Google Shape;82;p14">
              <a:extLst>
                <a:ext uri="{FF2B5EF4-FFF2-40B4-BE49-F238E27FC236}">
                  <a16:creationId xmlns:a16="http://schemas.microsoft.com/office/drawing/2014/main" id="{BADC5152-C186-B982-AF1B-75D45CAB7DFD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691965" y="1939537"/>
              <a:ext cx="388375" cy="38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83;p14">
              <a:extLst>
                <a:ext uri="{FF2B5EF4-FFF2-40B4-BE49-F238E27FC236}">
                  <a16:creationId xmlns:a16="http://schemas.microsoft.com/office/drawing/2014/main" id="{D2DAC9DF-D9B9-2EB2-40C5-DDFB2C0EAF4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203964" y="1947198"/>
              <a:ext cx="388375" cy="38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84;p14">
              <a:extLst>
                <a:ext uri="{FF2B5EF4-FFF2-40B4-BE49-F238E27FC236}">
                  <a16:creationId xmlns:a16="http://schemas.microsoft.com/office/drawing/2014/main" id="{A1C155F6-7A81-D786-A9C4-35E48461375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660965" y="1947200"/>
              <a:ext cx="388375" cy="3883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TextBox 33">
            <a:extLst>
              <a:ext uri="{FF2B5EF4-FFF2-40B4-BE49-F238E27FC236}">
                <a16:creationId xmlns:a16="http://schemas.microsoft.com/office/drawing/2014/main" id="{901A07FF-72EA-CBFB-E5C0-3AF5F09A8C5A}"/>
              </a:ext>
            </a:extLst>
          </p:cNvPr>
          <p:cNvSpPr txBox="1"/>
          <p:nvPr/>
        </p:nvSpPr>
        <p:spPr>
          <a:xfrm>
            <a:off x="9084556" y="2351421"/>
            <a:ext cx="2969984" cy="62324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758D99"/>
                </a:solidFill>
                <a:latin typeface="Roboto"/>
              </a:rPr>
              <a:t>Mg Ta Pt 0 2 - - o 0 2 - o - 0 2 -o </a:t>
            </a:r>
            <a:r>
              <a:rPr lang="en-US" sz="1600" dirty="0" err="1">
                <a:solidFill>
                  <a:srgbClr val="758D99"/>
                </a:solidFill>
                <a:latin typeface="Roboto"/>
              </a:rPr>
              <a:t>o</a:t>
            </a:r>
            <a:r>
              <a:rPr lang="en-US" sz="1600" dirty="0">
                <a:solidFill>
                  <a:srgbClr val="758D99"/>
                </a:solidFill>
                <a:latin typeface="Roboto"/>
              </a:rPr>
              <a:t> 0 2 o - - 0 2 o - o 0 2o o - 0 1- - o01- o - 01o - - 12o </a:t>
            </a:r>
            <a:r>
              <a:rPr lang="en-US" sz="1600" dirty="0" err="1">
                <a:solidFill>
                  <a:srgbClr val="758D99"/>
                </a:solidFill>
                <a:latin typeface="Roboto"/>
              </a:rPr>
              <a:t>oo</a:t>
            </a:r>
            <a:endParaRPr lang="en-US" sz="1600" dirty="0">
              <a:latin typeface="Roboto"/>
            </a:endParaRP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42E5634B-83CA-086E-B383-D2084D31233E}"/>
              </a:ext>
            </a:extLst>
          </p:cNvPr>
          <p:cNvSpPr txBox="1"/>
          <p:nvPr/>
        </p:nvSpPr>
        <p:spPr>
          <a:xfrm>
            <a:off x="9075483" y="1327240"/>
            <a:ext cx="1373415" cy="3000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atin typeface="Roboto"/>
              </a:rPr>
              <a:t>SLICES</a:t>
            </a:r>
            <a:endParaRPr lang="en-US" dirty="0"/>
          </a:p>
        </p:txBody>
      </p:sp>
      <p:pic>
        <p:nvPicPr>
          <p:cNvPr id="47" name="Google Shape;69;p14" descr="A close up of a logo&#10;&#10;Description automatically generated">
            <a:extLst>
              <a:ext uri="{FF2B5EF4-FFF2-40B4-BE49-F238E27FC236}">
                <a16:creationId xmlns:a16="http://schemas.microsoft.com/office/drawing/2014/main" id="{195C2801-7004-5B75-A7BA-E3DCE9FA869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1" y="283184"/>
            <a:ext cx="7099303" cy="71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85;p14">
            <a:extLst>
              <a:ext uri="{FF2B5EF4-FFF2-40B4-BE49-F238E27FC236}">
                <a16:creationId xmlns:a16="http://schemas.microsoft.com/office/drawing/2014/main" id="{22E93D7B-053C-8021-249E-96D0D65B1771}"/>
              </a:ext>
            </a:extLst>
          </p:cNvPr>
          <p:cNvGrpSpPr/>
          <p:nvPr/>
        </p:nvGrpSpPr>
        <p:grpSpPr>
          <a:xfrm>
            <a:off x="967788" y="3508455"/>
            <a:ext cx="2321200" cy="1364436"/>
            <a:chOff x="474729" y="3425104"/>
            <a:chExt cx="1740900" cy="1023327"/>
          </a:xfrm>
        </p:grpSpPr>
        <p:sp>
          <p:nvSpPr>
            <p:cNvPr id="56" name="Google Shape;86;p14">
              <a:extLst>
                <a:ext uri="{FF2B5EF4-FFF2-40B4-BE49-F238E27FC236}">
                  <a16:creationId xmlns:a16="http://schemas.microsoft.com/office/drawing/2014/main" id="{458CDABA-0017-5BE1-BCFE-42169315DB19}"/>
                </a:ext>
              </a:extLst>
            </p:cNvPr>
            <p:cNvSpPr txBox="1"/>
            <p:nvPr/>
          </p:nvSpPr>
          <p:spPr>
            <a:xfrm>
              <a:off x="474729" y="3425104"/>
              <a:ext cx="1740900" cy="1023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</a:rPr>
                <a:t>	</a:t>
              </a:r>
              <a:endParaRPr lang="en" sz="1700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  <p:pic>
          <p:nvPicPr>
            <p:cNvPr id="57" name="Google Shape;87;p14">
              <a:extLst>
                <a:ext uri="{FF2B5EF4-FFF2-40B4-BE49-F238E27FC236}">
                  <a16:creationId xmlns:a16="http://schemas.microsoft.com/office/drawing/2014/main" id="{FF4F0568-C8E5-CB50-B3AF-963D9CD2C9FB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74529" y="3776167"/>
              <a:ext cx="388375" cy="38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88;p14">
              <a:extLst>
                <a:ext uri="{FF2B5EF4-FFF2-40B4-BE49-F238E27FC236}">
                  <a16:creationId xmlns:a16="http://schemas.microsoft.com/office/drawing/2014/main" id="{EE009D68-8396-754B-D4F5-AA5E617E239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4716" y="3776178"/>
              <a:ext cx="388375" cy="38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89;p14">
              <a:extLst>
                <a:ext uri="{FF2B5EF4-FFF2-40B4-BE49-F238E27FC236}">
                  <a16:creationId xmlns:a16="http://schemas.microsoft.com/office/drawing/2014/main" id="{2C398113-DDC8-64D2-DCFF-2A386B658BE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14879" y="3727704"/>
              <a:ext cx="441475" cy="4414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85EBF65-9C71-4F2B-7373-9E74105C9F0D}"/>
              </a:ext>
            </a:extLst>
          </p:cNvPr>
          <p:cNvSpPr txBox="1"/>
          <p:nvPr/>
        </p:nvSpPr>
        <p:spPr>
          <a:xfrm>
            <a:off x="1073950" y="4516824"/>
            <a:ext cx="2743200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758D99"/>
                </a:solidFill>
                <a:latin typeface="Roboto"/>
              </a:rPr>
              <a:t>3.5 4.2 4.4</a:t>
            </a:r>
            <a:r>
              <a:rPr lang="en-US" sz="1600" dirty="0">
                <a:latin typeface="Roboto"/>
                <a:ea typeface="Roboto"/>
                <a:cs typeface="Roboto"/>
              </a:rPr>
              <a:t>​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>
                <a:solidFill>
                  <a:srgbClr val="758D99"/>
                </a:solidFill>
                <a:latin typeface="Roboto"/>
              </a:rPr>
              <a:t>90 90 90</a:t>
            </a:r>
            <a:r>
              <a:rPr lang="en-US" sz="1600" dirty="0">
                <a:latin typeface="Roboto"/>
                <a:ea typeface="Roboto"/>
                <a:cs typeface="Roboto"/>
              </a:rPr>
              <a:t>​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>
                <a:solidFill>
                  <a:srgbClr val="758D99"/>
                </a:solidFill>
                <a:latin typeface="Roboto"/>
              </a:rPr>
              <a:t>Ta 0.76 0.12 0.0</a:t>
            </a:r>
            <a:r>
              <a:rPr lang="en-US" sz="1600" dirty="0">
                <a:latin typeface="Roboto"/>
                <a:ea typeface="Roboto"/>
                <a:cs typeface="Roboto"/>
              </a:rPr>
              <a:t>​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>
                <a:solidFill>
                  <a:srgbClr val="758D99"/>
                </a:solidFill>
                <a:latin typeface="Roboto"/>
              </a:rPr>
              <a:t>.......</a:t>
            </a:r>
            <a:r>
              <a:rPr lang="en-US" sz="1600" dirty="0">
                <a:latin typeface="Roboto"/>
                <a:ea typeface="Roboto"/>
                <a:cs typeface="Roboto"/>
              </a:rPr>
              <a:t>​</a:t>
            </a:r>
            <a:endParaRPr lang="en-US" sz="1600">
              <a:latin typeface="Roboto"/>
            </a:endParaRP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3AD39F1C-30B0-2454-1A4D-CF223FC46883}"/>
              </a:ext>
            </a:extLst>
          </p:cNvPr>
          <p:cNvSpPr txBox="1"/>
          <p:nvPr/>
        </p:nvSpPr>
        <p:spPr>
          <a:xfrm>
            <a:off x="968296" y="3508455"/>
            <a:ext cx="2128477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latin typeface="Roboto"/>
              </a:rPr>
              <a:t>Crystal-text-LLM</a:t>
            </a:r>
            <a:endParaRPr lang="en-US"/>
          </a:p>
        </p:txBody>
      </p:sp>
      <p:grpSp>
        <p:nvGrpSpPr>
          <p:cNvPr id="74" name="Google Shape;90;p14">
            <a:extLst>
              <a:ext uri="{FF2B5EF4-FFF2-40B4-BE49-F238E27FC236}">
                <a16:creationId xmlns:a16="http://schemas.microsoft.com/office/drawing/2014/main" id="{26F1BF7B-CBF1-7BCA-67F9-2AAF58DCB119}"/>
              </a:ext>
            </a:extLst>
          </p:cNvPr>
          <p:cNvGrpSpPr/>
          <p:nvPr/>
        </p:nvGrpSpPr>
        <p:grpSpPr>
          <a:xfrm>
            <a:off x="3512439" y="3508455"/>
            <a:ext cx="1931576" cy="988812"/>
            <a:chOff x="8564691" y="3847833"/>
            <a:chExt cx="1448682" cy="741609"/>
          </a:xfrm>
        </p:grpSpPr>
        <p:sp>
          <p:nvSpPr>
            <p:cNvPr id="77" name="Google Shape;91;p14">
              <a:extLst>
                <a:ext uri="{FF2B5EF4-FFF2-40B4-BE49-F238E27FC236}">
                  <a16:creationId xmlns:a16="http://schemas.microsoft.com/office/drawing/2014/main" id="{8D4A4CC6-F44B-5C2B-CCE2-6DADC75622C3}"/>
                </a:ext>
              </a:extLst>
            </p:cNvPr>
            <p:cNvSpPr txBox="1"/>
            <p:nvPr/>
          </p:nvSpPr>
          <p:spPr>
            <a:xfrm>
              <a:off x="8564691" y="3847833"/>
              <a:ext cx="1350000" cy="603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  <p:pic>
          <p:nvPicPr>
            <p:cNvPr id="78" name="Google Shape;92;p14">
              <a:extLst>
                <a:ext uri="{FF2B5EF4-FFF2-40B4-BE49-F238E27FC236}">
                  <a16:creationId xmlns:a16="http://schemas.microsoft.com/office/drawing/2014/main" id="{49E7A2BB-170F-9EB2-78F1-5351072E5BFB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638598" y="4174521"/>
              <a:ext cx="388375" cy="38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93;p14">
              <a:extLst>
                <a:ext uri="{FF2B5EF4-FFF2-40B4-BE49-F238E27FC236}">
                  <a16:creationId xmlns:a16="http://schemas.microsoft.com/office/drawing/2014/main" id="{7A9E94DF-8046-FDA5-4296-F6E2AC19F5DF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571898" y="4147996"/>
              <a:ext cx="441475" cy="441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94;p14">
              <a:extLst>
                <a:ext uri="{FF2B5EF4-FFF2-40B4-BE49-F238E27FC236}">
                  <a16:creationId xmlns:a16="http://schemas.microsoft.com/office/drawing/2014/main" id="{957BB3E7-416C-70C3-C12B-6205F25AEFF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24473" y="4174521"/>
              <a:ext cx="388375" cy="3883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TextBox 73">
            <a:extLst>
              <a:ext uri="{FF2B5EF4-FFF2-40B4-BE49-F238E27FC236}">
                <a16:creationId xmlns:a16="http://schemas.microsoft.com/office/drawing/2014/main" id="{8FEC9B2A-A063-D3A8-8733-C7330BB2DBC1}"/>
              </a:ext>
            </a:extLst>
          </p:cNvPr>
          <p:cNvSpPr txBox="1"/>
          <p:nvPr/>
        </p:nvSpPr>
        <p:spPr>
          <a:xfrm>
            <a:off x="3510904" y="4517804"/>
            <a:ext cx="144780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758D99"/>
                </a:solidFill>
                <a:latin typeface="Roboto"/>
              </a:rPr>
              <a:t>Mg</a:t>
            </a:r>
            <a:r>
              <a:rPr lang="en-US" sz="1600" dirty="0">
                <a:latin typeface="Roboto"/>
                <a:ea typeface="Roboto"/>
                <a:cs typeface="Roboto"/>
              </a:rPr>
              <a:t>​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>
                <a:solidFill>
                  <a:srgbClr val="758D99"/>
                </a:solidFill>
                <a:latin typeface="Roboto"/>
              </a:rPr>
              <a:t>Ta 1 6.1</a:t>
            </a:r>
            <a:r>
              <a:rPr lang="en-US" sz="1600" dirty="0">
                <a:latin typeface="Roboto"/>
                <a:ea typeface="Roboto"/>
                <a:cs typeface="Roboto"/>
              </a:rPr>
              <a:t>​</a:t>
            </a:r>
            <a:br>
              <a:rPr lang="en-US" sz="1600" dirty="0">
                <a:latin typeface="Roboto"/>
                <a:ea typeface="Roboto"/>
                <a:cs typeface="Roboto"/>
              </a:rPr>
            </a:br>
            <a:r>
              <a:rPr lang="en-US" sz="1600" dirty="0">
                <a:solidFill>
                  <a:srgbClr val="758D99"/>
                </a:solidFill>
                <a:latin typeface="Roboto"/>
              </a:rPr>
              <a:t>Pt 2 0.5 1 0</a:t>
            </a:r>
            <a:endParaRPr lang="en-US" sz="1600">
              <a:latin typeface="Roboto"/>
            </a:endParaRPr>
          </a:p>
        </p:txBody>
      </p:sp>
      <p:sp>
        <p:nvSpPr>
          <p:cNvPr id="76" name="TextBox 74">
            <a:extLst>
              <a:ext uri="{FF2B5EF4-FFF2-40B4-BE49-F238E27FC236}">
                <a16:creationId xmlns:a16="http://schemas.microsoft.com/office/drawing/2014/main" id="{537CFCA0-8D73-6732-3B0E-3F950263D181}"/>
              </a:ext>
            </a:extLst>
          </p:cNvPr>
          <p:cNvSpPr txBox="1"/>
          <p:nvPr/>
        </p:nvSpPr>
        <p:spPr>
          <a:xfrm>
            <a:off x="3509857" y="3508455"/>
            <a:ext cx="13716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atin typeface="Roboto"/>
                <a:cs typeface="Segoe UI"/>
              </a:rPr>
              <a:t>Z-matrix​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84065FC-3361-DF1E-82F2-D04C4ACBE133}"/>
              </a:ext>
            </a:extLst>
          </p:cNvPr>
          <p:cNvGrpSpPr/>
          <p:nvPr/>
        </p:nvGrpSpPr>
        <p:grpSpPr>
          <a:xfrm>
            <a:off x="5837854" y="3508455"/>
            <a:ext cx="2855234" cy="2581512"/>
            <a:chOff x="5837854" y="3521204"/>
            <a:chExt cx="2855234" cy="2581512"/>
          </a:xfrm>
        </p:grpSpPr>
        <p:sp>
          <p:nvSpPr>
            <p:cNvPr id="81" name="Google Shape;96;p14">
              <a:extLst>
                <a:ext uri="{FF2B5EF4-FFF2-40B4-BE49-F238E27FC236}">
                  <a16:creationId xmlns:a16="http://schemas.microsoft.com/office/drawing/2014/main" id="{6F05251C-51E6-7F78-C735-3ADECFB0B582}"/>
                </a:ext>
              </a:extLst>
            </p:cNvPr>
            <p:cNvSpPr txBox="1"/>
            <p:nvPr/>
          </p:nvSpPr>
          <p:spPr>
            <a:xfrm>
              <a:off x="5837854" y="3521204"/>
              <a:ext cx="1375219" cy="826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82" name="TextBox 77">
              <a:extLst>
                <a:ext uri="{FF2B5EF4-FFF2-40B4-BE49-F238E27FC236}">
                  <a16:creationId xmlns:a16="http://schemas.microsoft.com/office/drawing/2014/main" id="{D77A241C-67F6-2419-4FD4-9E9E04F46842}"/>
                </a:ext>
              </a:extLst>
            </p:cNvPr>
            <p:cNvSpPr txBox="1"/>
            <p:nvPr/>
          </p:nvSpPr>
          <p:spPr>
            <a:xfrm>
              <a:off x="5949888" y="4533056"/>
              <a:ext cx="2743200" cy="15696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R3m</a:t>
              </a:r>
              <a:r>
                <a:rPr lang="en-US" sz="1600" dirty="0">
                  <a:latin typeface="Roboto"/>
                  <a:ea typeface="Roboto"/>
                  <a:cs typeface="Roboto"/>
                </a:rPr>
                <a:t>​</a:t>
              </a:r>
              <a:br>
                <a:rPr lang="en-US" sz="1600" dirty="0">
                  <a:latin typeface="Roboto"/>
                  <a:ea typeface="Roboto"/>
                  <a:cs typeface="Roboto"/>
                </a:rPr>
              </a:br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Ta (1a) [Ta]#[Pt]</a:t>
              </a:r>
              <a:r>
                <a:rPr lang="en-US" sz="1600" dirty="0">
                  <a:latin typeface="Roboto"/>
                  <a:ea typeface="Roboto"/>
                  <a:cs typeface="Roboto"/>
                </a:rPr>
                <a:t>​</a:t>
              </a:r>
              <a:br>
                <a:rPr lang="en-US" sz="1600" dirty="0">
                  <a:latin typeface="Roboto"/>
                  <a:ea typeface="Roboto"/>
                  <a:cs typeface="Roboto"/>
                </a:rPr>
              </a:br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Pt (1a) [Ta]#[Pt]</a:t>
              </a:r>
              <a:r>
                <a:rPr lang="en-US" sz="1600" dirty="0">
                  <a:latin typeface="Roboto"/>
                  <a:ea typeface="Roboto"/>
                  <a:cs typeface="Roboto"/>
                </a:rPr>
                <a:t>​</a:t>
              </a:r>
              <a:br>
                <a:rPr lang="en-US" sz="1600" dirty="0">
                  <a:latin typeface="Roboto"/>
                  <a:ea typeface="Roboto"/>
                  <a:cs typeface="Roboto"/>
                </a:rPr>
              </a:br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Mg (1a) [Ta][Mg][Ta].[Ta].[Pt].[Pt].[Pt] </a:t>
              </a:r>
              <a:r>
                <a:rPr lang="en-US" sz="1600" dirty="0">
                  <a:latin typeface="Roboto"/>
                  <a:ea typeface="Roboto"/>
                  <a:cs typeface="Roboto"/>
                </a:rPr>
                <a:t>​</a:t>
              </a:r>
              <a:endParaRPr lang="en-US" sz="1600">
                <a:latin typeface="Roboto"/>
              </a:endParaRPr>
            </a:p>
          </p:txBody>
        </p:sp>
        <p:pic>
          <p:nvPicPr>
            <p:cNvPr id="83" name="Google Shape;97;p14">
              <a:extLst>
                <a:ext uri="{FF2B5EF4-FFF2-40B4-BE49-F238E27FC236}">
                  <a16:creationId xmlns:a16="http://schemas.microsoft.com/office/drawing/2014/main" id="{E7E9BC1C-5F93-4115-8EF2-1C2CAEDFF02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951884" y="3998148"/>
              <a:ext cx="517833" cy="517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98;p14">
              <a:extLst>
                <a:ext uri="{FF2B5EF4-FFF2-40B4-BE49-F238E27FC236}">
                  <a16:creationId xmlns:a16="http://schemas.microsoft.com/office/drawing/2014/main" id="{43423964-F1CF-1976-6B8D-8C26D2B69E9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34449" y="3998147"/>
              <a:ext cx="517833" cy="517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99;p14">
              <a:extLst>
                <a:ext uri="{FF2B5EF4-FFF2-40B4-BE49-F238E27FC236}">
                  <a16:creationId xmlns:a16="http://schemas.microsoft.com/office/drawing/2014/main" id="{B2186DB7-9A84-884F-9010-29610298F8F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17017" y="3998148"/>
              <a:ext cx="576433" cy="576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100;p14">
              <a:extLst>
                <a:ext uri="{FF2B5EF4-FFF2-40B4-BE49-F238E27FC236}">
                  <a16:creationId xmlns:a16="http://schemas.microsoft.com/office/drawing/2014/main" id="{B08765D8-9867-9D7D-F35F-1AA70F38517C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58177" y="3968848"/>
              <a:ext cx="576433" cy="5764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99AF3E-8F9E-2D50-F4E9-A9B6D918DC86}"/>
              </a:ext>
            </a:extLst>
          </p:cNvPr>
          <p:cNvGrpSpPr/>
          <p:nvPr/>
        </p:nvGrpSpPr>
        <p:grpSpPr>
          <a:xfrm>
            <a:off x="9152732" y="3508455"/>
            <a:ext cx="2743200" cy="1929237"/>
            <a:chOff x="9152732" y="3528247"/>
            <a:chExt cx="2743200" cy="1929237"/>
          </a:xfrm>
        </p:grpSpPr>
        <p:sp>
          <p:nvSpPr>
            <p:cNvPr id="87" name="Google Shape;102;p14">
              <a:extLst>
                <a:ext uri="{FF2B5EF4-FFF2-40B4-BE49-F238E27FC236}">
                  <a16:creationId xmlns:a16="http://schemas.microsoft.com/office/drawing/2014/main" id="{958BEA1D-E274-6FDD-C800-F73F87EE4A26}"/>
                </a:ext>
              </a:extLst>
            </p:cNvPr>
            <p:cNvSpPr txBox="1"/>
            <p:nvPr/>
          </p:nvSpPr>
          <p:spPr>
            <a:xfrm>
              <a:off x="9154817" y="3528247"/>
              <a:ext cx="1444291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CIF P</a:t>
              </a:r>
              <a:r>
                <a:rPr lang="en" sz="2000" baseline="-25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lang="en-US" sz="2000" baseline="-25000" dirty="0">
                <a:solidFill>
                  <a:schemeClr val="dk1"/>
                </a:solidFill>
                <a:latin typeface="Roboto"/>
                <a:ea typeface="Roboto"/>
                <a:cs typeface="Roboto"/>
              </a:endParaRPr>
            </a:p>
          </p:txBody>
        </p:sp>
        <p:pic>
          <p:nvPicPr>
            <p:cNvPr id="88" name="Google Shape;103;p14">
              <a:extLst>
                <a:ext uri="{FF2B5EF4-FFF2-40B4-BE49-F238E27FC236}">
                  <a16:creationId xmlns:a16="http://schemas.microsoft.com/office/drawing/2014/main" id="{9E10880E-5A63-7280-B709-F36B38A7703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307684" y="3963798"/>
              <a:ext cx="517833" cy="517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104;p14">
              <a:extLst>
                <a:ext uri="{FF2B5EF4-FFF2-40B4-BE49-F238E27FC236}">
                  <a16:creationId xmlns:a16="http://schemas.microsoft.com/office/drawing/2014/main" id="{445C9134-A999-79A4-5894-01DA22967E6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15382" y="3963812"/>
              <a:ext cx="517833" cy="517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105;p14">
              <a:extLst>
                <a:ext uri="{FF2B5EF4-FFF2-40B4-BE49-F238E27FC236}">
                  <a16:creationId xmlns:a16="http://schemas.microsoft.com/office/drawing/2014/main" id="{460ADF89-7069-7747-C759-2BD1E0B08FA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723082" y="3844480"/>
              <a:ext cx="714139" cy="71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TextBox 91">
              <a:extLst>
                <a:ext uri="{FF2B5EF4-FFF2-40B4-BE49-F238E27FC236}">
                  <a16:creationId xmlns:a16="http://schemas.microsoft.com/office/drawing/2014/main" id="{D4B4E6CC-F966-12C2-4CCC-F9AAABEACA33}"/>
                </a:ext>
              </a:extLst>
            </p:cNvPr>
            <p:cNvSpPr txBox="1"/>
            <p:nvPr/>
          </p:nvSpPr>
          <p:spPr>
            <a:xfrm>
              <a:off x="9152732" y="4626487"/>
              <a:ext cx="2743200" cy="83099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600" err="1">
                  <a:solidFill>
                    <a:srgbClr val="758D99"/>
                  </a:solidFill>
                  <a:latin typeface="Roboto"/>
                </a:rPr>
                <a:t>data_MgTaPt</a:t>
              </a:r>
              <a:r>
                <a:rPr lang="en-US" sz="1600" dirty="0">
                  <a:latin typeface="Roboto"/>
                  <a:ea typeface="Roboto"/>
                  <a:cs typeface="Roboto"/>
                </a:rPr>
                <a:t>​</a:t>
              </a:r>
              <a:br>
                <a:rPr lang="en-US" sz="1600" dirty="0">
                  <a:latin typeface="Roboto"/>
                  <a:ea typeface="Roboto"/>
                  <a:cs typeface="Roboto"/>
                </a:rPr>
              </a:br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_</a:t>
              </a:r>
              <a:r>
                <a:rPr lang="en-US" sz="1600" err="1">
                  <a:solidFill>
                    <a:srgbClr val="758D99"/>
                  </a:solidFill>
                  <a:latin typeface="Roboto"/>
                </a:rPr>
                <a:t>cell_length_a</a:t>
              </a:r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 4.32</a:t>
              </a:r>
              <a:r>
                <a:rPr lang="en-US" sz="1600" dirty="0">
                  <a:latin typeface="Roboto"/>
                  <a:ea typeface="Roboto"/>
                  <a:cs typeface="Roboto"/>
                </a:rPr>
                <a:t>​</a:t>
              </a:r>
              <a:br>
                <a:rPr lang="en-US" sz="1600" dirty="0">
                  <a:latin typeface="Roboto"/>
                  <a:ea typeface="Roboto"/>
                  <a:cs typeface="Roboto"/>
                </a:rPr>
              </a:br>
              <a:r>
                <a:rPr lang="en-US" sz="1600" dirty="0">
                  <a:solidFill>
                    <a:srgbClr val="758D99"/>
                  </a:solidFill>
                  <a:latin typeface="Roboto"/>
                </a:rPr>
                <a:t>......</a:t>
              </a:r>
              <a:r>
                <a:rPr lang="en-US" sz="1600" dirty="0">
                  <a:latin typeface="Roboto"/>
                  <a:ea typeface="Roboto"/>
                  <a:cs typeface="Roboto"/>
                </a:rPr>
                <a:t>​</a:t>
              </a:r>
              <a:endParaRPr lang="en-US" sz="1600">
                <a:latin typeface="Roboto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5873A118-EF8B-84A2-66E0-DFD1158E7EB8}"/>
              </a:ext>
            </a:extLst>
          </p:cNvPr>
          <p:cNvSpPr txBox="1"/>
          <p:nvPr/>
        </p:nvSpPr>
        <p:spPr>
          <a:xfrm>
            <a:off x="965628" y="1327240"/>
            <a:ext cx="18147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Roboto"/>
              </a:rPr>
              <a:t>Composition</a:t>
            </a:r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6B802D7-64D7-CFEB-1B66-9FD20E034217}"/>
              </a:ext>
            </a:extLst>
          </p:cNvPr>
          <p:cNvSpPr txBox="1"/>
          <p:nvPr/>
        </p:nvSpPr>
        <p:spPr>
          <a:xfrm>
            <a:off x="3238820" y="132724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Roboto"/>
              </a:rPr>
              <a:t>Atom Sequences </a:t>
            </a:r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F357E76-858C-BDD9-EBF6-8EDE8FA04013}"/>
              </a:ext>
            </a:extLst>
          </p:cNvPr>
          <p:cNvSpPr txBox="1"/>
          <p:nvPr/>
        </p:nvSpPr>
        <p:spPr>
          <a:xfrm>
            <a:off x="5953845" y="132724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Roboto"/>
              </a:rPr>
              <a:t>Atom Sequences++</a:t>
            </a:r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39FB134-77D3-F553-BF7A-B78FBF878A74}"/>
              </a:ext>
            </a:extLst>
          </p:cNvPr>
          <p:cNvSpPr txBox="1"/>
          <p:nvPr/>
        </p:nvSpPr>
        <p:spPr>
          <a:xfrm>
            <a:off x="5838585" y="350845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Roboto"/>
              </a:rPr>
              <a:t>Local-Env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4;p15">
            <a:extLst>
              <a:ext uri="{FF2B5EF4-FFF2-40B4-BE49-F238E27FC236}">
                <a16:creationId xmlns:a16="http://schemas.microsoft.com/office/drawing/2014/main" id="{68A39CA5-F876-C57C-2829-CC947B6CAC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048" y="127946"/>
            <a:ext cx="6372891" cy="149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0;p15">
            <a:extLst>
              <a:ext uri="{FF2B5EF4-FFF2-40B4-BE49-F238E27FC236}">
                <a16:creationId xmlns:a16="http://schemas.microsoft.com/office/drawing/2014/main" id="{9BBC38A5-2474-E5FE-E102-576043C2E3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13" y="1837989"/>
            <a:ext cx="4339640" cy="86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1;p15">
            <a:extLst>
              <a:ext uri="{FF2B5EF4-FFF2-40B4-BE49-F238E27FC236}">
                <a16:creationId xmlns:a16="http://schemas.microsoft.com/office/drawing/2014/main" id="{591C17F0-FF97-4E21-D8B6-EBBAE2BA00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646"/>
          <a:stretch/>
        </p:blipFill>
        <p:spPr>
          <a:xfrm>
            <a:off x="8759372" y="1082199"/>
            <a:ext cx="2601594" cy="37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15">
            <a:extLst>
              <a:ext uri="{FF2B5EF4-FFF2-40B4-BE49-F238E27FC236}">
                <a16:creationId xmlns:a16="http://schemas.microsoft.com/office/drawing/2014/main" id="{FD2B52FC-7786-A03C-77DB-D555D5ED44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26905"/>
          <a:stretch/>
        </p:blipFill>
        <p:spPr>
          <a:xfrm>
            <a:off x="6628809" y="1062267"/>
            <a:ext cx="2060309" cy="375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3;p15">
            <a:extLst>
              <a:ext uri="{FF2B5EF4-FFF2-40B4-BE49-F238E27FC236}">
                <a16:creationId xmlns:a16="http://schemas.microsoft.com/office/drawing/2014/main" id="{C8E3B904-3FF8-6EAF-CDED-200479EE780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8334" y="5258333"/>
            <a:ext cx="6936535" cy="14936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114;p15">
            <a:extLst>
              <a:ext uri="{FF2B5EF4-FFF2-40B4-BE49-F238E27FC236}">
                <a16:creationId xmlns:a16="http://schemas.microsoft.com/office/drawing/2014/main" id="{362C8FBD-E638-F055-59C3-674AF10FFD3A}"/>
              </a:ext>
            </a:extLst>
          </p:cNvPr>
          <p:cNvGrpSpPr/>
          <p:nvPr/>
        </p:nvGrpSpPr>
        <p:grpSpPr>
          <a:xfrm>
            <a:off x="743744" y="3505526"/>
            <a:ext cx="3430643" cy="846820"/>
            <a:chOff x="1262551" y="3505526"/>
            <a:chExt cx="2134014" cy="526760"/>
          </a:xfrm>
        </p:grpSpPr>
        <p:pic>
          <p:nvPicPr>
            <p:cNvPr id="17" name="Google Shape;115;p15">
              <a:extLst>
                <a:ext uri="{FF2B5EF4-FFF2-40B4-BE49-F238E27FC236}">
                  <a16:creationId xmlns:a16="http://schemas.microsoft.com/office/drawing/2014/main" id="{C054BDE3-E800-9F26-DFEE-A283D2FB77D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902038" y="3505526"/>
              <a:ext cx="494527" cy="479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16;p15">
              <a:extLst>
                <a:ext uri="{FF2B5EF4-FFF2-40B4-BE49-F238E27FC236}">
                  <a16:creationId xmlns:a16="http://schemas.microsoft.com/office/drawing/2014/main" id="{F694F1D6-4641-D146-D667-B6230D9A3BB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62551" y="3552411"/>
              <a:ext cx="1260849" cy="479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17;p15">
            <a:extLst>
              <a:ext uri="{FF2B5EF4-FFF2-40B4-BE49-F238E27FC236}">
                <a16:creationId xmlns:a16="http://schemas.microsoft.com/office/drawing/2014/main" id="{0739EE82-1799-80F4-1E5E-859830C797CD}"/>
              </a:ext>
            </a:extLst>
          </p:cNvPr>
          <p:cNvSpPr txBox="1"/>
          <p:nvPr/>
        </p:nvSpPr>
        <p:spPr>
          <a:xfrm>
            <a:off x="486414" y="5573339"/>
            <a:ext cx="43348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dirty="0">
                <a:solidFill>
                  <a:schemeClr val="dk2"/>
                </a:solidFill>
              </a:rPr>
              <a:t>### Question: What is the {property} of the {</a:t>
            </a:r>
            <a:r>
              <a:rPr lang="en" sz="1467" dirty="0" err="1">
                <a:solidFill>
                  <a:schemeClr val="dk2"/>
                </a:solidFill>
              </a:rPr>
              <a:t>MatText</a:t>
            </a:r>
            <a:r>
              <a:rPr lang="en" sz="1467" dirty="0">
                <a:solidFill>
                  <a:schemeClr val="dk2"/>
                </a:solidFill>
              </a:rPr>
              <a:t> Representation}?</a:t>
            </a:r>
            <a:endParaRPr sz="1467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dirty="0">
                <a:solidFill>
                  <a:schemeClr val="dk2"/>
                </a:solidFill>
              </a:rPr>
              <a:t>### Response: {}</a:t>
            </a:r>
            <a:endParaRPr sz="1467" dirty="0">
              <a:solidFill>
                <a:schemeClr val="dk2"/>
              </a:solidFill>
            </a:endParaRPr>
          </a:p>
        </p:txBody>
      </p:sp>
      <p:sp>
        <p:nvSpPr>
          <p:cNvPr id="11" name="Google Shape;118;p15">
            <a:extLst>
              <a:ext uri="{FF2B5EF4-FFF2-40B4-BE49-F238E27FC236}">
                <a16:creationId xmlns:a16="http://schemas.microsoft.com/office/drawing/2014/main" id="{A69B00A6-A0F7-6FC1-F81C-4A37DDC564E6}"/>
              </a:ext>
            </a:extLst>
          </p:cNvPr>
          <p:cNvSpPr txBox="1"/>
          <p:nvPr/>
        </p:nvSpPr>
        <p:spPr>
          <a:xfrm>
            <a:off x="235000" y="5050548"/>
            <a:ext cx="4334800" cy="471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 dirty="0">
                <a:solidFill>
                  <a:schemeClr val="dk2"/>
                </a:solidFill>
              </a:rPr>
              <a:t>Language modeling</a:t>
            </a:r>
            <a:endParaRPr sz="2489" dirty="0">
              <a:solidFill>
                <a:schemeClr val="dk2"/>
              </a:solidFill>
            </a:endParaRPr>
          </a:p>
        </p:txBody>
      </p:sp>
      <p:sp>
        <p:nvSpPr>
          <p:cNvPr id="12" name="Google Shape;119;p15">
            <a:extLst>
              <a:ext uri="{FF2B5EF4-FFF2-40B4-BE49-F238E27FC236}">
                <a16:creationId xmlns:a16="http://schemas.microsoft.com/office/drawing/2014/main" id="{352D2C87-71C3-2558-30B8-625C13790ECB}"/>
              </a:ext>
            </a:extLst>
          </p:cNvPr>
          <p:cNvSpPr txBox="1"/>
          <p:nvPr/>
        </p:nvSpPr>
        <p:spPr>
          <a:xfrm>
            <a:off x="235000" y="1277367"/>
            <a:ext cx="4334800" cy="471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 dirty="0">
                <a:solidFill>
                  <a:schemeClr val="dk2"/>
                </a:solidFill>
              </a:rPr>
              <a:t>Pretrain data scaling</a:t>
            </a:r>
            <a:endParaRPr sz="2489" dirty="0">
              <a:solidFill>
                <a:schemeClr val="dk2"/>
              </a:solidFill>
            </a:endParaRPr>
          </a:p>
        </p:txBody>
      </p:sp>
      <p:sp>
        <p:nvSpPr>
          <p:cNvPr id="13" name="Google Shape;120;p15">
            <a:extLst>
              <a:ext uri="{FF2B5EF4-FFF2-40B4-BE49-F238E27FC236}">
                <a16:creationId xmlns:a16="http://schemas.microsoft.com/office/drawing/2014/main" id="{B2A83201-BDD2-E304-E2E4-8942D6732CBF}"/>
              </a:ext>
            </a:extLst>
          </p:cNvPr>
          <p:cNvSpPr txBox="1"/>
          <p:nvPr/>
        </p:nvSpPr>
        <p:spPr>
          <a:xfrm>
            <a:off x="235000" y="2960033"/>
            <a:ext cx="4334800" cy="62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 dirty="0">
                <a:solidFill>
                  <a:schemeClr val="tx1"/>
                </a:solidFill>
              </a:rPr>
              <a:t>Property prediction</a:t>
            </a:r>
            <a:endParaRPr lang="en-US" sz="2450">
              <a:solidFill>
                <a:schemeClr val="tx1"/>
              </a:solidFill>
            </a:endParaRPr>
          </a:p>
        </p:txBody>
      </p:sp>
      <p:sp>
        <p:nvSpPr>
          <p:cNvPr id="14" name="Google Shape;121;p15">
            <a:extLst>
              <a:ext uri="{FF2B5EF4-FFF2-40B4-BE49-F238E27FC236}">
                <a16:creationId xmlns:a16="http://schemas.microsoft.com/office/drawing/2014/main" id="{891A5459-501B-1A2F-0AA4-B7D35C22F9D3}"/>
              </a:ext>
            </a:extLst>
          </p:cNvPr>
          <p:cNvSpPr txBox="1"/>
          <p:nvPr/>
        </p:nvSpPr>
        <p:spPr>
          <a:xfrm>
            <a:off x="377659" y="4250267"/>
            <a:ext cx="11004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dirty="0">
                <a:solidFill>
                  <a:schemeClr val="dk2"/>
                </a:solidFill>
              </a:rPr>
              <a:t>Shear modulus     </a:t>
            </a:r>
            <a:endParaRPr sz="1467" dirty="0">
              <a:solidFill>
                <a:schemeClr val="dk2"/>
              </a:solidFill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5B971F6D-6892-D0EC-6526-F6B79ED67677}"/>
              </a:ext>
            </a:extLst>
          </p:cNvPr>
          <p:cNvSpPr txBox="1"/>
          <p:nvPr/>
        </p:nvSpPr>
        <p:spPr>
          <a:xfrm>
            <a:off x="1807276" y="4282867"/>
            <a:ext cx="11004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dirty="0">
                <a:solidFill>
                  <a:schemeClr val="dk2"/>
                </a:solidFill>
              </a:rPr>
              <a:t>Bulk modulus</a:t>
            </a:r>
            <a:endParaRPr sz="1467" dirty="0">
              <a:solidFill>
                <a:schemeClr val="dk2"/>
              </a:solidFill>
            </a:endParaRPr>
          </a:p>
        </p:txBody>
      </p:sp>
      <p:sp>
        <p:nvSpPr>
          <p:cNvPr id="16" name="Google Shape;123;p15">
            <a:extLst>
              <a:ext uri="{FF2B5EF4-FFF2-40B4-BE49-F238E27FC236}">
                <a16:creationId xmlns:a16="http://schemas.microsoft.com/office/drawing/2014/main" id="{B098FE73-7EC5-05F6-6DD2-9E7D07141429}"/>
              </a:ext>
            </a:extLst>
          </p:cNvPr>
          <p:cNvSpPr txBox="1"/>
          <p:nvPr/>
        </p:nvSpPr>
        <p:spPr>
          <a:xfrm>
            <a:off x="3267609" y="4250442"/>
            <a:ext cx="1397634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dirty="0">
                <a:solidFill>
                  <a:schemeClr val="dk2"/>
                </a:solidFill>
              </a:rPr>
              <a:t>Formation </a:t>
            </a:r>
            <a:br>
              <a:rPr lang="en" sz="1467">
                <a:solidFill>
                  <a:schemeClr val="dk2"/>
                </a:solidFill>
              </a:rPr>
            </a:br>
            <a:r>
              <a:rPr lang="en" sz="1467" dirty="0">
                <a:solidFill>
                  <a:schemeClr val="dk2"/>
                </a:solidFill>
              </a:rPr>
              <a:t>Energy</a:t>
            </a:r>
            <a:endParaRPr sz="1467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7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29;p16">
            <a:extLst>
              <a:ext uri="{FF2B5EF4-FFF2-40B4-BE49-F238E27FC236}">
                <a16:creationId xmlns:a16="http://schemas.microsoft.com/office/drawing/2014/main" id="{8C43978D-48AA-0593-D7B9-B83298BBE0B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801" y="99439"/>
            <a:ext cx="5520636" cy="7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0;p16">
            <a:extLst>
              <a:ext uri="{FF2B5EF4-FFF2-40B4-BE49-F238E27FC236}">
                <a16:creationId xmlns:a16="http://schemas.microsoft.com/office/drawing/2014/main" id="{1A00B687-7919-3C84-7D5E-5420316345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841" y="4011467"/>
            <a:ext cx="8665814" cy="265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1;p16">
            <a:extLst>
              <a:ext uri="{FF2B5EF4-FFF2-40B4-BE49-F238E27FC236}">
                <a16:creationId xmlns:a16="http://schemas.microsoft.com/office/drawing/2014/main" id="{83D17765-96A0-141C-4112-634C948264D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167" y="1365652"/>
            <a:ext cx="8023648" cy="216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2;p16">
            <a:extLst>
              <a:ext uri="{FF2B5EF4-FFF2-40B4-BE49-F238E27FC236}">
                <a16:creationId xmlns:a16="http://schemas.microsoft.com/office/drawing/2014/main" id="{4B7655FE-2529-22EB-2556-215C62346945}"/>
              </a:ext>
            </a:extLst>
          </p:cNvPr>
          <p:cNvSpPr txBox="1"/>
          <p:nvPr/>
        </p:nvSpPr>
        <p:spPr>
          <a:xfrm>
            <a:off x="511067" y="2180184"/>
            <a:ext cx="2429200" cy="471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dk2"/>
                </a:solidFill>
              </a:rPr>
              <a:t>Attention Analysis</a:t>
            </a:r>
            <a:endParaRPr sz="2489">
              <a:solidFill>
                <a:schemeClr val="dk2"/>
              </a:solidFill>
            </a:endParaRPr>
          </a:p>
        </p:txBody>
      </p:sp>
      <p:sp>
        <p:nvSpPr>
          <p:cNvPr id="26" name="Google Shape;133;p16">
            <a:extLst>
              <a:ext uri="{FF2B5EF4-FFF2-40B4-BE49-F238E27FC236}">
                <a16:creationId xmlns:a16="http://schemas.microsoft.com/office/drawing/2014/main" id="{4812E460-00BD-061D-BDB9-4EC0C9DAAF13}"/>
              </a:ext>
            </a:extLst>
          </p:cNvPr>
          <p:cNvSpPr txBox="1"/>
          <p:nvPr/>
        </p:nvSpPr>
        <p:spPr>
          <a:xfrm>
            <a:off x="511067" y="4992400"/>
            <a:ext cx="2917200" cy="7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dk2"/>
                </a:solidFill>
              </a:rPr>
              <a:t>Hypothetical Potential</a:t>
            </a:r>
            <a:br>
              <a:rPr lang="en" sz="2489">
                <a:solidFill>
                  <a:schemeClr val="dk2"/>
                </a:solidFill>
              </a:rPr>
            </a:br>
            <a:r>
              <a:rPr lang="en" sz="2489">
                <a:solidFill>
                  <a:schemeClr val="dk2"/>
                </a:solidFill>
              </a:rPr>
              <a:t>Analysis</a:t>
            </a:r>
            <a:endParaRPr sz="2489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8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8;p17">
            <a:extLst>
              <a:ext uri="{FF2B5EF4-FFF2-40B4-BE49-F238E27FC236}">
                <a16:creationId xmlns:a16="http://schemas.microsoft.com/office/drawing/2014/main" id="{6FD60B8E-3267-52CC-CD0E-3B7A902C5D3B}"/>
              </a:ext>
            </a:extLst>
          </p:cNvPr>
          <p:cNvSpPr txBox="1"/>
          <p:nvPr/>
        </p:nvSpPr>
        <p:spPr>
          <a:xfrm>
            <a:off x="421700" y="813333"/>
            <a:ext cx="9081200" cy="295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 	 	 						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Information about the 3D geometry of materials not effectively leveraged in both causal and masked language modeling of materials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			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Larger pretrain datasets don't help without diverse local geometries.   Locality is a crucial inductive bias for material modeling.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39;p17">
            <a:extLst>
              <a:ext uri="{FF2B5EF4-FFF2-40B4-BE49-F238E27FC236}">
                <a16:creationId xmlns:a16="http://schemas.microsoft.com/office/drawing/2014/main" id="{72D5EC2B-7697-74F5-3DDF-795FF2FDBB09}"/>
              </a:ext>
            </a:extLst>
          </p:cNvPr>
          <p:cNvSpPr txBox="1"/>
          <p:nvPr/>
        </p:nvSpPr>
        <p:spPr>
          <a:xfrm>
            <a:off x="0" y="0"/>
            <a:ext cx="97232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6" name="Google Shape;140;p17">
            <a:extLst>
              <a:ext uri="{FF2B5EF4-FFF2-40B4-BE49-F238E27FC236}">
                <a16:creationId xmlns:a16="http://schemas.microsoft.com/office/drawing/2014/main" id="{A00AF93B-5F67-C99F-CEE9-924E5599CC4C}"/>
              </a:ext>
            </a:extLst>
          </p:cNvPr>
          <p:cNvSpPr txBox="1"/>
          <p:nvPr/>
        </p:nvSpPr>
        <p:spPr>
          <a:xfrm>
            <a:off x="421700" y="314067"/>
            <a:ext cx="4260800" cy="10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3733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Google Shape;141;p17">
            <a:extLst>
              <a:ext uri="{FF2B5EF4-FFF2-40B4-BE49-F238E27FC236}">
                <a16:creationId xmlns:a16="http://schemas.microsoft.com/office/drawing/2014/main" id="{F8B79EBA-FA8C-11B6-BB7B-EF52797083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6401"/>
          <a:stretch/>
        </p:blipFill>
        <p:spPr>
          <a:xfrm>
            <a:off x="9433617" y="3526401"/>
            <a:ext cx="1802400" cy="1916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2;p17">
            <a:extLst>
              <a:ext uri="{FF2B5EF4-FFF2-40B4-BE49-F238E27FC236}">
                <a16:creationId xmlns:a16="http://schemas.microsoft.com/office/drawing/2014/main" id="{E8B98D93-FD5A-0058-0C3A-81B57537DD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4334" y="5548633"/>
            <a:ext cx="3200969" cy="7908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006D8-4011-9869-EE17-4B21220CD5D6}"/>
              </a:ext>
            </a:extLst>
          </p:cNvPr>
          <p:cNvSpPr txBox="1"/>
          <p:nvPr/>
        </p:nvSpPr>
        <p:spPr>
          <a:xfrm>
            <a:off x="8463964" y="6549358"/>
            <a:ext cx="410711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pvt.nawaf@gmail.com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 | </a:t>
            </a: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mail@kjablonka.com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4407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7;p18" descr="A blue and white logo&#10;&#10;Description automatically generated">
            <a:extLst>
              <a:ext uri="{FF2B5EF4-FFF2-40B4-BE49-F238E27FC236}">
                <a16:creationId xmlns:a16="http://schemas.microsoft.com/office/drawing/2014/main" id="{A40C848B-9585-E39C-1F98-6CFD1258066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5464" y="4213246"/>
            <a:ext cx="1015520" cy="95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8;p18" descr="A blue and black logo&#10;&#10;Description automatically generated">
            <a:extLst>
              <a:ext uri="{FF2B5EF4-FFF2-40B4-BE49-F238E27FC236}">
                <a16:creationId xmlns:a16="http://schemas.microsoft.com/office/drawing/2014/main" id="{ADF1A3D8-360E-DC53-F8D2-3330C25F37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310" y="4373750"/>
            <a:ext cx="963116" cy="6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18" descr="A glass flask with a liquid inside&#10;&#10;Description automatically generated">
            <a:extLst>
              <a:ext uri="{FF2B5EF4-FFF2-40B4-BE49-F238E27FC236}">
                <a16:creationId xmlns:a16="http://schemas.microsoft.com/office/drawing/2014/main" id="{CECE66C9-BB4C-4C92-1DF2-6DFB0B0B77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893"/>
          <a:stretch/>
        </p:blipFill>
        <p:spPr>
          <a:xfrm>
            <a:off x="4244948" y="4269889"/>
            <a:ext cx="1129323" cy="84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0;p18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1F8D31F1-4E33-9FD0-94D5-D536C7F758D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7446" y="2306233"/>
            <a:ext cx="1248820" cy="134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1;p1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B3117B3-57FE-564A-275D-90F893E68E1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4157" y="2306233"/>
            <a:ext cx="1323911" cy="131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2;p18" descr="A glass flask with a liquid inside&#10;&#10;Description automatically generated">
            <a:extLst>
              <a:ext uri="{FF2B5EF4-FFF2-40B4-BE49-F238E27FC236}">
                <a16:creationId xmlns:a16="http://schemas.microsoft.com/office/drawing/2014/main" id="{E593202C-4BFE-F3B9-3D81-22A4210A7B5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5633" y="2299733"/>
            <a:ext cx="1323923" cy="1330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3;p18">
            <a:extLst>
              <a:ext uri="{FF2B5EF4-FFF2-40B4-BE49-F238E27FC236}">
                <a16:creationId xmlns:a16="http://schemas.microsoft.com/office/drawing/2014/main" id="{AA972812-AA3B-2768-D967-688F18EB3DE3}"/>
              </a:ext>
            </a:extLst>
          </p:cNvPr>
          <p:cNvSpPr txBox="1"/>
          <p:nvPr/>
        </p:nvSpPr>
        <p:spPr>
          <a:xfrm>
            <a:off x="421700" y="314067"/>
            <a:ext cx="4260800" cy="10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Acknowledgement</a:t>
            </a:r>
            <a:endParaRPr sz="3733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9353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144</cp:revision>
  <dcterms:created xsi:type="dcterms:W3CDTF">2024-06-11T15:14:29Z</dcterms:created>
  <dcterms:modified xsi:type="dcterms:W3CDTF">2024-06-11T16:48:29Z</dcterms:modified>
</cp:coreProperties>
</file>