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5" r:id="rId4"/>
    <p:sldMasterId id="2147483686" r:id="rId5"/>
    <p:sldMasterId id="214748368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f550ffd68f_1_124: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you have seen six proposals for pilot projects. And all of the funded projects are expected to do great research in their domain. But now we want to zoom out a bit, take a step back. And ask the question: “How can Helmholtz become a leading organisation for developing and especially deploying foundation models beyond the duration and scope of individual projects?”. Joint with Dagmar Kainmüller, Paul Jäger and Stefan Kesselheim, we are the lead-authors of the concept behind the Helmholtz Foundation Model Initiative. And so while drafting the text and project call, we have thought a lot about how to answer this question: And the result is that, we propose a Synergy Unit for the Helmholtz Foundation Model Initiative. </a:t>
            </a:r>
            <a:endParaRPr/>
          </a:p>
        </p:txBody>
      </p:sp>
      <p:sp>
        <p:nvSpPr>
          <p:cNvPr id="216" name="Google Shape;216;g1f550ffd68f_1_124: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6d9a62465a_0_3: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We will ensure a lasting build-up of respective expertise across the Helmholtz association via a series of targeted workshops and training events, </a:t>
            </a:r>
            <a:endParaRPr/>
          </a:p>
          <a:p>
            <a:pPr indent="0" lvl="0" marL="0" rtl="0" algn="l">
              <a:spcBef>
                <a:spcPts val="0"/>
              </a:spcBef>
              <a:spcAft>
                <a:spcPts val="0"/>
              </a:spcAft>
              <a:buNone/>
            </a:pPr>
            <a:r>
              <a:rPr lang="en"/>
              <a:t>– in collaboration with the Helmholtz Information and Data Science Academy </a:t>
            </a:r>
            <a:endParaRPr/>
          </a:p>
          <a:p>
            <a:pPr indent="0" lvl="0" marL="0" rtl="0" algn="l">
              <a:spcBef>
                <a:spcPts val="0"/>
              </a:spcBef>
              <a:spcAft>
                <a:spcPts val="0"/>
              </a:spcAft>
              <a:buNone/>
            </a:pPr>
            <a:r>
              <a:rPr lang="en"/>
              <a:t>– as well as with key involvement of the Helmholtz AI and Helmholtz Imaging consultants </a:t>
            </a:r>
            <a:endParaRPr/>
          </a:p>
        </p:txBody>
      </p:sp>
      <p:sp>
        <p:nvSpPr>
          <p:cNvPr id="325" name="Google Shape;325;g26d9a62465a_0_3: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6d9a62465a_0_9: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Beyond Helmholtz, we will represent the initiative and liaise with </a:t>
            </a:r>
            <a:r>
              <a:rPr lang="en">
                <a:solidFill>
                  <a:schemeClr val="dk1"/>
                </a:solidFill>
              </a:rPr>
              <a:t>the international AI community and sibling initiatives. </a:t>
            </a:r>
            <a:endParaRPr>
              <a:solidFill>
                <a:schemeClr val="dk1"/>
              </a:solidFill>
            </a:endParaRPr>
          </a:p>
          <a:p>
            <a:pPr indent="0" lvl="0" marL="0" rtl="0" algn="l">
              <a:spcBef>
                <a:spcPts val="0"/>
              </a:spcBef>
              <a:spcAft>
                <a:spcPts val="0"/>
              </a:spcAft>
              <a:buNone/>
            </a:pPr>
            <a:r>
              <a:rPr lang="en">
                <a:solidFill>
                  <a:schemeClr val="dk1"/>
                </a:solidFill>
              </a:rPr>
              <a:t>– To this end, we will l</a:t>
            </a:r>
            <a:r>
              <a:rPr lang="en"/>
              <a:t>everag and expand upon existing ties, e.g., our strong connections to Swiss AI leadership and key players in core AI in UK, France, Finland and Switzerland among others.</a:t>
            </a:r>
            <a:endParaRPr/>
          </a:p>
          <a:p>
            <a:pPr indent="0" lvl="0" marL="0" rtl="0" algn="l">
              <a:spcBef>
                <a:spcPts val="0"/>
              </a:spcBef>
              <a:spcAft>
                <a:spcPts val="0"/>
              </a:spcAft>
              <a:buNone/>
            </a:pPr>
            <a:r>
              <a:rPr lang="en"/>
              <a:t>– Initial feedback from the international AI community </a:t>
            </a:r>
            <a:r>
              <a:rPr lang="en"/>
              <a:t>has already revealed high interest in our synergistic approach on top of the pilot projects; </a:t>
            </a:r>
            <a:endParaRPr/>
          </a:p>
        </p:txBody>
      </p:sp>
      <p:sp>
        <p:nvSpPr>
          <p:cNvPr id="337" name="Google Shape;337;g26d9a62465a_0_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f550ffd68f_1_532: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500"/>
          </a:p>
        </p:txBody>
      </p:sp>
      <p:sp>
        <p:nvSpPr>
          <p:cNvPr id="349" name="Google Shape;349;g1f550ffd68f_1_532: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0d9d77e0d3_0_9: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500"/>
          </a:p>
        </p:txBody>
      </p:sp>
      <p:sp>
        <p:nvSpPr>
          <p:cNvPr id="357" name="Google Shape;357;g20d9d77e0d3_0_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0d9d77e0d3_0_20: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500"/>
          </a:p>
        </p:txBody>
      </p:sp>
      <p:sp>
        <p:nvSpPr>
          <p:cNvPr id="365" name="Google Shape;365;g20d9d77e0d3_0_20: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0d9d77e0d3_0_32: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500"/>
          </a:p>
        </p:txBody>
      </p:sp>
      <p:sp>
        <p:nvSpPr>
          <p:cNvPr id="373" name="Google Shape;373;g20d9d77e0d3_0_32: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0d9d77e0d3_0_38: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500"/>
          </a:p>
        </p:txBody>
      </p:sp>
      <p:sp>
        <p:nvSpPr>
          <p:cNvPr id="381" name="Google Shape;381;g20d9d77e0d3_0_38: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e4e42327f2_0_0: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500"/>
          </a:p>
        </p:txBody>
      </p:sp>
      <p:sp>
        <p:nvSpPr>
          <p:cNvPr id="390" name="Google Shape;390;g2e4e42327f2_0_0: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f550ffd68f_1_559: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 comparative approach across pilots and further FM endeavors is a bold effort</a:t>
            </a:r>
            <a:endParaRPr/>
          </a:p>
          <a:p>
            <a:pPr indent="0" lvl="0" marL="0" rtl="0" algn="l">
              <a:spcBef>
                <a:spcPts val="0"/>
              </a:spcBef>
              <a:spcAft>
                <a:spcPts val="0"/>
              </a:spcAft>
              <a:buNone/>
            </a:pPr>
            <a:r>
              <a:rPr lang="en"/>
              <a:t>– Implementing it will require both working very closely with all pilots on the empirical side, as well as abstract conceptual work to devise generalizing principles</a:t>
            </a:r>
            <a:endParaRPr/>
          </a:p>
          <a:p>
            <a:pPr indent="0" lvl="0" marL="0" rtl="0" algn="l">
              <a:spcBef>
                <a:spcPts val="0"/>
              </a:spcBef>
              <a:spcAft>
                <a:spcPts val="0"/>
              </a:spcAft>
              <a:buNone/>
            </a:pPr>
            <a:r>
              <a:rPr lang="en">
                <a:solidFill>
                  <a:schemeClr val="dk1"/>
                </a:solidFill>
              </a:rPr>
              <a:t>– I.e., it requires empirical work</a:t>
            </a:r>
            <a:r>
              <a:rPr lang="en">
                <a:solidFill>
                  <a:schemeClr val="dk1"/>
                </a:solidFill>
              </a:rPr>
              <a:t> engineering and HPC side as well as work on core AI method development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Furthermore, each FM pipeline topic has a diverse range of thematic angles</a:t>
            </a:r>
            <a:endParaRPr>
              <a:solidFill>
                <a:schemeClr val="dk1"/>
              </a:solidFill>
            </a:endParaRPr>
          </a:p>
          <a:p>
            <a:pPr indent="0" lvl="0" marL="0" rtl="0" algn="l">
              <a:spcBef>
                <a:spcPts val="0"/>
              </a:spcBef>
              <a:spcAft>
                <a:spcPts val="0"/>
              </a:spcAft>
              <a:buNone/>
            </a:pPr>
            <a:r>
              <a:rPr lang="en"/>
              <a:t>– We ask for 2 FTEs per FM pipeline topic, which </a:t>
            </a:r>
            <a:r>
              <a:rPr lang="en"/>
              <a:t>is what we deem a minimal setup for the initial phase of the HFMI, i.e., for a Synergy Unit “Pilot” phase suitable for a proof of concept, to be re-assessed in case the initiative will grow</a:t>
            </a:r>
            <a:endParaRPr/>
          </a:p>
          <a:p>
            <a:pPr indent="0" lvl="0" marL="0" rtl="0" algn="l">
              <a:spcBef>
                <a:spcPts val="0"/>
              </a:spcBef>
              <a:spcAft>
                <a:spcPts val="0"/>
              </a:spcAft>
              <a:buNone/>
            </a:pPr>
            <a:r>
              <a:rPr lang="en"/>
              <a:t>– We furthermore ask for 1 FTE to work as project manager for community building including workshop- and event organization; </a:t>
            </a:r>
            <a:endParaRPr/>
          </a:p>
          <a:p>
            <a:pPr indent="0" lvl="0" marL="0" rtl="0" algn="l">
              <a:spcBef>
                <a:spcPts val="0"/>
              </a:spcBef>
              <a:spcAft>
                <a:spcPts val="0"/>
              </a:spcAft>
              <a:buNone/>
            </a:pPr>
            <a:r>
              <a:rPr lang="en"/>
              <a:t>– We have a perfect candidate for the PM position in Berlin, namely Eirini Kouskoumvekaki who has long-term experience as a PM for a HIDA school and is very excited to take on this new responsibility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summary, we are ready to </a:t>
            </a:r>
            <a:r>
              <a:rPr lang="en"/>
              <a:t>start</a:t>
            </a:r>
            <a:r>
              <a:rPr lang="en"/>
              <a:t> not only in supporting the selected projects but help drive and connect Helmholtz with the international AI Community And now look forward to your feedback.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98" name="Google Shape;398;g1f550ffd68f_1_55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0d9d77e0d3_0_94: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you have seen six proposals for pilot projects. And all of the funded projects are expected to do great research in their domain. But now we want to zoom out a bit, take a step back. And ask the question: “How can Helmholtz become a leading organisation for developing and especially deploying foundation models beyond the duration and scope of individual projects?”. Joint with Dagmar Kainmüller, Paul Jäger and Stefan Kesselheim, we are the lead-authors of the concept behind the Helmholtz Foundation Model Initiative. And so while drafting the text and project call, we have thought a lot about how to answer this question: And the result is that, we propose a Synergy Unit for the Helmholtz Foundation Model Initiative. </a:t>
            </a:r>
            <a:endParaRPr/>
          </a:p>
        </p:txBody>
      </p:sp>
      <p:sp>
        <p:nvSpPr>
          <p:cNvPr id="421" name="Google Shape;421;g20d9d77e0d3_0_94: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f550ffd68f_1_429: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rgbClr val="585858"/>
                </a:solidFill>
              </a:rPr>
              <a:t>Mission:</a:t>
            </a:r>
            <a:endParaRPr b="1" sz="1200">
              <a:solidFill>
                <a:srgbClr val="585858"/>
              </a:solidFill>
            </a:endParaRPr>
          </a:p>
          <a:p>
            <a:pPr indent="0" lvl="0" marL="0" rtl="0" algn="ctr">
              <a:spcBef>
                <a:spcPts val="0"/>
              </a:spcBef>
              <a:spcAft>
                <a:spcPts val="0"/>
              </a:spcAft>
              <a:buClr>
                <a:schemeClr val="dk1"/>
              </a:buClr>
              <a:buSzPts val="1100"/>
              <a:buFont typeface="Arial"/>
              <a:buNone/>
            </a:pPr>
            <a:r>
              <a:t/>
            </a:r>
            <a:endParaRPr b="1" sz="1200">
              <a:solidFill>
                <a:srgbClr val="585858"/>
              </a:solidFill>
            </a:endParaRPr>
          </a:p>
          <a:p>
            <a:pPr indent="0" lvl="0" marL="0" rtl="0" algn="ctr">
              <a:spcBef>
                <a:spcPts val="0"/>
              </a:spcBef>
              <a:spcAft>
                <a:spcPts val="0"/>
              </a:spcAft>
              <a:buClr>
                <a:schemeClr val="dk1"/>
              </a:buClr>
              <a:buSzPts val="1100"/>
              <a:buFont typeface="Arial"/>
              <a:buNone/>
            </a:pPr>
            <a:r>
              <a:rPr b="1" lang="en" sz="1200">
                <a:solidFill>
                  <a:srgbClr val="585858"/>
                </a:solidFill>
              </a:rPr>
              <a:t>“Amplify the impact of the HFMI on domain research”</a:t>
            </a:r>
            <a:r>
              <a:rPr lang="en" sz="1200">
                <a:solidFill>
                  <a:srgbClr val="585858"/>
                </a:solidFill>
              </a:rPr>
              <a:t> </a:t>
            </a:r>
            <a:endParaRPr sz="1200">
              <a:solidFill>
                <a:srgbClr val="585858"/>
              </a:solidFill>
            </a:endParaRPr>
          </a:p>
          <a:p>
            <a:pPr indent="0" lvl="0" marL="0" rtl="0" algn="ctr">
              <a:spcBef>
                <a:spcPts val="0"/>
              </a:spcBef>
              <a:spcAft>
                <a:spcPts val="0"/>
              </a:spcAft>
              <a:buClr>
                <a:schemeClr val="dk1"/>
              </a:buClr>
              <a:buSzPts val="1100"/>
              <a:buFont typeface="Arial"/>
              <a:buNone/>
            </a:pPr>
            <a:r>
              <a:t/>
            </a:r>
            <a:endParaRPr sz="1200">
              <a:solidFill>
                <a:srgbClr val="585858"/>
              </a:solidFill>
            </a:endParaRPr>
          </a:p>
          <a:p>
            <a:pPr indent="0" lvl="0" marL="0" rtl="0" algn="ctr">
              <a:spcBef>
                <a:spcPts val="0"/>
              </a:spcBef>
              <a:spcAft>
                <a:spcPts val="0"/>
              </a:spcAft>
              <a:buClr>
                <a:schemeClr val="dk1"/>
              </a:buClr>
              <a:buSzPts val="1100"/>
              <a:buFont typeface="Arial"/>
              <a:buNone/>
            </a:pPr>
            <a:r>
              <a:rPr lang="en" sz="1200">
                <a:solidFill>
                  <a:srgbClr val="585858"/>
                </a:solidFill>
              </a:rPr>
              <a:t>HFMI has unique potential and need to become bigger than its parts:</a:t>
            </a:r>
            <a:endParaRPr sz="1200">
              <a:solidFill>
                <a:srgbClr val="585858"/>
              </a:solidFill>
            </a:endParaRPr>
          </a:p>
          <a:p>
            <a:pPr indent="0" lvl="0" marL="0" rtl="0" algn="l">
              <a:spcBef>
                <a:spcPts val="0"/>
              </a:spcBef>
              <a:spcAft>
                <a:spcPts val="0"/>
              </a:spcAft>
              <a:buClr>
                <a:schemeClr val="dk1"/>
              </a:buClr>
              <a:buSzPts val="1100"/>
              <a:buFont typeface="Arial"/>
              <a:buNone/>
            </a:pPr>
            <a:r>
              <a:t/>
            </a:r>
            <a:endParaRPr sz="1200">
              <a:solidFill>
                <a:srgbClr val="585858"/>
              </a:solidFill>
            </a:endParaRPr>
          </a:p>
          <a:p>
            <a:pPr indent="0" lvl="0" marL="0" rtl="0" algn="ctr">
              <a:spcBef>
                <a:spcPts val="0"/>
              </a:spcBef>
              <a:spcAft>
                <a:spcPts val="0"/>
              </a:spcAft>
              <a:buClr>
                <a:schemeClr val="dk1"/>
              </a:buClr>
              <a:buSzPts val="1100"/>
              <a:buFont typeface="Arial"/>
              <a:buNone/>
            </a:pPr>
            <a:r>
              <a:rPr lang="en" sz="1200">
                <a:solidFill>
                  <a:srgbClr val="585858"/>
                </a:solidFill>
              </a:rPr>
              <a:t>The unique structure of the Helmholtz Association enables </a:t>
            </a:r>
            <a:br>
              <a:rPr lang="en" sz="1200">
                <a:solidFill>
                  <a:srgbClr val="585858"/>
                </a:solidFill>
              </a:rPr>
            </a:br>
            <a:r>
              <a:rPr lang="en" sz="1200">
                <a:solidFill>
                  <a:srgbClr val="585858"/>
                </a:solidFill>
              </a:rPr>
              <a:t>a truly outstanding opportunity towards technological leadership by </a:t>
            </a:r>
            <a:r>
              <a:rPr b="1" lang="en" sz="1200">
                <a:solidFill>
                  <a:srgbClr val="585858"/>
                </a:solidFill>
              </a:rPr>
              <a:t>leveraging the set of Pilot Projects (&amp; further FM projects) as a stage </a:t>
            </a:r>
            <a:endParaRPr b="1" sz="1200">
              <a:solidFill>
                <a:srgbClr val="585858"/>
              </a:solidFill>
            </a:endParaRPr>
          </a:p>
          <a:p>
            <a:pPr indent="0" lvl="0" marL="0" rtl="0" algn="ctr">
              <a:spcBef>
                <a:spcPts val="0"/>
              </a:spcBef>
              <a:spcAft>
                <a:spcPts val="0"/>
              </a:spcAft>
              <a:buClr>
                <a:schemeClr val="dk1"/>
              </a:buClr>
              <a:buSzPts val="1100"/>
              <a:buFont typeface="Arial"/>
              <a:buNone/>
            </a:pPr>
            <a:r>
              <a:rPr b="1" lang="en" sz="1200">
                <a:solidFill>
                  <a:srgbClr val="585858"/>
                </a:solidFill>
              </a:rPr>
              <a:t>for synergistic methodological innovation in a new wave of AI development</a:t>
            </a:r>
            <a:endParaRPr b="1" sz="1200">
              <a:solidFill>
                <a:srgbClr val="585858"/>
              </a:solidFill>
            </a:endParaRPr>
          </a:p>
          <a:p>
            <a:pPr indent="0" lvl="0" marL="0" rtl="0" algn="ctr">
              <a:spcBef>
                <a:spcPts val="0"/>
              </a:spcBef>
              <a:spcAft>
                <a:spcPts val="0"/>
              </a:spcAft>
              <a:buClr>
                <a:schemeClr val="dk1"/>
              </a:buClr>
              <a:buSzPts val="1100"/>
              <a:buFont typeface="Arial"/>
              <a:buNone/>
            </a:pPr>
            <a:r>
              <a:t/>
            </a:r>
            <a:endParaRPr sz="1200">
              <a:solidFill>
                <a:srgbClr val="585858"/>
              </a:solidFill>
            </a:endParaRPr>
          </a:p>
          <a:p>
            <a:pPr indent="0" lvl="0" marL="0" rtl="0" algn="ctr">
              <a:spcBef>
                <a:spcPts val="0"/>
              </a:spcBef>
              <a:spcAft>
                <a:spcPts val="0"/>
              </a:spcAft>
              <a:buClr>
                <a:schemeClr val="dk1"/>
              </a:buClr>
              <a:buSzPts val="1100"/>
              <a:buFont typeface="Arial"/>
              <a:buNone/>
            </a:pPr>
            <a:r>
              <a:rPr lang="en" sz="1200">
                <a:solidFill>
                  <a:srgbClr val="585858"/>
                </a:solidFill>
              </a:rPr>
              <a:t>The Synergy Unit puts this opportunity into action</a:t>
            </a:r>
            <a:endParaRPr sz="1200">
              <a:solidFill>
                <a:srgbClr val="585858"/>
              </a:solidFill>
            </a:endParaRPr>
          </a:p>
          <a:p>
            <a:pPr indent="0" lvl="0" marL="0" rtl="0" algn="ctr">
              <a:spcBef>
                <a:spcPts val="0"/>
              </a:spcBef>
              <a:spcAft>
                <a:spcPts val="0"/>
              </a:spcAft>
              <a:buClr>
                <a:schemeClr val="dk1"/>
              </a:buClr>
              <a:buSzPts val="1100"/>
              <a:buFont typeface="Arial"/>
              <a:buNone/>
            </a:pPr>
            <a:r>
              <a:t/>
            </a:r>
            <a:endParaRPr sz="1200">
              <a:solidFill>
                <a:srgbClr val="585858"/>
              </a:solidFill>
            </a:endParaRPr>
          </a:p>
          <a:p>
            <a:pPr indent="0" lvl="0" marL="0" rtl="0" algn="l">
              <a:spcBef>
                <a:spcPts val="0"/>
              </a:spcBef>
              <a:spcAft>
                <a:spcPts val="0"/>
              </a:spcAft>
              <a:buNone/>
            </a:pPr>
            <a:r>
              <a:t/>
            </a:r>
            <a:endParaRPr sz="1200"/>
          </a:p>
        </p:txBody>
      </p:sp>
      <p:sp>
        <p:nvSpPr>
          <p:cNvPr id="227" name="Google Shape;227;g1f550ffd68f_1_42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f550ffd68f_1_437: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rgbClr val="585858"/>
                </a:solidFill>
              </a:rPr>
              <a:t>Individual Pilots will greatly propel research in their domains</a:t>
            </a:r>
            <a:endParaRPr sz="1200">
              <a:solidFill>
                <a:srgbClr val="585858"/>
              </a:solidFill>
            </a:endParaRPr>
          </a:p>
          <a:p>
            <a:pPr indent="0" lvl="0" marL="0" rtl="0" algn="ctr">
              <a:spcBef>
                <a:spcPts val="0"/>
              </a:spcBef>
              <a:spcAft>
                <a:spcPts val="0"/>
              </a:spcAft>
              <a:buClr>
                <a:schemeClr val="dk1"/>
              </a:buClr>
              <a:buSzPts val="1100"/>
              <a:buFont typeface="Arial"/>
              <a:buNone/>
            </a:pPr>
            <a:r>
              <a:t/>
            </a:r>
            <a:endParaRPr b="1" sz="1200">
              <a:solidFill>
                <a:srgbClr val="585858"/>
              </a:solidFill>
            </a:endParaRPr>
          </a:p>
          <a:p>
            <a:pPr indent="0" lvl="0" marL="0" rtl="0" algn="ctr">
              <a:spcBef>
                <a:spcPts val="0"/>
              </a:spcBef>
              <a:spcAft>
                <a:spcPts val="0"/>
              </a:spcAft>
              <a:buClr>
                <a:schemeClr val="dk1"/>
              </a:buClr>
              <a:buSzPts val="1100"/>
              <a:buFont typeface="Arial"/>
              <a:buNone/>
            </a:pPr>
            <a:r>
              <a:rPr b="1" lang="en" sz="1200">
                <a:solidFill>
                  <a:srgbClr val="585858"/>
                </a:solidFill>
              </a:rPr>
              <a:t>The Synergy Unit will work with all Pilots to derive generalizing principles for FM development and -application across domains</a:t>
            </a:r>
            <a:endParaRPr b="1" sz="1200">
              <a:solidFill>
                <a:srgbClr val="585858"/>
              </a:solidFill>
            </a:endParaRPr>
          </a:p>
          <a:p>
            <a:pPr indent="0" lvl="0" marL="0" rtl="0" algn="ctr">
              <a:spcBef>
                <a:spcPts val="0"/>
              </a:spcBef>
              <a:spcAft>
                <a:spcPts val="0"/>
              </a:spcAft>
              <a:buClr>
                <a:schemeClr val="dk1"/>
              </a:buClr>
              <a:buSzPts val="1100"/>
              <a:buFont typeface="Arial"/>
              <a:buNone/>
            </a:pPr>
            <a:r>
              <a:t/>
            </a:r>
            <a:endParaRPr sz="1200">
              <a:solidFill>
                <a:srgbClr val="585858"/>
              </a:solidFill>
            </a:endParaRPr>
          </a:p>
          <a:p>
            <a:pPr indent="0" lvl="0" marL="0" rtl="0" algn="ctr">
              <a:spcBef>
                <a:spcPts val="0"/>
              </a:spcBef>
              <a:spcAft>
                <a:spcPts val="0"/>
              </a:spcAft>
              <a:buClr>
                <a:schemeClr val="dk1"/>
              </a:buClr>
              <a:buSzPts val="1100"/>
              <a:buFont typeface="Arial"/>
              <a:buNone/>
            </a:pPr>
            <a:r>
              <a:rPr lang="en" sz="1200">
                <a:solidFill>
                  <a:srgbClr val="585858"/>
                </a:solidFill>
              </a:rPr>
              <a:t>With the dissemination of AI across all disciplines, the Learning across these pilots will amplify the impact of research </a:t>
            </a:r>
            <a:br>
              <a:rPr lang="en" sz="1200">
                <a:solidFill>
                  <a:srgbClr val="585858"/>
                </a:solidFill>
              </a:rPr>
            </a:br>
            <a:r>
              <a:rPr lang="en" sz="1200">
                <a:solidFill>
                  <a:srgbClr val="585858"/>
                </a:solidFill>
              </a:rPr>
              <a:t>across all Helmholtz areas; </a:t>
            </a:r>
            <a:br>
              <a:rPr lang="en" sz="1200">
                <a:solidFill>
                  <a:srgbClr val="585858"/>
                </a:solidFill>
              </a:rPr>
            </a:br>
            <a:r>
              <a:rPr lang="en" sz="1200">
                <a:solidFill>
                  <a:srgbClr val="585858"/>
                </a:solidFill>
              </a:rPr>
              <a:t>At the same time the broad spectrum of model development across the whole society presents a unique opportunity for generalizable insights in model training and development. </a:t>
            </a:r>
            <a:endParaRPr sz="1200">
              <a:solidFill>
                <a:srgbClr val="585858"/>
              </a:solidFill>
            </a:endParaRPr>
          </a:p>
          <a:p>
            <a:pPr indent="0" lvl="0" marL="0" rtl="0" algn="ctr">
              <a:spcBef>
                <a:spcPts val="0"/>
              </a:spcBef>
              <a:spcAft>
                <a:spcPts val="0"/>
              </a:spcAft>
              <a:buClr>
                <a:schemeClr val="dk1"/>
              </a:buClr>
              <a:buSzPts val="1100"/>
              <a:buFont typeface="Arial"/>
              <a:buNone/>
            </a:pPr>
            <a:r>
              <a:t/>
            </a:r>
            <a:endParaRPr sz="1200">
              <a:solidFill>
                <a:srgbClr val="585858"/>
              </a:solidFill>
            </a:endParaRPr>
          </a:p>
          <a:p>
            <a:pPr indent="0" lvl="0" marL="0" rtl="0" algn="ctr">
              <a:spcBef>
                <a:spcPts val="0"/>
              </a:spcBef>
              <a:spcAft>
                <a:spcPts val="0"/>
              </a:spcAft>
              <a:buClr>
                <a:schemeClr val="dk1"/>
              </a:buClr>
              <a:buSzPts val="1100"/>
              <a:buFont typeface="Arial"/>
              <a:buNone/>
            </a:pPr>
            <a:r>
              <a:rPr lang="en" sz="1200">
                <a:solidFill>
                  <a:srgbClr val="585858"/>
                </a:solidFill>
              </a:rPr>
              <a:t>Knowledge dissemination, community building and representation complement the Synergy Unit’s approach, </a:t>
            </a:r>
            <a:br>
              <a:rPr lang="en" sz="1200">
                <a:solidFill>
                  <a:srgbClr val="585858"/>
                </a:solidFill>
              </a:rPr>
            </a:br>
            <a:r>
              <a:rPr lang="en" sz="1200">
                <a:solidFill>
                  <a:srgbClr val="585858"/>
                </a:solidFill>
              </a:rPr>
              <a:t>ensuring lasting impact of the initiative </a:t>
            </a:r>
            <a:endParaRPr sz="1200">
              <a:solidFill>
                <a:srgbClr val="585858"/>
              </a:solidFill>
            </a:endParaRPr>
          </a:p>
          <a:p>
            <a:pPr indent="0" lvl="0" marL="0" rtl="0" algn="l">
              <a:spcBef>
                <a:spcPts val="0"/>
              </a:spcBef>
              <a:spcAft>
                <a:spcPts val="0"/>
              </a:spcAft>
              <a:buNone/>
            </a:pPr>
            <a:r>
              <a:t/>
            </a:r>
            <a:endParaRPr sz="1200"/>
          </a:p>
        </p:txBody>
      </p:sp>
      <p:sp>
        <p:nvSpPr>
          <p:cNvPr id="235" name="Google Shape;235;g1f550ffd68f_1_437: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f550ffd68f_1_420: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Every pilot will need to tackle the whole Foundation Model pipeline. I.e.,</a:t>
            </a:r>
            <a:endParaRPr/>
          </a:p>
          <a:p>
            <a:pPr indent="0" lvl="0" marL="0" rtl="0" algn="l">
              <a:spcBef>
                <a:spcPts val="0"/>
              </a:spcBef>
              <a:spcAft>
                <a:spcPts val="0"/>
              </a:spcAft>
              <a:buNone/>
            </a:pPr>
            <a:r>
              <a:rPr lang="en"/>
              <a:t>– Every pilot will use some sort of base model.</a:t>
            </a:r>
            <a:endParaRPr/>
          </a:p>
          <a:p>
            <a:pPr indent="0" lvl="0" marL="0" rtl="0" algn="l">
              <a:spcBef>
                <a:spcPts val="0"/>
              </a:spcBef>
              <a:spcAft>
                <a:spcPts val="0"/>
              </a:spcAft>
              <a:buNone/>
            </a:pPr>
            <a:r>
              <a:rPr lang="en"/>
              <a:t>– Every pilot will try to understand </a:t>
            </a:r>
            <a:r>
              <a:rPr lang="en"/>
              <a:t>what</a:t>
            </a:r>
            <a:r>
              <a:rPr lang="en"/>
              <a:t> their model has learned.</a:t>
            </a:r>
            <a:endParaRPr/>
          </a:p>
          <a:p>
            <a:pPr indent="0" lvl="0" marL="0" rtl="0" algn="l">
              <a:spcBef>
                <a:spcPts val="0"/>
              </a:spcBef>
              <a:spcAft>
                <a:spcPts val="0"/>
              </a:spcAft>
              <a:buNone/>
            </a:pPr>
            <a:r>
              <a:rPr lang="en"/>
              <a:t>– Every pilot will fine-tune their foundation model to a variety of downstream tasks.</a:t>
            </a:r>
            <a:endParaRPr/>
          </a:p>
          <a:p>
            <a:pPr indent="0" lvl="0" marL="0" rtl="0" algn="l">
              <a:spcBef>
                <a:spcPts val="0"/>
              </a:spcBef>
              <a:spcAft>
                <a:spcPts val="0"/>
              </a:spcAft>
              <a:buNone/>
            </a:pPr>
            <a:r>
              <a:rPr lang="en"/>
              <a:t>– Every pilot will assess how model performance behaves with increasing amounts of data and model size.</a:t>
            </a:r>
            <a:endParaRPr/>
          </a:p>
          <a:p>
            <a:pPr indent="0" lvl="0" marL="0" rtl="0" algn="l">
              <a:spcBef>
                <a:spcPts val="0"/>
              </a:spcBef>
              <a:spcAft>
                <a:spcPts val="0"/>
              </a:spcAft>
              <a:buNone/>
            </a:pPr>
            <a:r>
              <a:rPr lang="en"/>
              <a:t>– And every pilot will move towards including more and more multi-modal data to extend the scope of their models.</a:t>
            </a:r>
            <a:endParaRPr/>
          </a:p>
          <a:p>
            <a:pPr indent="0" lvl="0" marL="0" rtl="0" algn="l">
              <a:spcBef>
                <a:spcPts val="0"/>
              </a:spcBef>
              <a:spcAft>
                <a:spcPts val="0"/>
              </a:spcAft>
              <a:buNone/>
            </a:pPr>
            <a:r>
              <a:rPr lang="en"/>
              <a:t>– This sets an ideal stage for the synergy unit to perform comparative benchmarking across diverse datasets, thus deriving insights and respective recommendations for dealing with novel tasks, novel data, and novel domains. </a:t>
            </a:r>
            <a:endParaRPr/>
          </a:p>
        </p:txBody>
      </p:sp>
      <p:sp>
        <p:nvSpPr>
          <p:cNvPr id="243" name="Google Shape;243;g1f550ffd68f_1_420: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f550ffd68f_1_461: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 Let’s take as an example the task of understanding what a model has learned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Among many diverse and exciting routes towards model understanding, one immediate approach is to </a:t>
            </a:r>
            <a:r>
              <a:rPr lang="en" sz="1200">
                <a:solidFill>
                  <a:schemeClr val="dk1"/>
                </a:solidFill>
              </a:rPr>
              <a:t>investigate how known properties of the input data are reflected in embedding space.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As a foundation model necessarily needs to tackle multiple downstream tasks, diverse kinds of annotations need to be available, (each kind at least for some small subset of the data for fine tuning and down-stream validation)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So each good pilot will study how known properties, including available downstream annotations and possibly further meta-information, are reflected in embedding space;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The Synergy Unit will leverage this empirical work across pilots in a comparative approach:</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We will systematically investigate across domains how known input properties are reflected in embedding space, yielding training pipeline recommendations and </a:t>
            </a:r>
            <a:r>
              <a:rPr lang="en" sz="1200">
                <a:solidFill>
                  <a:schemeClr val="dk1"/>
                </a:solidFill>
              </a:rPr>
              <a:t>best practices </a:t>
            </a:r>
            <a:r>
              <a:rPr lang="en" sz="1200">
                <a:solidFill>
                  <a:schemeClr val="dk1"/>
                </a:solidFill>
              </a:rPr>
              <a:t>for novel domains.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252" name="Google Shape;252;g1f550ffd68f_1_461: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f550ffd68f_1_478: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every pilot will need to adapt their </a:t>
            </a:r>
            <a:r>
              <a:rPr lang="en"/>
              <a:t>foundation</a:t>
            </a:r>
            <a:r>
              <a:rPr lang="en"/>
              <a:t> model to many downstream tasks. And there ist 2 fundamental questions here: </a:t>
            </a:r>
            <a:endParaRPr/>
          </a:p>
          <a:p>
            <a:pPr indent="0" lvl="0" marL="0" rtl="0" algn="l">
              <a:spcBef>
                <a:spcPts val="0"/>
              </a:spcBef>
              <a:spcAft>
                <a:spcPts val="0"/>
              </a:spcAft>
              <a:buNone/>
            </a:pPr>
            <a:r>
              <a:rPr lang="en"/>
              <a:t>1) How do I setup a customized adaptation pipeline for each problem, including the exact fine-tuning strategy and so on ? </a:t>
            </a:r>
            <a:endParaRPr/>
          </a:p>
          <a:p>
            <a:pPr indent="0" lvl="0" marL="0" rtl="0" algn="l">
              <a:spcBef>
                <a:spcPts val="0"/>
              </a:spcBef>
              <a:spcAft>
                <a:spcPts val="0"/>
              </a:spcAft>
              <a:buNone/>
            </a:pPr>
            <a:r>
              <a:rPr lang="en"/>
              <a:t>And 2) </a:t>
            </a:r>
            <a:r>
              <a:rPr lang="en"/>
              <a:t>Which subset of my large data pool should I select to label for the finetuning?</a:t>
            </a:r>
            <a:endParaRPr/>
          </a:p>
          <a:p>
            <a:pPr indent="0" lvl="0" marL="0" rtl="0" algn="l">
              <a:spcBef>
                <a:spcPts val="0"/>
              </a:spcBef>
              <a:spcAft>
                <a:spcPts val="0"/>
              </a:spcAft>
              <a:buNone/>
            </a:pPr>
            <a:r>
              <a:rPr lang="en"/>
              <a:t>The Synergy Unit will address both of these questions by 1) developing systematic guidelines for model adaptation, and 2) exploring Active Learning approaches for smart data selection.</a:t>
            </a:r>
            <a:endParaRPr/>
          </a:p>
        </p:txBody>
      </p:sp>
      <p:sp>
        <p:nvSpPr>
          <p:cNvPr id="268" name="Google Shape;268;g1f550ffd68f_1_478: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f550ffd68f_1_493: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Every project will ask the question: How much can I gain from more data and/or more compute and especially how can I utilize a budget of compute most efficiently? </a:t>
            </a:r>
            <a:endParaRPr/>
          </a:p>
          <a:p>
            <a:pPr indent="0" lvl="0" marL="0" rtl="0" algn="l">
              <a:spcBef>
                <a:spcPts val="0"/>
              </a:spcBef>
              <a:spcAft>
                <a:spcPts val="0"/>
              </a:spcAft>
              <a:buNone/>
            </a:pPr>
            <a:r>
              <a:rPr lang="en"/>
              <a:t>– How can I even estimate the benefit of more data and/or more compute without doing the work? </a:t>
            </a:r>
            <a:endParaRPr/>
          </a:p>
          <a:p>
            <a:pPr indent="0" lvl="0" marL="0" rtl="0" algn="l">
              <a:spcBef>
                <a:spcPts val="0"/>
              </a:spcBef>
              <a:spcAft>
                <a:spcPts val="0"/>
              </a:spcAft>
              <a:buNone/>
            </a:pPr>
            <a:r>
              <a:rPr lang="en"/>
              <a:t>– Every project will scale up in small steps, but doing this systematically is challenging. </a:t>
            </a:r>
            <a:endParaRPr/>
          </a:p>
          <a:p>
            <a:pPr indent="0" lvl="0" marL="0" rtl="0" algn="l">
              <a:spcBef>
                <a:spcPts val="0"/>
              </a:spcBef>
              <a:spcAft>
                <a:spcPts val="0"/>
              </a:spcAft>
              <a:buNone/>
            </a:pPr>
            <a:r>
              <a:rPr lang="en"/>
              <a:t>– For example, if I make a model bigger, what are the right hyperparameters to train it? </a:t>
            </a:r>
            <a:endParaRPr/>
          </a:p>
          <a:p>
            <a:pPr indent="0" lvl="0" marL="0" rtl="0" algn="l">
              <a:spcBef>
                <a:spcPts val="0"/>
              </a:spcBef>
              <a:spcAft>
                <a:spcPts val="0"/>
              </a:spcAft>
              <a:buNone/>
            </a:pPr>
            <a:r>
              <a:rPr lang="en"/>
              <a:t>– How can I make a fair comparison of two models, where I could spend much more time into tuning the training process of the smaller model? </a:t>
            </a:r>
            <a:endParaRPr/>
          </a:p>
          <a:p>
            <a:pPr indent="0" lvl="0" marL="0" rtl="0" algn="l">
              <a:spcBef>
                <a:spcPts val="0"/>
              </a:spcBef>
              <a:spcAft>
                <a:spcPts val="0"/>
              </a:spcAft>
              <a:buNone/>
            </a:pPr>
            <a:r>
              <a:rPr lang="en"/>
              <a:t>– Scaling is very challenging because the training process of deep learning models is not nearly understood theoretically, and in many cases, I have only one chance to run a large training. </a:t>
            </a:r>
            <a:endParaRPr/>
          </a:p>
          <a:p>
            <a:pPr indent="0" lvl="0" marL="0" rtl="0" algn="l">
              <a:spcBef>
                <a:spcPts val="0"/>
              </a:spcBef>
              <a:spcAft>
                <a:spcPts val="0"/>
              </a:spcAft>
              <a:buNone/>
            </a:pPr>
            <a:r>
              <a:rPr lang="en"/>
              <a:t>– The synergy unit will provide recipes and best practices tested across projects and within European efforts for new Foundation Model developments </a:t>
            </a:r>
            <a:r>
              <a:rPr lang="en"/>
              <a:t>within</a:t>
            </a:r>
            <a:r>
              <a:rPr lang="en"/>
              <a:t> Helmholtz </a:t>
            </a:r>
            <a:endParaRPr/>
          </a:p>
        </p:txBody>
      </p:sp>
      <p:sp>
        <p:nvSpPr>
          <p:cNvPr id="283" name="Google Shape;283;g1f550ffd68f_1_493: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f550ffd68f_1_506: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field is moving away from reporting the </a:t>
            </a:r>
            <a:r>
              <a:rPr lang="en"/>
              <a:t>result</a:t>
            </a:r>
            <a:r>
              <a:rPr lang="en"/>
              <a:t> of a</a:t>
            </a:r>
            <a:r>
              <a:rPr lang="en"/>
              <a:t> single FM call, towards reporting results from increasingly complex inference strategies! </a:t>
            </a:r>
            <a:endParaRPr/>
          </a:p>
          <a:p>
            <a:pPr indent="-298450" lvl="0" marL="457200" rtl="0" algn="l">
              <a:spcBef>
                <a:spcPts val="0"/>
              </a:spcBef>
              <a:spcAft>
                <a:spcPts val="0"/>
              </a:spcAft>
              <a:buSzPts val="1100"/>
              <a:buChar char="-"/>
            </a:pPr>
            <a:r>
              <a:rPr lang="en"/>
              <a:t>Smaller models may never reach quality levels that large models can. Yet when operating under an inference budget, points reachable by both models may be reached more efficiently w/ smaller ones</a:t>
            </a:r>
            <a:endParaRPr/>
          </a:p>
          <a:p>
            <a:pPr indent="-298450" lvl="0" marL="457200" rtl="0" algn="l">
              <a:spcBef>
                <a:spcPts val="0"/>
              </a:spcBef>
              <a:spcAft>
                <a:spcPts val="0"/>
              </a:spcAft>
              <a:buSzPts val="1100"/>
              <a:buChar char="-"/>
            </a:pPr>
            <a:r>
              <a:rPr lang="en"/>
              <a:t>Scaling properties are crucial not just for Training but for Inference and in Inference Pipelines! </a:t>
            </a:r>
            <a:endParaRPr/>
          </a:p>
          <a:p>
            <a:pPr indent="-298450" lvl="0" marL="457200" rtl="0" algn="l">
              <a:spcBef>
                <a:spcPts val="0"/>
              </a:spcBef>
              <a:spcAft>
                <a:spcPts val="0"/>
              </a:spcAft>
              <a:buSzPts val="1100"/>
              <a:buChar char="-"/>
            </a:pPr>
            <a:r>
              <a:rPr lang="en"/>
              <a:t>Trained FMs are not run in isolation; They will be part of complex systems at deployment and for the highest translational impact we need to ensure that these compositional systems are effective! </a:t>
            </a:r>
            <a:endParaRPr/>
          </a:p>
        </p:txBody>
      </p:sp>
      <p:sp>
        <p:nvSpPr>
          <p:cNvPr id="298" name="Google Shape;298;g1f550ffd68f_1_506: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f550ffd68f_1_519:notes"/>
          <p:cNvSpPr txBox="1"/>
          <p:nvPr>
            <p:ph idx="1" type="body"/>
          </p:nvPr>
        </p:nvSpPr>
        <p:spPr>
          <a:xfrm>
            <a:off x="685801" y="434340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In summary, the synergy unit will closely work with and leverage the pilot projects as well as other foundation model efforts in the helmholtz association to pursue a comparative benchmarking approach,</a:t>
            </a:r>
            <a:endParaRPr/>
          </a:p>
          <a:p>
            <a:pPr indent="0" lvl="0" marL="0" rtl="0" algn="l">
              <a:spcBef>
                <a:spcPts val="0"/>
              </a:spcBef>
              <a:spcAft>
                <a:spcPts val="0"/>
              </a:spcAft>
              <a:buNone/>
            </a:pPr>
            <a:r>
              <a:rPr lang="en"/>
              <a:t>– aiming at deriving general principles for foundation model development and application, </a:t>
            </a:r>
            <a:endParaRPr/>
          </a:p>
          <a:p>
            <a:pPr indent="0" lvl="0" marL="0" rtl="0" algn="l">
              <a:spcBef>
                <a:spcPts val="0"/>
              </a:spcBef>
              <a:spcAft>
                <a:spcPts val="0"/>
              </a:spcAft>
              <a:buNone/>
            </a:pPr>
            <a:r>
              <a:rPr lang="en"/>
              <a:t>– and yielding corresponding recommendations for domain scientists based on key properties of their data. </a:t>
            </a:r>
            <a:endParaRPr/>
          </a:p>
        </p:txBody>
      </p:sp>
      <p:sp>
        <p:nvSpPr>
          <p:cNvPr id="313" name="Google Shape;313;g1f550ffd68f_1_51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55" name="Shape 55"/>
        <p:cNvGrpSpPr/>
        <p:nvPr/>
      </p:nvGrpSpPr>
      <p:grpSpPr>
        <a:xfrm>
          <a:off x="0" y="0"/>
          <a:ext cx="0" cy="0"/>
          <a:chOff x="0" y="0"/>
          <a:chExt cx="0" cy="0"/>
        </a:xfrm>
      </p:grpSpPr>
      <p:sp>
        <p:nvSpPr>
          <p:cNvPr id="56" name="Google Shape;56;p14"/>
          <p:cNvSpPr txBox="1"/>
          <p:nvPr>
            <p:ph type="ctrTitle"/>
          </p:nvPr>
        </p:nvSpPr>
        <p:spPr>
          <a:xfrm>
            <a:off x="2055623" y="1460131"/>
            <a:ext cx="5868000" cy="69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7" name="Google Shape;57;p14"/>
          <p:cNvSpPr txBox="1"/>
          <p:nvPr>
            <p:ph idx="1" type="subTitle"/>
          </p:nvPr>
        </p:nvSpPr>
        <p:spPr>
          <a:xfrm>
            <a:off x="2056845" y="2607754"/>
            <a:ext cx="5868000" cy="692700"/>
          </a:xfrm>
          <a:prstGeom prst="rect">
            <a:avLst/>
          </a:prstGeom>
          <a:noFill/>
          <a:ln>
            <a:noFill/>
          </a:ln>
        </p:spPr>
        <p:txBody>
          <a:bodyPr anchorCtr="0" anchor="t" bIns="0" lIns="0" spcFirstLastPara="1" rIns="0" wrap="square" tIns="0">
            <a:normAutofit/>
          </a:bodyPr>
          <a:lstStyle>
            <a:lvl1pPr lvl="0" marR="0" rtl="0" algn="l">
              <a:lnSpc>
                <a:spcPct val="9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
        <p:nvSpPr>
          <p:cNvPr id="58" name="Google Shape;58;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173">
          <p15:clr>
            <a:srgbClr val="FBAE40"/>
          </p15:clr>
        </p15:guide>
        <p15:guide id="2" orient="horz" pos="1747">
          <p15:clr>
            <a:srgbClr val="FBAE40"/>
          </p15:clr>
        </p15:guide>
        <p15:guide id="3" pos="4380">
          <p15:clr>
            <a:srgbClr val="FBAE40"/>
          </p15:clr>
        </p15:guide>
        <p15:guide id="4" orient="horz" pos="383">
          <p15:clr>
            <a:srgbClr val="FBAE40"/>
          </p15:clr>
        </p15:guide>
        <p15:guide id="5" orient="horz" pos="2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
  <p:cSld name="Zweispaltig">
    <p:spTree>
      <p:nvGrpSpPr>
        <p:cNvPr id="59" name="Shape 59"/>
        <p:cNvGrpSpPr/>
        <p:nvPr/>
      </p:nvGrpSpPr>
      <p:grpSpPr>
        <a:xfrm>
          <a:off x="0" y="0"/>
          <a:ext cx="0" cy="0"/>
          <a:chOff x="0" y="0"/>
          <a:chExt cx="0" cy="0"/>
        </a:xfrm>
      </p:grpSpPr>
      <p:sp>
        <p:nvSpPr>
          <p:cNvPr id="60" name="Google Shape;60;p15"/>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1" name="Google Shape;61;p15"/>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15"/>
          <p:cNvSpPr txBox="1"/>
          <p:nvPr>
            <p:ph idx="2" type="body"/>
          </p:nvPr>
        </p:nvSpPr>
        <p:spPr>
          <a:xfrm>
            <a:off x="358775" y="1311275"/>
            <a:ext cx="41052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15"/>
          <p:cNvSpPr txBox="1"/>
          <p:nvPr>
            <p:ph idx="3" type="body"/>
          </p:nvPr>
        </p:nvSpPr>
        <p:spPr>
          <a:xfrm>
            <a:off x="4679950" y="1311275"/>
            <a:ext cx="40926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 name="Google Shape;64;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hspaltig">
  <p:cSld name="Mischspaltig">
    <p:spTree>
      <p:nvGrpSpPr>
        <p:cNvPr id="65" name="Shape 65"/>
        <p:cNvGrpSpPr/>
        <p:nvPr/>
      </p:nvGrpSpPr>
      <p:grpSpPr>
        <a:xfrm>
          <a:off x="0" y="0"/>
          <a:ext cx="0" cy="0"/>
          <a:chOff x="0" y="0"/>
          <a:chExt cx="0" cy="0"/>
        </a:xfrm>
      </p:grpSpPr>
      <p:sp>
        <p:nvSpPr>
          <p:cNvPr id="66" name="Google Shape;66;p16"/>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7" name="Google Shape;67;p16"/>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 name="Google Shape;68;p16"/>
          <p:cNvSpPr txBox="1"/>
          <p:nvPr>
            <p:ph idx="2" type="body"/>
          </p:nvPr>
        </p:nvSpPr>
        <p:spPr>
          <a:xfrm>
            <a:off x="360001" y="1311275"/>
            <a:ext cx="6264600" cy="126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16"/>
          <p:cNvSpPr/>
          <p:nvPr>
            <p:ph idx="3" type="pic"/>
          </p:nvPr>
        </p:nvSpPr>
        <p:spPr>
          <a:xfrm>
            <a:off x="358775" y="2879999"/>
            <a:ext cx="4105200" cy="1854000"/>
          </a:xfrm>
          <a:prstGeom prst="rect">
            <a:avLst/>
          </a:prstGeom>
          <a:noFill/>
          <a:ln>
            <a:noFill/>
          </a:ln>
        </p:spPr>
      </p:sp>
      <p:sp>
        <p:nvSpPr>
          <p:cNvPr id="70" name="Google Shape;70;p16"/>
          <p:cNvSpPr/>
          <p:nvPr>
            <p:ph idx="4" type="pic"/>
          </p:nvPr>
        </p:nvSpPr>
        <p:spPr>
          <a:xfrm>
            <a:off x="4679950" y="2879725"/>
            <a:ext cx="4105200" cy="1854300"/>
          </a:xfrm>
          <a:prstGeom prst="rect">
            <a:avLst/>
          </a:prstGeom>
          <a:noFill/>
          <a:ln>
            <a:noFill/>
          </a:ln>
        </p:spPr>
      </p:sp>
      <p:sp>
        <p:nvSpPr>
          <p:cNvPr id="71" name="Google Shape;71;p16"/>
          <p:cNvSpPr txBox="1"/>
          <p:nvPr>
            <p:ph idx="5" type="body"/>
          </p:nvPr>
        </p:nvSpPr>
        <p:spPr>
          <a:xfrm>
            <a:off x="358775"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 name="Google Shape;72;p16"/>
          <p:cNvSpPr txBox="1"/>
          <p:nvPr>
            <p:ph idx="6" type="body"/>
          </p:nvPr>
        </p:nvSpPr>
        <p:spPr>
          <a:xfrm>
            <a:off x="4679949"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Energie">
  <p:cSld name="Titel_Energie">
    <p:spTree>
      <p:nvGrpSpPr>
        <p:cNvPr id="74" name="Shape 74"/>
        <p:cNvGrpSpPr/>
        <p:nvPr/>
      </p:nvGrpSpPr>
      <p:grpSpPr>
        <a:xfrm>
          <a:off x="0" y="0"/>
          <a:ext cx="0" cy="0"/>
          <a:chOff x="0" y="0"/>
          <a:chExt cx="0" cy="0"/>
        </a:xfrm>
      </p:grpSpPr>
      <p:sp>
        <p:nvSpPr>
          <p:cNvPr id="75" name="Google Shape;75;p17"/>
          <p:cNvSpPr txBox="1"/>
          <p:nvPr>
            <p:ph type="ctrTitle"/>
          </p:nvPr>
        </p:nvSpPr>
        <p:spPr>
          <a:xfrm>
            <a:off x="359999" y="219600"/>
            <a:ext cx="8425200" cy="33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2200"/>
              <a:buFont typeface="Arial"/>
              <a:buNone/>
              <a:defRPr b="1" i="0" sz="2200" u="none" cap="none" strike="noStrik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6" name="Google Shape;76;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_Energie">
  <p:cSld name="Zweispaltig_Energie">
    <p:spTree>
      <p:nvGrpSpPr>
        <p:cNvPr id="77" name="Shape 77"/>
        <p:cNvGrpSpPr/>
        <p:nvPr/>
      </p:nvGrpSpPr>
      <p:grpSpPr>
        <a:xfrm>
          <a:off x="0" y="0"/>
          <a:ext cx="0" cy="0"/>
          <a:chOff x="0" y="0"/>
          <a:chExt cx="0" cy="0"/>
        </a:xfrm>
      </p:grpSpPr>
      <p:sp>
        <p:nvSpPr>
          <p:cNvPr id="78" name="Google Shape;78;p18"/>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9" name="Google Shape;79;p18"/>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0" name="Google Shape;80;p18"/>
          <p:cNvSpPr txBox="1"/>
          <p:nvPr>
            <p:ph idx="2" type="body"/>
          </p:nvPr>
        </p:nvSpPr>
        <p:spPr>
          <a:xfrm>
            <a:off x="358775" y="1311275"/>
            <a:ext cx="41052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1" name="Google Shape;81;p18"/>
          <p:cNvSpPr txBox="1"/>
          <p:nvPr>
            <p:ph idx="3" type="body"/>
          </p:nvPr>
        </p:nvSpPr>
        <p:spPr>
          <a:xfrm>
            <a:off x="4679950" y="1311275"/>
            <a:ext cx="40926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2" name="Google Shape;82;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hspaltig_Energie">
  <p:cSld name="Mischspaltig_Energie">
    <p:spTree>
      <p:nvGrpSpPr>
        <p:cNvPr id="83" name="Shape 83"/>
        <p:cNvGrpSpPr/>
        <p:nvPr/>
      </p:nvGrpSpPr>
      <p:grpSpPr>
        <a:xfrm>
          <a:off x="0" y="0"/>
          <a:ext cx="0" cy="0"/>
          <a:chOff x="0" y="0"/>
          <a:chExt cx="0" cy="0"/>
        </a:xfrm>
      </p:grpSpPr>
      <p:sp>
        <p:nvSpPr>
          <p:cNvPr id="84" name="Google Shape;84;p19"/>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5" name="Google Shape;85;p19"/>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6" name="Google Shape;86;p19"/>
          <p:cNvSpPr txBox="1"/>
          <p:nvPr>
            <p:ph idx="2" type="body"/>
          </p:nvPr>
        </p:nvSpPr>
        <p:spPr>
          <a:xfrm>
            <a:off x="360001" y="1311275"/>
            <a:ext cx="6264600" cy="126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19"/>
          <p:cNvSpPr/>
          <p:nvPr>
            <p:ph idx="3" type="pic"/>
          </p:nvPr>
        </p:nvSpPr>
        <p:spPr>
          <a:xfrm>
            <a:off x="358775" y="2879999"/>
            <a:ext cx="4105200" cy="1854000"/>
          </a:xfrm>
          <a:prstGeom prst="rect">
            <a:avLst/>
          </a:prstGeom>
          <a:noFill/>
          <a:ln>
            <a:noFill/>
          </a:ln>
        </p:spPr>
      </p:sp>
      <p:sp>
        <p:nvSpPr>
          <p:cNvPr id="88" name="Google Shape;88;p19"/>
          <p:cNvSpPr/>
          <p:nvPr>
            <p:ph idx="4" type="pic"/>
          </p:nvPr>
        </p:nvSpPr>
        <p:spPr>
          <a:xfrm>
            <a:off x="4679950" y="2879725"/>
            <a:ext cx="4105200" cy="1854300"/>
          </a:xfrm>
          <a:prstGeom prst="rect">
            <a:avLst/>
          </a:prstGeom>
          <a:noFill/>
          <a:ln>
            <a:noFill/>
          </a:ln>
        </p:spPr>
      </p:sp>
      <p:sp>
        <p:nvSpPr>
          <p:cNvPr id="89" name="Google Shape;89;p19"/>
          <p:cNvSpPr txBox="1"/>
          <p:nvPr>
            <p:ph idx="5" type="body"/>
          </p:nvPr>
        </p:nvSpPr>
        <p:spPr>
          <a:xfrm>
            <a:off x="358775"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0" name="Google Shape;90;p19"/>
          <p:cNvSpPr txBox="1"/>
          <p:nvPr>
            <p:ph idx="6" type="body"/>
          </p:nvPr>
        </p:nvSpPr>
        <p:spPr>
          <a:xfrm>
            <a:off x="4679949"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1" name="Google Shape;91;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Erde und Umwelt">
  <p:cSld name="Titel_Erde und Umwelt">
    <p:spTree>
      <p:nvGrpSpPr>
        <p:cNvPr id="92" name="Shape 92"/>
        <p:cNvGrpSpPr/>
        <p:nvPr/>
      </p:nvGrpSpPr>
      <p:grpSpPr>
        <a:xfrm>
          <a:off x="0" y="0"/>
          <a:ext cx="0" cy="0"/>
          <a:chOff x="0" y="0"/>
          <a:chExt cx="0" cy="0"/>
        </a:xfrm>
      </p:grpSpPr>
      <p:sp>
        <p:nvSpPr>
          <p:cNvPr id="93" name="Google Shape;93;p20"/>
          <p:cNvSpPr txBox="1"/>
          <p:nvPr>
            <p:ph type="ctrTitle"/>
          </p:nvPr>
        </p:nvSpPr>
        <p:spPr>
          <a:xfrm>
            <a:off x="359999" y="219600"/>
            <a:ext cx="8425200" cy="33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2200"/>
              <a:buFont typeface="Arial"/>
              <a:buNone/>
              <a:defRPr b="1" i="0" sz="2200" u="none" cap="none" strike="noStrik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4" name="Google Shape;94;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_Erde und Umwelt">
  <p:cSld name="Zweispaltig_Erde und Umwelt">
    <p:spTree>
      <p:nvGrpSpPr>
        <p:cNvPr id="95" name="Shape 95"/>
        <p:cNvGrpSpPr/>
        <p:nvPr/>
      </p:nvGrpSpPr>
      <p:grpSpPr>
        <a:xfrm>
          <a:off x="0" y="0"/>
          <a:ext cx="0" cy="0"/>
          <a:chOff x="0" y="0"/>
          <a:chExt cx="0" cy="0"/>
        </a:xfrm>
      </p:grpSpPr>
      <p:sp>
        <p:nvSpPr>
          <p:cNvPr id="96" name="Google Shape;96;p21"/>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7" name="Google Shape;97;p21"/>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8" name="Google Shape;98;p21"/>
          <p:cNvSpPr txBox="1"/>
          <p:nvPr>
            <p:ph idx="2" type="body"/>
          </p:nvPr>
        </p:nvSpPr>
        <p:spPr>
          <a:xfrm>
            <a:off x="358775" y="1311275"/>
            <a:ext cx="41052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9" name="Google Shape;99;p21"/>
          <p:cNvSpPr txBox="1"/>
          <p:nvPr>
            <p:ph idx="3" type="body"/>
          </p:nvPr>
        </p:nvSpPr>
        <p:spPr>
          <a:xfrm>
            <a:off x="4679950" y="1311275"/>
            <a:ext cx="40926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0" name="Google Shape;100;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Gesundheit">
  <p:cSld name="Titel_Gesundheit">
    <p:spTree>
      <p:nvGrpSpPr>
        <p:cNvPr id="101" name="Shape 101"/>
        <p:cNvGrpSpPr/>
        <p:nvPr/>
      </p:nvGrpSpPr>
      <p:grpSpPr>
        <a:xfrm>
          <a:off x="0" y="0"/>
          <a:ext cx="0" cy="0"/>
          <a:chOff x="0" y="0"/>
          <a:chExt cx="0" cy="0"/>
        </a:xfrm>
      </p:grpSpPr>
      <p:sp>
        <p:nvSpPr>
          <p:cNvPr id="102" name="Google Shape;102;p22"/>
          <p:cNvSpPr txBox="1"/>
          <p:nvPr>
            <p:ph type="ctrTitle"/>
          </p:nvPr>
        </p:nvSpPr>
        <p:spPr>
          <a:xfrm>
            <a:off x="359999" y="219600"/>
            <a:ext cx="8425200" cy="33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2200"/>
              <a:buFont typeface="Arial"/>
              <a:buNone/>
              <a:defRPr b="1" i="0" sz="2200" u="none" cap="none" strike="noStrik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3" name="Google Shape;103;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_Gesundheit">
  <p:cSld name="Zweispaltig_Gesundheit">
    <p:spTree>
      <p:nvGrpSpPr>
        <p:cNvPr id="104" name="Shape 104"/>
        <p:cNvGrpSpPr/>
        <p:nvPr/>
      </p:nvGrpSpPr>
      <p:grpSpPr>
        <a:xfrm>
          <a:off x="0" y="0"/>
          <a:ext cx="0" cy="0"/>
          <a:chOff x="0" y="0"/>
          <a:chExt cx="0" cy="0"/>
        </a:xfrm>
      </p:grpSpPr>
      <p:sp>
        <p:nvSpPr>
          <p:cNvPr id="105" name="Google Shape;105;p23"/>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6" name="Google Shape;106;p23"/>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7" name="Google Shape;107;p23"/>
          <p:cNvSpPr txBox="1"/>
          <p:nvPr>
            <p:ph idx="2" type="body"/>
          </p:nvPr>
        </p:nvSpPr>
        <p:spPr>
          <a:xfrm>
            <a:off x="358775" y="1311275"/>
            <a:ext cx="41052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8" name="Google Shape;108;p23"/>
          <p:cNvSpPr txBox="1"/>
          <p:nvPr>
            <p:ph idx="3" type="body"/>
          </p:nvPr>
        </p:nvSpPr>
        <p:spPr>
          <a:xfrm>
            <a:off x="4679950" y="1311275"/>
            <a:ext cx="40926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9" name="Google Shape;109;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Verkehr und Weltraum">
  <p:cSld name="Titel_Verkehr und Weltraum">
    <p:spTree>
      <p:nvGrpSpPr>
        <p:cNvPr id="110" name="Shape 110"/>
        <p:cNvGrpSpPr/>
        <p:nvPr/>
      </p:nvGrpSpPr>
      <p:grpSpPr>
        <a:xfrm>
          <a:off x="0" y="0"/>
          <a:ext cx="0" cy="0"/>
          <a:chOff x="0" y="0"/>
          <a:chExt cx="0" cy="0"/>
        </a:xfrm>
      </p:grpSpPr>
      <p:sp>
        <p:nvSpPr>
          <p:cNvPr id="111" name="Google Shape;111;p24"/>
          <p:cNvSpPr txBox="1"/>
          <p:nvPr>
            <p:ph type="ctrTitle"/>
          </p:nvPr>
        </p:nvSpPr>
        <p:spPr>
          <a:xfrm>
            <a:off x="359999" y="219600"/>
            <a:ext cx="8425200" cy="33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2200"/>
              <a:buFont typeface="Arial"/>
              <a:buNone/>
              <a:defRPr b="1" i="0" sz="2200" u="none" cap="none" strike="noStrik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2" name="Google Shape;112;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_Verkehr und Weltraum">
  <p:cSld name="Zweispaltig_Verkehr und Weltraum">
    <p:spTree>
      <p:nvGrpSpPr>
        <p:cNvPr id="113" name="Shape 113"/>
        <p:cNvGrpSpPr/>
        <p:nvPr/>
      </p:nvGrpSpPr>
      <p:grpSpPr>
        <a:xfrm>
          <a:off x="0" y="0"/>
          <a:ext cx="0" cy="0"/>
          <a:chOff x="0" y="0"/>
          <a:chExt cx="0" cy="0"/>
        </a:xfrm>
      </p:grpSpPr>
      <p:sp>
        <p:nvSpPr>
          <p:cNvPr id="114" name="Google Shape;114;p25"/>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5" name="Google Shape;115;p25"/>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6" name="Google Shape;116;p25"/>
          <p:cNvSpPr txBox="1"/>
          <p:nvPr>
            <p:ph idx="2" type="body"/>
          </p:nvPr>
        </p:nvSpPr>
        <p:spPr>
          <a:xfrm>
            <a:off x="358775" y="1311275"/>
            <a:ext cx="41052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7" name="Google Shape;117;p25"/>
          <p:cNvSpPr txBox="1"/>
          <p:nvPr>
            <p:ph idx="3" type="body"/>
          </p:nvPr>
        </p:nvSpPr>
        <p:spPr>
          <a:xfrm>
            <a:off x="4679950" y="1311275"/>
            <a:ext cx="40926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8" name="Google Shape;118;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Materie">
  <p:cSld name="Titel_Materie">
    <p:spTree>
      <p:nvGrpSpPr>
        <p:cNvPr id="119" name="Shape 119"/>
        <p:cNvGrpSpPr/>
        <p:nvPr/>
      </p:nvGrpSpPr>
      <p:grpSpPr>
        <a:xfrm>
          <a:off x="0" y="0"/>
          <a:ext cx="0" cy="0"/>
          <a:chOff x="0" y="0"/>
          <a:chExt cx="0" cy="0"/>
        </a:xfrm>
      </p:grpSpPr>
      <p:sp>
        <p:nvSpPr>
          <p:cNvPr id="120" name="Google Shape;120;p26"/>
          <p:cNvSpPr txBox="1"/>
          <p:nvPr>
            <p:ph type="ctrTitle"/>
          </p:nvPr>
        </p:nvSpPr>
        <p:spPr>
          <a:xfrm>
            <a:off x="359999" y="219600"/>
            <a:ext cx="8425200" cy="33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2200"/>
              <a:buFont typeface="Arial"/>
              <a:buNone/>
              <a:defRPr b="1" i="0" sz="2200" u="none" cap="none" strike="noStrik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1" name="Google Shape;121;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_Materie">
  <p:cSld name="Zweispaltig_Materie">
    <p:spTree>
      <p:nvGrpSpPr>
        <p:cNvPr id="122" name="Shape 122"/>
        <p:cNvGrpSpPr/>
        <p:nvPr/>
      </p:nvGrpSpPr>
      <p:grpSpPr>
        <a:xfrm>
          <a:off x="0" y="0"/>
          <a:ext cx="0" cy="0"/>
          <a:chOff x="0" y="0"/>
          <a:chExt cx="0" cy="0"/>
        </a:xfrm>
      </p:grpSpPr>
      <p:sp>
        <p:nvSpPr>
          <p:cNvPr id="123" name="Google Shape;123;p27"/>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4" name="Google Shape;124;p27"/>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5" name="Google Shape;125;p27"/>
          <p:cNvSpPr txBox="1"/>
          <p:nvPr>
            <p:ph idx="2" type="body"/>
          </p:nvPr>
        </p:nvSpPr>
        <p:spPr>
          <a:xfrm>
            <a:off x="358775" y="1311275"/>
            <a:ext cx="41052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6" name="Google Shape;126;p27"/>
          <p:cNvSpPr txBox="1"/>
          <p:nvPr>
            <p:ph idx="3" type="body"/>
          </p:nvPr>
        </p:nvSpPr>
        <p:spPr>
          <a:xfrm>
            <a:off x="4679950" y="1311275"/>
            <a:ext cx="40926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7" name="Google Shape;127;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_Schlüsseltechnologien">
  <p:cSld name="Titel_Schlüsseltechnologien">
    <p:spTree>
      <p:nvGrpSpPr>
        <p:cNvPr id="128" name="Shape 128"/>
        <p:cNvGrpSpPr/>
        <p:nvPr/>
      </p:nvGrpSpPr>
      <p:grpSpPr>
        <a:xfrm>
          <a:off x="0" y="0"/>
          <a:ext cx="0" cy="0"/>
          <a:chOff x="0" y="0"/>
          <a:chExt cx="0" cy="0"/>
        </a:xfrm>
      </p:grpSpPr>
      <p:sp>
        <p:nvSpPr>
          <p:cNvPr id="129" name="Google Shape;129;p28"/>
          <p:cNvSpPr txBox="1"/>
          <p:nvPr>
            <p:ph type="ctrTitle"/>
          </p:nvPr>
        </p:nvSpPr>
        <p:spPr>
          <a:xfrm>
            <a:off x="359999" y="219600"/>
            <a:ext cx="8425200" cy="339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2200"/>
              <a:buFont typeface="Arial"/>
              <a:buNone/>
              <a:defRPr b="1" i="0" sz="2200" u="none" cap="none" strike="noStrik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0" name="Google Shape;130;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_Schlüsseltechnologien">
  <p:cSld name="Zweispaltig_Schlüsseltechnologien">
    <p:spTree>
      <p:nvGrpSpPr>
        <p:cNvPr id="131" name="Shape 131"/>
        <p:cNvGrpSpPr/>
        <p:nvPr/>
      </p:nvGrpSpPr>
      <p:grpSpPr>
        <a:xfrm>
          <a:off x="0" y="0"/>
          <a:ext cx="0" cy="0"/>
          <a:chOff x="0" y="0"/>
          <a:chExt cx="0" cy="0"/>
        </a:xfrm>
      </p:grpSpPr>
      <p:sp>
        <p:nvSpPr>
          <p:cNvPr id="132" name="Google Shape;132;p29"/>
          <p:cNvSpPr txBox="1"/>
          <p:nvPr>
            <p:ph type="title"/>
          </p:nvPr>
        </p:nvSpPr>
        <p:spPr>
          <a:xfrm>
            <a:off x="360000" y="219600"/>
            <a:ext cx="8424000" cy="372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3" name="Google Shape;133;p29"/>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4" name="Google Shape;134;p29"/>
          <p:cNvSpPr txBox="1"/>
          <p:nvPr>
            <p:ph idx="2" type="body"/>
          </p:nvPr>
        </p:nvSpPr>
        <p:spPr>
          <a:xfrm>
            <a:off x="358775" y="1311275"/>
            <a:ext cx="41052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5" name="Google Shape;135;p29"/>
          <p:cNvSpPr txBox="1"/>
          <p:nvPr>
            <p:ph idx="3" type="body"/>
          </p:nvPr>
        </p:nvSpPr>
        <p:spPr>
          <a:xfrm>
            <a:off x="4679950" y="1311275"/>
            <a:ext cx="4092600" cy="3422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6" name="Google Shape;136;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ischenfolie_Variante" type="title">
  <p:cSld name="TITLE">
    <p:spTree>
      <p:nvGrpSpPr>
        <p:cNvPr id="137" name="Shape 137"/>
        <p:cNvGrpSpPr/>
        <p:nvPr/>
      </p:nvGrpSpPr>
      <p:grpSpPr>
        <a:xfrm>
          <a:off x="0" y="0"/>
          <a:ext cx="0" cy="0"/>
          <a:chOff x="0" y="0"/>
          <a:chExt cx="0" cy="0"/>
        </a:xfrm>
      </p:grpSpPr>
      <p:sp>
        <p:nvSpPr>
          <p:cNvPr id="138" name="Google Shape;138;p30"/>
          <p:cNvSpPr txBox="1"/>
          <p:nvPr>
            <p:ph type="ctrTitle"/>
          </p:nvPr>
        </p:nvSpPr>
        <p:spPr>
          <a:xfrm>
            <a:off x="359999" y="219600"/>
            <a:ext cx="8425200" cy="339600"/>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Clr>
                <a:schemeClr val="accent1"/>
              </a:buClr>
              <a:buSzPts val="2200"/>
              <a:buFont typeface="Arial"/>
              <a:buNone/>
              <a:defRPr b="1" i="0" sz="2200" u="none" cap="none" strike="noStrike">
                <a:solidFill>
                  <a:schemeClr val="accen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9" name="Google Shape;139;p30"/>
          <p:cNvSpPr txBox="1"/>
          <p:nvPr>
            <p:ph idx="1" type="subTitle"/>
          </p:nvPr>
        </p:nvSpPr>
        <p:spPr>
          <a:xfrm>
            <a:off x="360000" y="691200"/>
            <a:ext cx="8424000" cy="267600"/>
          </a:xfrm>
          <a:prstGeom prst="rect">
            <a:avLst/>
          </a:prstGeom>
          <a:noFill/>
          <a:ln>
            <a:noFill/>
          </a:ln>
        </p:spPr>
        <p:txBody>
          <a:bodyPr anchorCtr="0" anchor="t" bIns="0" lIns="0" spcFirstLastPara="1" rIns="0" wrap="square" tIns="0">
            <a:normAutofit/>
          </a:bodyPr>
          <a:lstStyle>
            <a:lvl1pPr lvl="0" marR="0" rtl="0" algn="l">
              <a:lnSpc>
                <a:spcPct val="90000"/>
              </a:lnSpc>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Arial"/>
                <a:ea typeface="Arial"/>
                <a:cs typeface="Arial"/>
                <a:sym typeface="Arial"/>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hspaltig_Erde und Umwelt">
  <p:cSld name="Mischspaltig_Erde und Umwelt">
    <p:spTree>
      <p:nvGrpSpPr>
        <p:cNvPr id="140" name="Shape 140"/>
        <p:cNvGrpSpPr/>
        <p:nvPr/>
      </p:nvGrpSpPr>
      <p:grpSpPr>
        <a:xfrm>
          <a:off x="0" y="0"/>
          <a:ext cx="0" cy="0"/>
          <a:chOff x="0" y="0"/>
          <a:chExt cx="0" cy="0"/>
        </a:xfrm>
      </p:grpSpPr>
      <p:sp>
        <p:nvSpPr>
          <p:cNvPr id="141" name="Google Shape;141;p3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2" name="Google Shape;142;p31"/>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3" name="Google Shape;143;p31"/>
          <p:cNvSpPr txBox="1"/>
          <p:nvPr>
            <p:ph idx="2" type="body"/>
          </p:nvPr>
        </p:nvSpPr>
        <p:spPr>
          <a:xfrm>
            <a:off x="360001" y="1311275"/>
            <a:ext cx="6264600" cy="126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4" name="Google Shape;144;p31"/>
          <p:cNvSpPr/>
          <p:nvPr>
            <p:ph idx="3" type="pic"/>
          </p:nvPr>
        </p:nvSpPr>
        <p:spPr>
          <a:xfrm>
            <a:off x="358775" y="2879999"/>
            <a:ext cx="4105200" cy="1854000"/>
          </a:xfrm>
          <a:prstGeom prst="rect">
            <a:avLst/>
          </a:prstGeom>
          <a:noFill/>
          <a:ln>
            <a:noFill/>
          </a:ln>
        </p:spPr>
      </p:sp>
      <p:sp>
        <p:nvSpPr>
          <p:cNvPr id="145" name="Google Shape;145;p31"/>
          <p:cNvSpPr/>
          <p:nvPr>
            <p:ph idx="4" type="pic"/>
          </p:nvPr>
        </p:nvSpPr>
        <p:spPr>
          <a:xfrm>
            <a:off x="4679950" y="2879725"/>
            <a:ext cx="4105200" cy="1854300"/>
          </a:xfrm>
          <a:prstGeom prst="rect">
            <a:avLst/>
          </a:prstGeom>
          <a:noFill/>
          <a:ln>
            <a:noFill/>
          </a:ln>
        </p:spPr>
      </p:sp>
      <p:sp>
        <p:nvSpPr>
          <p:cNvPr id="146" name="Google Shape;146;p31"/>
          <p:cNvSpPr txBox="1"/>
          <p:nvPr>
            <p:ph idx="5" type="body"/>
          </p:nvPr>
        </p:nvSpPr>
        <p:spPr>
          <a:xfrm>
            <a:off x="358775"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7" name="Google Shape;147;p31"/>
          <p:cNvSpPr txBox="1"/>
          <p:nvPr>
            <p:ph idx="6" type="body"/>
          </p:nvPr>
        </p:nvSpPr>
        <p:spPr>
          <a:xfrm>
            <a:off x="4679949"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48" name="Google Shape;148;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hspaltig_Gesundheit">
  <p:cSld name="Mischspaltig_Gesundheit">
    <p:spTree>
      <p:nvGrpSpPr>
        <p:cNvPr id="149" name="Shape 149"/>
        <p:cNvGrpSpPr/>
        <p:nvPr/>
      </p:nvGrpSpPr>
      <p:grpSpPr>
        <a:xfrm>
          <a:off x="0" y="0"/>
          <a:ext cx="0" cy="0"/>
          <a:chOff x="0" y="0"/>
          <a:chExt cx="0" cy="0"/>
        </a:xfrm>
      </p:grpSpPr>
      <p:sp>
        <p:nvSpPr>
          <p:cNvPr id="150" name="Google Shape;150;p3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1" name="Google Shape;151;p32"/>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2" name="Google Shape;152;p32"/>
          <p:cNvSpPr txBox="1"/>
          <p:nvPr>
            <p:ph idx="2" type="body"/>
          </p:nvPr>
        </p:nvSpPr>
        <p:spPr>
          <a:xfrm>
            <a:off x="360001" y="1311275"/>
            <a:ext cx="6264600" cy="126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3" name="Google Shape;153;p32"/>
          <p:cNvSpPr/>
          <p:nvPr>
            <p:ph idx="3" type="pic"/>
          </p:nvPr>
        </p:nvSpPr>
        <p:spPr>
          <a:xfrm>
            <a:off x="358775" y="2879999"/>
            <a:ext cx="4105200" cy="1854000"/>
          </a:xfrm>
          <a:prstGeom prst="rect">
            <a:avLst/>
          </a:prstGeom>
          <a:noFill/>
          <a:ln>
            <a:noFill/>
          </a:ln>
        </p:spPr>
      </p:sp>
      <p:sp>
        <p:nvSpPr>
          <p:cNvPr id="154" name="Google Shape;154;p32"/>
          <p:cNvSpPr/>
          <p:nvPr>
            <p:ph idx="4" type="pic"/>
          </p:nvPr>
        </p:nvSpPr>
        <p:spPr>
          <a:xfrm>
            <a:off x="4679950" y="2879725"/>
            <a:ext cx="4105200" cy="1854300"/>
          </a:xfrm>
          <a:prstGeom prst="rect">
            <a:avLst/>
          </a:prstGeom>
          <a:noFill/>
          <a:ln>
            <a:noFill/>
          </a:ln>
        </p:spPr>
      </p:sp>
      <p:sp>
        <p:nvSpPr>
          <p:cNvPr id="155" name="Google Shape;155;p32"/>
          <p:cNvSpPr txBox="1"/>
          <p:nvPr>
            <p:ph idx="5" type="body"/>
          </p:nvPr>
        </p:nvSpPr>
        <p:spPr>
          <a:xfrm>
            <a:off x="358775"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6" name="Google Shape;156;p32"/>
          <p:cNvSpPr txBox="1"/>
          <p:nvPr>
            <p:ph idx="6" type="body"/>
          </p:nvPr>
        </p:nvSpPr>
        <p:spPr>
          <a:xfrm>
            <a:off x="4679949"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7" name="Google Shape;157;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hspaltig_Materie">
  <p:cSld name="Mischspaltig_Materie">
    <p:spTree>
      <p:nvGrpSpPr>
        <p:cNvPr id="158" name="Shape 158"/>
        <p:cNvGrpSpPr/>
        <p:nvPr/>
      </p:nvGrpSpPr>
      <p:grpSpPr>
        <a:xfrm>
          <a:off x="0" y="0"/>
          <a:ext cx="0" cy="0"/>
          <a:chOff x="0" y="0"/>
          <a:chExt cx="0" cy="0"/>
        </a:xfrm>
      </p:grpSpPr>
      <p:sp>
        <p:nvSpPr>
          <p:cNvPr id="159" name="Google Shape;159;p3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0" name="Google Shape;160;p33"/>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1" name="Google Shape;161;p33"/>
          <p:cNvSpPr txBox="1"/>
          <p:nvPr>
            <p:ph idx="2" type="body"/>
          </p:nvPr>
        </p:nvSpPr>
        <p:spPr>
          <a:xfrm>
            <a:off x="360001" y="1311275"/>
            <a:ext cx="6264600" cy="126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2" name="Google Shape;162;p33"/>
          <p:cNvSpPr/>
          <p:nvPr>
            <p:ph idx="3" type="pic"/>
          </p:nvPr>
        </p:nvSpPr>
        <p:spPr>
          <a:xfrm>
            <a:off x="358775" y="2879999"/>
            <a:ext cx="4105200" cy="1854000"/>
          </a:xfrm>
          <a:prstGeom prst="rect">
            <a:avLst/>
          </a:prstGeom>
          <a:noFill/>
          <a:ln>
            <a:noFill/>
          </a:ln>
        </p:spPr>
      </p:sp>
      <p:sp>
        <p:nvSpPr>
          <p:cNvPr id="163" name="Google Shape;163;p33"/>
          <p:cNvSpPr/>
          <p:nvPr>
            <p:ph idx="4" type="pic"/>
          </p:nvPr>
        </p:nvSpPr>
        <p:spPr>
          <a:xfrm>
            <a:off x="4679950" y="2879725"/>
            <a:ext cx="4105200" cy="1854300"/>
          </a:xfrm>
          <a:prstGeom prst="rect">
            <a:avLst/>
          </a:prstGeom>
          <a:noFill/>
          <a:ln>
            <a:noFill/>
          </a:ln>
        </p:spPr>
      </p:sp>
      <p:sp>
        <p:nvSpPr>
          <p:cNvPr id="164" name="Google Shape;164;p33"/>
          <p:cNvSpPr txBox="1"/>
          <p:nvPr>
            <p:ph idx="5" type="body"/>
          </p:nvPr>
        </p:nvSpPr>
        <p:spPr>
          <a:xfrm>
            <a:off x="358775"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5" name="Google Shape;165;p33"/>
          <p:cNvSpPr txBox="1"/>
          <p:nvPr>
            <p:ph idx="6" type="body"/>
          </p:nvPr>
        </p:nvSpPr>
        <p:spPr>
          <a:xfrm>
            <a:off x="4679949"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6" name="Google Shape;16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hspaltig_Verkehr und Weltraum">
  <p:cSld name="Mischspaltig_Verkehr und Weltraum">
    <p:spTree>
      <p:nvGrpSpPr>
        <p:cNvPr id="167" name="Shape 167"/>
        <p:cNvGrpSpPr/>
        <p:nvPr/>
      </p:nvGrpSpPr>
      <p:grpSpPr>
        <a:xfrm>
          <a:off x="0" y="0"/>
          <a:ext cx="0" cy="0"/>
          <a:chOff x="0" y="0"/>
          <a:chExt cx="0" cy="0"/>
        </a:xfrm>
      </p:grpSpPr>
      <p:sp>
        <p:nvSpPr>
          <p:cNvPr id="168" name="Google Shape;168;p3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9" name="Google Shape;169;p34"/>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0" name="Google Shape;170;p34"/>
          <p:cNvSpPr txBox="1"/>
          <p:nvPr>
            <p:ph idx="2" type="body"/>
          </p:nvPr>
        </p:nvSpPr>
        <p:spPr>
          <a:xfrm>
            <a:off x="360001" y="1311275"/>
            <a:ext cx="6264600" cy="126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1" name="Google Shape;171;p34"/>
          <p:cNvSpPr/>
          <p:nvPr>
            <p:ph idx="3" type="pic"/>
          </p:nvPr>
        </p:nvSpPr>
        <p:spPr>
          <a:xfrm>
            <a:off x="358775" y="2879999"/>
            <a:ext cx="4105200" cy="1854000"/>
          </a:xfrm>
          <a:prstGeom prst="rect">
            <a:avLst/>
          </a:prstGeom>
          <a:noFill/>
          <a:ln>
            <a:noFill/>
          </a:ln>
        </p:spPr>
      </p:sp>
      <p:sp>
        <p:nvSpPr>
          <p:cNvPr id="172" name="Google Shape;172;p34"/>
          <p:cNvSpPr/>
          <p:nvPr>
            <p:ph idx="4" type="pic"/>
          </p:nvPr>
        </p:nvSpPr>
        <p:spPr>
          <a:xfrm>
            <a:off x="4679950" y="2879725"/>
            <a:ext cx="4105200" cy="1854300"/>
          </a:xfrm>
          <a:prstGeom prst="rect">
            <a:avLst/>
          </a:prstGeom>
          <a:noFill/>
          <a:ln>
            <a:noFill/>
          </a:ln>
        </p:spPr>
      </p:sp>
      <p:sp>
        <p:nvSpPr>
          <p:cNvPr id="173" name="Google Shape;173;p34"/>
          <p:cNvSpPr txBox="1"/>
          <p:nvPr>
            <p:ph idx="5" type="body"/>
          </p:nvPr>
        </p:nvSpPr>
        <p:spPr>
          <a:xfrm>
            <a:off x="358775"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4" name="Google Shape;174;p34"/>
          <p:cNvSpPr txBox="1"/>
          <p:nvPr>
            <p:ph idx="6" type="body"/>
          </p:nvPr>
        </p:nvSpPr>
        <p:spPr>
          <a:xfrm>
            <a:off x="4679949"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5" name="Google Shape;175;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hspaltig_Schlüsseltechnologien">
  <p:cSld name="Mischspaltig_Schlüsseltechnologien">
    <p:spTree>
      <p:nvGrpSpPr>
        <p:cNvPr id="176" name="Shape 176"/>
        <p:cNvGrpSpPr/>
        <p:nvPr/>
      </p:nvGrpSpPr>
      <p:grpSpPr>
        <a:xfrm>
          <a:off x="0" y="0"/>
          <a:ext cx="0" cy="0"/>
          <a:chOff x="0" y="0"/>
          <a:chExt cx="0" cy="0"/>
        </a:xfrm>
      </p:grpSpPr>
      <p:sp>
        <p:nvSpPr>
          <p:cNvPr id="177" name="Google Shape;177;p3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8" name="Google Shape;178;p35"/>
          <p:cNvSpPr txBox="1"/>
          <p:nvPr>
            <p:ph idx="1" type="body"/>
          </p:nvPr>
        </p:nvSpPr>
        <p:spPr>
          <a:xfrm>
            <a:off x="358775" y="691200"/>
            <a:ext cx="8424000" cy="266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9" name="Google Shape;179;p35"/>
          <p:cNvSpPr txBox="1"/>
          <p:nvPr>
            <p:ph idx="2" type="body"/>
          </p:nvPr>
        </p:nvSpPr>
        <p:spPr>
          <a:xfrm>
            <a:off x="360001" y="1311275"/>
            <a:ext cx="6264600" cy="126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0" name="Google Shape;180;p35"/>
          <p:cNvSpPr/>
          <p:nvPr>
            <p:ph idx="3" type="pic"/>
          </p:nvPr>
        </p:nvSpPr>
        <p:spPr>
          <a:xfrm>
            <a:off x="358775" y="2879999"/>
            <a:ext cx="4105200" cy="1854000"/>
          </a:xfrm>
          <a:prstGeom prst="rect">
            <a:avLst/>
          </a:prstGeom>
          <a:noFill/>
          <a:ln>
            <a:noFill/>
          </a:ln>
        </p:spPr>
      </p:sp>
      <p:sp>
        <p:nvSpPr>
          <p:cNvPr id="181" name="Google Shape;181;p35"/>
          <p:cNvSpPr/>
          <p:nvPr>
            <p:ph idx="4" type="pic"/>
          </p:nvPr>
        </p:nvSpPr>
        <p:spPr>
          <a:xfrm>
            <a:off x="4679950" y="2879725"/>
            <a:ext cx="4105200" cy="1854300"/>
          </a:xfrm>
          <a:prstGeom prst="rect">
            <a:avLst/>
          </a:prstGeom>
          <a:noFill/>
          <a:ln>
            <a:noFill/>
          </a:ln>
        </p:spPr>
      </p:sp>
      <p:sp>
        <p:nvSpPr>
          <p:cNvPr id="182" name="Google Shape;182;p35"/>
          <p:cNvSpPr txBox="1"/>
          <p:nvPr>
            <p:ph idx="5" type="body"/>
          </p:nvPr>
        </p:nvSpPr>
        <p:spPr>
          <a:xfrm>
            <a:off x="358775"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3" name="Google Shape;183;p35"/>
          <p:cNvSpPr txBox="1"/>
          <p:nvPr>
            <p:ph idx="6" type="body"/>
          </p:nvPr>
        </p:nvSpPr>
        <p:spPr>
          <a:xfrm>
            <a:off x="4679949" y="2761200"/>
            <a:ext cx="4105200" cy="10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
              <a:buFont typeface="Arial"/>
              <a:buNone/>
              <a:defRPr b="0" i="0" sz="8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4" name="Google Shape;184;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85" name="Shape 185"/>
        <p:cNvGrpSpPr/>
        <p:nvPr/>
      </p:nvGrpSpPr>
      <p:grpSpPr>
        <a:xfrm>
          <a:off x="0" y="0"/>
          <a:ext cx="0" cy="0"/>
          <a:chOff x="0" y="0"/>
          <a:chExt cx="0" cy="0"/>
        </a:xfrm>
      </p:grpSpPr>
      <p:sp>
        <p:nvSpPr>
          <p:cNvPr id="186" name="Google Shape;186;p36"/>
          <p:cNvSpPr txBox="1"/>
          <p:nvPr>
            <p:ph type="title"/>
          </p:nvPr>
        </p:nvSpPr>
        <p:spPr>
          <a:xfrm>
            <a:off x="432000" y="324000"/>
            <a:ext cx="8229600" cy="675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7" name="Google Shape;187;p36"/>
          <p:cNvSpPr txBox="1"/>
          <p:nvPr>
            <p:ph idx="1" type="body"/>
          </p:nvPr>
        </p:nvSpPr>
        <p:spPr>
          <a:xfrm>
            <a:off x="360000" y="1215001"/>
            <a:ext cx="8229600" cy="2964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8" name="Google Shape;188;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spaltig">
  <p:cSld name="Zweispaltig">
    <p:spTree>
      <p:nvGrpSpPr>
        <p:cNvPr id="195" name="Shape 195"/>
        <p:cNvGrpSpPr/>
        <p:nvPr/>
      </p:nvGrpSpPr>
      <p:grpSpPr>
        <a:xfrm>
          <a:off x="0" y="0"/>
          <a:ext cx="0" cy="0"/>
          <a:chOff x="0" y="0"/>
          <a:chExt cx="0" cy="0"/>
        </a:xfrm>
      </p:grpSpPr>
      <p:sp>
        <p:nvSpPr>
          <p:cNvPr id="196" name="Google Shape;196;p38"/>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lvl1pPr lvl="0" rtl="0" algn="l">
              <a:lnSpc>
                <a:spcPct val="127272"/>
              </a:lnSpc>
              <a:spcBef>
                <a:spcPts val="0"/>
              </a:spcBef>
              <a:spcAft>
                <a:spcPts val="0"/>
              </a:spcAft>
              <a:buClr>
                <a:srgbClr val="002864"/>
              </a:buClr>
              <a:buSzPts val="2200"/>
              <a:buFont typeface="Arial"/>
              <a:buNone/>
              <a:defRPr sz="2200">
                <a:solidFill>
                  <a:srgbClr val="00286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7" name="Google Shape;197;p38"/>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100"/>
              </a:spcBef>
              <a:spcAft>
                <a:spcPts val="0"/>
              </a:spcAft>
              <a:buSzPts val="2000"/>
              <a:buNone/>
              <a:defRPr sz="2000">
                <a:solidFill>
                  <a:srgbClr val="002864"/>
                </a:solidFill>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228600" lvl="5" marL="2743200" rtl="0" algn="l">
              <a:spcBef>
                <a:spcPts val="360"/>
              </a:spcBef>
              <a:spcAft>
                <a:spcPts val="0"/>
              </a:spcAft>
              <a:buClr>
                <a:schemeClr val="dk1"/>
              </a:buClr>
              <a:buSzPts val="1800"/>
              <a:buNone/>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8" name="Google Shape;198;p38"/>
          <p:cNvSpPr txBox="1"/>
          <p:nvPr>
            <p:ph idx="2" type="body"/>
          </p:nvPr>
        </p:nvSpPr>
        <p:spPr>
          <a:xfrm>
            <a:off x="358775" y="1311275"/>
            <a:ext cx="4105200" cy="3422700"/>
          </a:xfrm>
          <a:prstGeom prst="rect">
            <a:avLst/>
          </a:prstGeom>
          <a:noFill/>
          <a:ln>
            <a:noFill/>
          </a:ln>
        </p:spPr>
        <p:txBody>
          <a:bodyPr anchorCtr="0" anchor="t" bIns="0" lIns="0" spcFirstLastPara="1" rIns="0" wrap="square" tIns="0">
            <a:noAutofit/>
          </a:bodyPr>
          <a:lstStyle>
            <a:lvl1pPr indent="-342900" lvl="0" marL="457200" rtl="0" algn="l">
              <a:lnSpc>
                <a:spcPct val="100000"/>
              </a:lnSpc>
              <a:spcBef>
                <a:spcPts val="110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228600" lvl="5" marL="2743200" rtl="0" algn="l">
              <a:spcBef>
                <a:spcPts val="360"/>
              </a:spcBef>
              <a:spcAft>
                <a:spcPts val="0"/>
              </a:spcAft>
              <a:buClr>
                <a:schemeClr val="dk1"/>
              </a:buClr>
              <a:buSzPts val="1800"/>
              <a:buNone/>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99" name="Google Shape;199;p38"/>
          <p:cNvSpPr txBox="1"/>
          <p:nvPr>
            <p:ph idx="3" type="body"/>
          </p:nvPr>
        </p:nvSpPr>
        <p:spPr>
          <a:xfrm>
            <a:off x="4679950" y="1311275"/>
            <a:ext cx="4092600" cy="3422700"/>
          </a:xfrm>
          <a:prstGeom prst="rect">
            <a:avLst/>
          </a:prstGeom>
          <a:noFill/>
          <a:ln>
            <a:noFill/>
          </a:ln>
        </p:spPr>
        <p:txBody>
          <a:bodyPr anchorCtr="0" anchor="t" bIns="0" lIns="0" spcFirstLastPara="1" rIns="0" wrap="square" tIns="0">
            <a:noAutofit/>
          </a:bodyPr>
          <a:lstStyle>
            <a:lvl1pPr indent="-342900" lvl="0" marL="457200" rtl="0" algn="l">
              <a:lnSpc>
                <a:spcPct val="100000"/>
              </a:lnSpc>
              <a:spcBef>
                <a:spcPts val="110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228600" lvl="5" marL="2743200" rtl="0" algn="l">
              <a:spcBef>
                <a:spcPts val="360"/>
              </a:spcBef>
              <a:spcAft>
                <a:spcPts val="0"/>
              </a:spcAft>
              <a:buClr>
                <a:schemeClr val="dk1"/>
              </a:buClr>
              <a:buSzPts val="1800"/>
              <a:buNone/>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0" name="Google Shape;200;p38"/>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lvl1pPr lvl="0">
              <a:buNone/>
              <a:defRPr>
                <a:solidFill>
                  <a:srgbClr val="002864"/>
                </a:solidFill>
              </a:defRPr>
            </a:lvl1pPr>
            <a:lvl2pPr lvl="1">
              <a:buNone/>
              <a:defRPr>
                <a:solidFill>
                  <a:srgbClr val="002864"/>
                </a:solidFill>
              </a:defRPr>
            </a:lvl2pPr>
            <a:lvl3pPr lvl="2">
              <a:buNone/>
              <a:defRPr>
                <a:solidFill>
                  <a:srgbClr val="002864"/>
                </a:solidFill>
              </a:defRPr>
            </a:lvl3pPr>
            <a:lvl4pPr lvl="3">
              <a:buNone/>
              <a:defRPr>
                <a:solidFill>
                  <a:srgbClr val="002864"/>
                </a:solidFill>
              </a:defRPr>
            </a:lvl4pPr>
            <a:lvl5pPr lvl="4">
              <a:buNone/>
              <a:defRPr>
                <a:solidFill>
                  <a:srgbClr val="002864"/>
                </a:solidFill>
              </a:defRPr>
            </a:lvl5pPr>
            <a:lvl6pPr lvl="5">
              <a:buNone/>
              <a:defRPr>
                <a:solidFill>
                  <a:srgbClr val="002864"/>
                </a:solidFill>
              </a:defRPr>
            </a:lvl6pPr>
            <a:lvl7pPr lvl="6">
              <a:buNone/>
              <a:defRPr>
                <a:solidFill>
                  <a:srgbClr val="002864"/>
                </a:solidFill>
              </a:defRPr>
            </a:lvl7pPr>
            <a:lvl8pPr lvl="7">
              <a:buNone/>
              <a:defRPr>
                <a:solidFill>
                  <a:srgbClr val="002864"/>
                </a:solidFill>
              </a:defRPr>
            </a:lvl8pPr>
            <a:lvl9pPr lvl="8">
              <a:buNone/>
              <a:defRPr>
                <a:solidFill>
                  <a:srgbClr val="002864"/>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chspaltig">
  <p:cSld name="Mischspaltig">
    <p:spTree>
      <p:nvGrpSpPr>
        <p:cNvPr id="201" name="Shape 201"/>
        <p:cNvGrpSpPr/>
        <p:nvPr/>
      </p:nvGrpSpPr>
      <p:grpSpPr>
        <a:xfrm>
          <a:off x="0" y="0"/>
          <a:ext cx="0" cy="0"/>
          <a:chOff x="0" y="0"/>
          <a:chExt cx="0" cy="0"/>
        </a:xfrm>
      </p:grpSpPr>
      <p:sp>
        <p:nvSpPr>
          <p:cNvPr id="202" name="Google Shape;202;p39"/>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lvl1pPr lvl="0" rtl="0" algn="l">
              <a:lnSpc>
                <a:spcPct val="127272"/>
              </a:lnSpc>
              <a:spcBef>
                <a:spcPts val="0"/>
              </a:spcBef>
              <a:spcAft>
                <a:spcPts val="0"/>
              </a:spcAft>
              <a:buClr>
                <a:srgbClr val="002864"/>
              </a:buClr>
              <a:buSzPts val="2200"/>
              <a:buFont typeface="Arial"/>
              <a:buNone/>
              <a:defRPr sz="2200">
                <a:solidFill>
                  <a:srgbClr val="00286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3" name="Google Shape;203;p39"/>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lvl1pPr indent="-228600" lvl="0" marL="457200" rtl="0" algn="l">
              <a:lnSpc>
                <a:spcPct val="90000"/>
              </a:lnSpc>
              <a:spcBef>
                <a:spcPts val="1100"/>
              </a:spcBef>
              <a:spcAft>
                <a:spcPts val="0"/>
              </a:spcAft>
              <a:buSzPts val="2000"/>
              <a:buNone/>
              <a:defRPr sz="2000">
                <a:solidFill>
                  <a:srgbClr val="002864"/>
                </a:solidFill>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228600" lvl="5" marL="2743200" rtl="0" algn="l">
              <a:spcBef>
                <a:spcPts val="360"/>
              </a:spcBef>
              <a:spcAft>
                <a:spcPts val="0"/>
              </a:spcAft>
              <a:buClr>
                <a:schemeClr val="dk1"/>
              </a:buClr>
              <a:buSzPts val="1800"/>
              <a:buNone/>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4" name="Google Shape;204;p39"/>
          <p:cNvSpPr txBox="1"/>
          <p:nvPr>
            <p:ph idx="2" type="body"/>
          </p:nvPr>
        </p:nvSpPr>
        <p:spPr>
          <a:xfrm>
            <a:off x="360001" y="1311275"/>
            <a:ext cx="6264600" cy="1260600"/>
          </a:xfrm>
          <a:prstGeom prst="rect">
            <a:avLst/>
          </a:prstGeom>
          <a:noFill/>
          <a:ln>
            <a:noFill/>
          </a:ln>
        </p:spPr>
        <p:txBody>
          <a:bodyPr anchorCtr="0" anchor="t" bIns="0" lIns="0" spcFirstLastPara="1" rIns="0" wrap="square" tIns="0">
            <a:noAutofit/>
          </a:bodyPr>
          <a:lstStyle>
            <a:lvl1pPr indent="-342900" lvl="0" marL="457200" rtl="0" algn="l">
              <a:lnSpc>
                <a:spcPct val="100000"/>
              </a:lnSpc>
              <a:spcBef>
                <a:spcPts val="1100"/>
              </a:spcBef>
              <a:spcAft>
                <a:spcPts val="0"/>
              </a:spcAft>
              <a:buSzPts val="1800"/>
              <a:buChar char="•"/>
              <a:defRPr/>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228600" lvl="5" marL="2743200" rtl="0" algn="l">
              <a:spcBef>
                <a:spcPts val="360"/>
              </a:spcBef>
              <a:spcAft>
                <a:spcPts val="0"/>
              </a:spcAft>
              <a:buClr>
                <a:schemeClr val="dk1"/>
              </a:buClr>
              <a:buSzPts val="1800"/>
              <a:buNone/>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5" name="Google Shape;205;p39"/>
          <p:cNvSpPr/>
          <p:nvPr>
            <p:ph idx="3" type="pic"/>
          </p:nvPr>
        </p:nvSpPr>
        <p:spPr>
          <a:xfrm>
            <a:off x="358775" y="2879999"/>
            <a:ext cx="4105200" cy="1854000"/>
          </a:xfrm>
          <a:prstGeom prst="rect">
            <a:avLst/>
          </a:prstGeom>
          <a:noFill/>
          <a:ln>
            <a:noFill/>
          </a:ln>
        </p:spPr>
      </p:sp>
      <p:sp>
        <p:nvSpPr>
          <p:cNvPr id="206" name="Google Shape;206;p39"/>
          <p:cNvSpPr/>
          <p:nvPr>
            <p:ph idx="4" type="pic"/>
          </p:nvPr>
        </p:nvSpPr>
        <p:spPr>
          <a:xfrm>
            <a:off x="4679950" y="2879725"/>
            <a:ext cx="4105200" cy="1854300"/>
          </a:xfrm>
          <a:prstGeom prst="rect">
            <a:avLst/>
          </a:prstGeom>
          <a:noFill/>
          <a:ln>
            <a:noFill/>
          </a:ln>
        </p:spPr>
      </p:sp>
      <p:sp>
        <p:nvSpPr>
          <p:cNvPr id="207" name="Google Shape;207;p39"/>
          <p:cNvSpPr txBox="1"/>
          <p:nvPr>
            <p:ph idx="5" type="body"/>
          </p:nvPr>
        </p:nvSpPr>
        <p:spPr>
          <a:xfrm>
            <a:off x="358775" y="2761200"/>
            <a:ext cx="4105200" cy="1080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800"/>
              <a:buNone/>
              <a:defRPr sz="800"/>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228600" lvl="5" marL="2743200" rtl="0" algn="l">
              <a:spcBef>
                <a:spcPts val="360"/>
              </a:spcBef>
              <a:spcAft>
                <a:spcPts val="0"/>
              </a:spcAft>
              <a:buClr>
                <a:schemeClr val="dk1"/>
              </a:buClr>
              <a:buSzPts val="1800"/>
              <a:buNone/>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8" name="Google Shape;208;p39"/>
          <p:cNvSpPr txBox="1"/>
          <p:nvPr>
            <p:ph idx="6" type="body"/>
          </p:nvPr>
        </p:nvSpPr>
        <p:spPr>
          <a:xfrm>
            <a:off x="4679949" y="2761200"/>
            <a:ext cx="4105200" cy="1080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800"/>
              <a:buNone/>
              <a:defRPr sz="800"/>
            </a:lvl1pPr>
            <a:lvl2pPr indent="-342900" lvl="1" marL="914400" rtl="0" algn="l">
              <a:spcBef>
                <a:spcPts val="36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228600" lvl="5" marL="2743200" rtl="0" algn="l">
              <a:spcBef>
                <a:spcPts val="360"/>
              </a:spcBef>
              <a:spcAft>
                <a:spcPts val="0"/>
              </a:spcAft>
              <a:buClr>
                <a:schemeClr val="dk1"/>
              </a:buClr>
              <a:buSzPts val="1800"/>
              <a:buNone/>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09" name="Google Shape;209;p39"/>
          <p:cNvSpPr txBox="1"/>
          <p:nvPr>
            <p:ph idx="12" type="sldNum"/>
          </p:nvPr>
        </p:nvSpPr>
        <p:spPr>
          <a:xfrm>
            <a:off x="84434" y="4733976"/>
            <a:ext cx="548700" cy="393600"/>
          </a:xfrm>
          <a:prstGeom prst="rect">
            <a:avLst/>
          </a:prstGeom>
        </p:spPr>
        <p:txBody>
          <a:bodyPr anchorCtr="0" anchor="t" bIns="91425" lIns="91425" spcFirstLastPara="1" rIns="91425" wrap="square" tIns="91425">
            <a:noAutofit/>
          </a:bodyPr>
          <a:lstStyle>
            <a:lvl1pPr lvl="0" rtl="0">
              <a:buNone/>
              <a:defRPr>
                <a:solidFill>
                  <a:srgbClr val="002864"/>
                </a:solidFill>
              </a:defRPr>
            </a:lvl1pPr>
            <a:lvl2pPr lvl="1" rtl="0">
              <a:buNone/>
              <a:defRPr>
                <a:solidFill>
                  <a:srgbClr val="002864"/>
                </a:solidFill>
              </a:defRPr>
            </a:lvl2pPr>
            <a:lvl3pPr lvl="2" rtl="0">
              <a:buNone/>
              <a:defRPr>
                <a:solidFill>
                  <a:srgbClr val="002864"/>
                </a:solidFill>
              </a:defRPr>
            </a:lvl3pPr>
            <a:lvl4pPr lvl="3" rtl="0">
              <a:buNone/>
              <a:defRPr>
                <a:solidFill>
                  <a:srgbClr val="002864"/>
                </a:solidFill>
              </a:defRPr>
            </a:lvl4pPr>
            <a:lvl5pPr lvl="4" rtl="0">
              <a:buNone/>
              <a:defRPr>
                <a:solidFill>
                  <a:srgbClr val="002864"/>
                </a:solidFill>
              </a:defRPr>
            </a:lvl5pPr>
            <a:lvl6pPr lvl="5" rtl="0">
              <a:buNone/>
              <a:defRPr>
                <a:solidFill>
                  <a:srgbClr val="002864"/>
                </a:solidFill>
              </a:defRPr>
            </a:lvl6pPr>
            <a:lvl7pPr lvl="6" rtl="0">
              <a:buNone/>
              <a:defRPr>
                <a:solidFill>
                  <a:srgbClr val="002864"/>
                </a:solidFill>
              </a:defRPr>
            </a:lvl7pPr>
            <a:lvl8pPr lvl="7" rtl="0">
              <a:buNone/>
              <a:defRPr>
                <a:solidFill>
                  <a:srgbClr val="002864"/>
                </a:solidFill>
              </a:defRPr>
            </a:lvl8pPr>
            <a:lvl9pPr lvl="8" rtl="0">
              <a:buNone/>
              <a:defRPr>
                <a:solidFill>
                  <a:srgbClr val="002864"/>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4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ischenfolie" type="title">
  <p:cSld name="TITLE">
    <p:spTree>
      <p:nvGrpSpPr>
        <p:cNvPr id="210" name="Shape 210"/>
        <p:cNvGrpSpPr/>
        <p:nvPr/>
      </p:nvGrpSpPr>
      <p:grpSpPr>
        <a:xfrm>
          <a:off x="0" y="0"/>
          <a:ext cx="0" cy="0"/>
          <a:chOff x="0" y="0"/>
          <a:chExt cx="0" cy="0"/>
        </a:xfrm>
      </p:grpSpPr>
      <p:sp>
        <p:nvSpPr>
          <p:cNvPr id="211" name="Google Shape;211;p40"/>
          <p:cNvSpPr txBox="1"/>
          <p:nvPr>
            <p:ph type="ctrTitle"/>
          </p:nvPr>
        </p:nvSpPr>
        <p:spPr>
          <a:xfrm>
            <a:off x="359999" y="219600"/>
            <a:ext cx="8425200" cy="339600"/>
          </a:xfrm>
          <a:prstGeom prst="rect">
            <a:avLst/>
          </a:prstGeom>
          <a:noFill/>
          <a:ln>
            <a:noFill/>
          </a:ln>
        </p:spPr>
        <p:txBody>
          <a:bodyPr anchorCtr="0" anchor="t" bIns="0" lIns="0" spcFirstLastPara="1" rIns="0" wrap="square" tIns="0">
            <a:noAutofit/>
          </a:bodyPr>
          <a:lstStyle>
            <a:lvl1pPr lvl="0" rtl="0" algn="l">
              <a:lnSpc>
                <a:spcPct val="127272"/>
              </a:lnSpc>
              <a:spcBef>
                <a:spcPts val="0"/>
              </a:spcBef>
              <a:spcAft>
                <a:spcPts val="0"/>
              </a:spcAft>
              <a:buClr>
                <a:srgbClr val="002864"/>
              </a:buClr>
              <a:buSzPts val="2200"/>
              <a:buFont typeface="Arial"/>
              <a:buNone/>
              <a:defRPr b="0" sz="2200" cap="none">
                <a:solidFill>
                  <a:srgbClr val="00286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2" name="Google Shape;212;p40"/>
          <p:cNvSpPr txBox="1"/>
          <p:nvPr>
            <p:ph idx="1" type="subTitle"/>
          </p:nvPr>
        </p:nvSpPr>
        <p:spPr>
          <a:xfrm>
            <a:off x="360000" y="691200"/>
            <a:ext cx="8424000" cy="267600"/>
          </a:xfrm>
          <a:prstGeom prst="rect">
            <a:avLst/>
          </a:prstGeom>
          <a:noFill/>
          <a:ln>
            <a:noFill/>
          </a:ln>
        </p:spPr>
        <p:txBody>
          <a:bodyPr anchorCtr="0" anchor="t" bIns="0" lIns="0" spcFirstLastPara="1" rIns="0" wrap="square" tIns="0">
            <a:normAutofit/>
          </a:bodyPr>
          <a:lstStyle>
            <a:lvl1pPr lvl="0" rtl="0" algn="l">
              <a:lnSpc>
                <a:spcPct val="90000"/>
              </a:lnSpc>
              <a:spcBef>
                <a:spcPts val="1100"/>
              </a:spcBef>
              <a:spcAft>
                <a:spcPts val="0"/>
              </a:spcAft>
              <a:buSzPts val="2000"/>
              <a:buNone/>
              <a:defRPr sz="2000">
                <a:solidFill>
                  <a:srgbClr val="002864"/>
                </a:solidFill>
              </a:defRPr>
            </a:lvl1pPr>
            <a:lvl2pPr lvl="1" rtl="0" algn="ctr">
              <a:spcBef>
                <a:spcPts val="320"/>
              </a:spcBef>
              <a:spcAft>
                <a:spcPts val="0"/>
              </a:spcAft>
              <a:buSzPts val="1600"/>
              <a:buNone/>
              <a:defRPr>
                <a:solidFill>
                  <a:srgbClr val="888888"/>
                </a:solidFill>
              </a:defRPr>
            </a:lvl2pPr>
            <a:lvl3pPr lvl="2" rtl="0" algn="ctr">
              <a:spcBef>
                <a:spcPts val="320"/>
              </a:spcBef>
              <a:spcAft>
                <a:spcPts val="0"/>
              </a:spcAft>
              <a:buSzPts val="1600"/>
              <a:buNone/>
              <a:defRPr>
                <a:solidFill>
                  <a:srgbClr val="888888"/>
                </a:solidFill>
              </a:defRPr>
            </a:lvl3pPr>
            <a:lvl4pPr lvl="3" rtl="0" algn="ctr">
              <a:spcBef>
                <a:spcPts val="320"/>
              </a:spcBef>
              <a:spcAft>
                <a:spcPts val="0"/>
              </a:spcAft>
              <a:buSzPts val="1600"/>
              <a:buNone/>
              <a:defRPr>
                <a:solidFill>
                  <a:srgbClr val="888888"/>
                </a:solidFill>
              </a:defRPr>
            </a:lvl4pPr>
            <a:lvl5pPr lvl="4" rtl="0" algn="ctr">
              <a:spcBef>
                <a:spcPts val="320"/>
              </a:spcBef>
              <a:spcAft>
                <a:spcPts val="0"/>
              </a:spcAft>
              <a:buSzPts val="16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213" name="Google Shape;213;p40"/>
          <p:cNvSpPr txBox="1"/>
          <p:nvPr>
            <p:ph idx="12" type="sldNum"/>
          </p:nvPr>
        </p:nvSpPr>
        <p:spPr>
          <a:xfrm>
            <a:off x="84434" y="4733976"/>
            <a:ext cx="548700" cy="393600"/>
          </a:xfrm>
          <a:prstGeom prst="rect">
            <a:avLst/>
          </a:prstGeom>
        </p:spPr>
        <p:txBody>
          <a:bodyPr anchorCtr="0" anchor="t" bIns="91425" lIns="91425" spcFirstLastPara="1" rIns="91425" wrap="square" tIns="91425">
            <a:noAutofit/>
          </a:bodyPr>
          <a:lstStyle>
            <a:lvl1pPr lvl="0" rtl="0">
              <a:buNone/>
              <a:defRPr>
                <a:solidFill>
                  <a:srgbClr val="002864"/>
                </a:solidFill>
              </a:defRPr>
            </a:lvl1pPr>
            <a:lvl2pPr lvl="1" rtl="0">
              <a:buNone/>
              <a:defRPr>
                <a:solidFill>
                  <a:srgbClr val="002864"/>
                </a:solidFill>
              </a:defRPr>
            </a:lvl2pPr>
            <a:lvl3pPr lvl="2" rtl="0">
              <a:buNone/>
              <a:defRPr>
                <a:solidFill>
                  <a:srgbClr val="002864"/>
                </a:solidFill>
              </a:defRPr>
            </a:lvl3pPr>
            <a:lvl4pPr lvl="3" rtl="0">
              <a:buNone/>
              <a:defRPr>
                <a:solidFill>
                  <a:srgbClr val="002864"/>
                </a:solidFill>
              </a:defRPr>
            </a:lvl4pPr>
            <a:lvl5pPr lvl="4" rtl="0">
              <a:buNone/>
              <a:defRPr>
                <a:solidFill>
                  <a:srgbClr val="002864"/>
                </a:solidFill>
              </a:defRPr>
            </a:lvl5pPr>
            <a:lvl6pPr lvl="5" rtl="0">
              <a:buNone/>
              <a:defRPr>
                <a:solidFill>
                  <a:srgbClr val="002864"/>
                </a:solidFill>
              </a:defRPr>
            </a:lvl6pPr>
            <a:lvl7pPr lvl="6" rtl="0">
              <a:buNone/>
              <a:defRPr>
                <a:solidFill>
                  <a:srgbClr val="002864"/>
                </a:solidFill>
              </a:defRPr>
            </a:lvl7pPr>
            <a:lvl8pPr lvl="7" rtl="0">
              <a:buNone/>
              <a:defRPr>
                <a:solidFill>
                  <a:srgbClr val="002864"/>
                </a:solidFill>
              </a:defRPr>
            </a:lvl8pPr>
            <a:lvl9pPr lvl="8" rtl="0">
              <a:buNone/>
              <a:defRPr>
                <a:solidFill>
                  <a:srgbClr val="002864"/>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5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22" Type="http://schemas.openxmlformats.org/officeDocument/2006/relationships/slideLayout" Target="../slideLayouts/slideLayout31.xml"/><Relationship Id="rId21" Type="http://schemas.openxmlformats.org/officeDocument/2006/relationships/slideLayout" Target="../slideLayouts/slideLayout30.xml"/><Relationship Id="rId24" Type="http://schemas.openxmlformats.org/officeDocument/2006/relationships/slideLayout" Target="../slideLayouts/slideLayout33.xml"/><Relationship Id="rId23" Type="http://schemas.openxmlformats.org/officeDocument/2006/relationships/slideLayout" Target="../slideLayouts/slideLayout32.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26" Type="http://schemas.openxmlformats.org/officeDocument/2006/relationships/theme" Target="../theme/theme4.xml"/><Relationship Id="rId25" Type="http://schemas.openxmlformats.org/officeDocument/2006/relationships/slideLayout" Target="../slideLayouts/slideLayout34.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19" Type="http://schemas.openxmlformats.org/officeDocument/2006/relationships/slideLayout" Target="../slideLayouts/slideLayout28.xml"/><Relationship Id="rId1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360000" y="382996"/>
            <a:ext cx="1655716" cy="225216"/>
          </a:xfrm>
          <a:prstGeom prst="rect">
            <a:avLst/>
          </a:prstGeom>
          <a:noFill/>
          <a:ln>
            <a:noFill/>
          </a:ln>
        </p:spPr>
      </p:pic>
      <p:sp>
        <p:nvSpPr>
          <p:cNvPr id="52" name="Google Shape;52;p13"/>
          <p:cNvSpPr/>
          <p:nvPr/>
        </p:nvSpPr>
        <p:spPr>
          <a:xfrm>
            <a:off x="0" y="879562"/>
            <a:ext cx="9144000" cy="4068600"/>
          </a:xfrm>
          <a:prstGeom prst="rect">
            <a:avLst/>
          </a:prstGeom>
          <a:solidFill>
            <a:srgbClr val="002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53" name="Google Shape;53;p13"/>
          <p:cNvPicPr preferRelativeResize="0"/>
          <p:nvPr/>
        </p:nvPicPr>
        <p:blipFill rotWithShape="1">
          <a:blip r:embed="rId2">
            <a:alphaModFix/>
          </a:blip>
          <a:srcRect b="0" l="0" r="0" t="0"/>
          <a:stretch/>
        </p:blipFill>
        <p:spPr>
          <a:xfrm>
            <a:off x="7092280" y="515702"/>
            <a:ext cx="1656000" cy="123429"/>
          </a:xfrm>
          <a:prstGeom prst="rect">
            <a:avLst/>
          </a:prstGeom>
          <a:noFill/>
          <a:ln>
            <a:noFill/>
          </a:ln>
        </p:spPr>
      </p:pic>
      <p:sp>
        <p:nvSpPr>
          <p:cNvPr id="54" name="Google Shape;54;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307">
          <p15:clr>
            <a:srgbClr val="F26B43"/>
          </p15:clr>
        </p15:guide>
        <p15:guide id="2" orient="horz" pos="3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7"/>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lvl1pPr lvl="0" marR="0" rtl="0" algn="l">
              <a:lnSpc>
                <a:spcPct val="127272"/>
              </a:lnSpc>
              <a:spcBef>
                <a:spcPts val="0"/>
              </a:spcBef>
              <a:spcAft>
                <a:spcPts val="0"/>
              </a:spcAft>
              <a:buClr>
                <a:srgbClr val="002864"/>
              </a:buClr>
              <a:buSzPts val="2200"/>
              <a:buFont typeface="Arial"/>
              <a:buNone/>
              <a:defRPr b="0" i="0" sz="2200" u="none" cap="none" strike="noStrike">
                <a:solidFill>
                  <a:srgbClr val="002864"/>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1" name="Google Shape;191;p37"/>
          <p:cNvSpPr txBox="1"/>
          <p:nvPr>
            <p:ph idx="1" type="body"/>
          </p:nvPr>
        </p:nvSpPr>
        <p:spPr>
          <a:xfrm>
            <a:off x="360000" y="1311275"/>
            <a:ext cx="8424000" cy="3422700"/>
          </a:xfrm>
          <a:prstGeom prst="rect">
            <a:avLst/>
          </a:prstGeom>
          <a:noFill/>
          <a:ln>
            <a:noFill/>
          </a:ln>
        </p:spPr>
        <p:txBody>
          <a:bodyPr anchorCtr="0" anchor="t" bIns="0" lIns="0" spcFirstLastPara="1" rIns="0" wrap="square" tIns="0">
            <a:noAutofit/>
          </a:bodyPr>
          <a:lstStyle>
            <a:lvl1pPr indent="-330200" lvl="0" marL="457200" marR="0" rtl="0" algn="l">
              <a:lnSpc>
                <a:spcPct val="112500"/>
              </a:lnSpc>
              <a:spcBef>
                <a:spcPts val="1100"/>
              </a:spcBef>
              <a:spcAft>
                <a:spcPts val="0"/>
              </a:spcAft>
              <a:buClr>
                <a:srgbClr val="002864"/>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spcBef>
                <a:spcPts val="320"/>
              </a:spcBef>
              <a:spcAft>
                <a:spcPts val="0"/>
              </a:spcAft>
              <a:buClr>
                <a:srgbClr val="002864"/>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spcBef>
                <a:spcPts val="320"/>
              </a:spcBef>
              <a:spcAft>
                <a:spcPts val="0"/>
              </a:spcAft>
              <a:buClr>
                <a:srgbClr val="002864"/>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rgbClr val="002864"/>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rgbClr val="002864"/>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92" name="Google Shape;192;p37"/>
          <p:cNvPicPr preferRelativeResize="0"/>
          <p:nvPr/>
        </p:nvPicPr>
        <p:blipFill rotWithShape="1">
          <a:blip r:embed="rId1">
            <a:alphaModFix/>
          </a:blip>
          <a:srcRect b="0" l="0" r="0" t="0"/>
          <a:stretch/>
        </p:blipFill>
        <p:spPr>
          <a:xfrm>
            <a:off x="8172400" y="4912010"/>
            <a:ext cx="792380" cy="107783"/>
          </a:xfrm>
          <a:prstGeom prst="rect">
            <a:avLst/>
          </a:prstGeom>
          <a:noFill/>
          <a:ln>
            <a:noFill/>
          </a:ln>
        </p:spPr>
      </p:pic>
      <p:cxnSp>
        <p:nvCxnSpPr>
          <p:cNvPr id="193" name="Google Shape;193;p37"/>
          <p:cNvCxnSpPr/>
          <p:nvPr/>
        </p:nvCxnSpPr>
        <p:spPr>
          <a:xfrm>
            <a:off x="0" y="1095586"/>
            <a:ext cx="9144000" cy="0"/>
          </a:xfrm>
          <a:prstGeom prst="straightConnector1">
            <a:avLst/>
          </a:prstGeom>
          <a:noFill/>
          <a:ln cap="flat" cmpd="sng" w="9525">
            <a:solidFill>
              <a:srgbClr val="14C8FF"/>
            </a:solidFill>
            <a:prstDash val="solid"/>
            <a:round/>
            <a:headEnd len="sm" w="sm" type="none"/>
            <a:tailEnd len="sm" w="sm" type="none"/>
          </a:ln>
        </p:spPr>
      </p:cxnSp>
      <p:sp>
        <p:nvSpPr>
          <p:cNvPr id="194" name="Google Shape;194;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2"/>
    <p:sldLayoutId id="2147483683" r:id="rId3"/>
    <p:sldLayoutId id="2147483684"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5.jpg"/><Relationship Id="rId8" Type="http://schemas.openxmlformats.org/officeDocument/2006/relationships/image" Target="../media/image10.png"/><Relationship Id="rId11" Type="http://schemas.openxmlformats.org/officeDocument/2006/relationships/image" Target="../media/image18.png"/><Relationship Id="rId10"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1"/>
          <p:cNvSpPr txBox="1"/>
          <p:nvPr>
            <p:ph type="ctrTitle"/>
          </p:nvPr>
        </p:nvSpPr>
        <p:spPr>
          <a:xfrm>
            <a:off x="2055623" y="1460131"/>
            <a:ext cx="5868000" cy="699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2800"/>
              <a:t>The HFMI Synergy Unit: </a:t>
            </a:r>
            <a:endParaRPr sz="2800"/>
          </a:p>
          <a:p>
            <a:pPr indent="0" lvl="0" marL="0" rtl="0" algn="l">
              <a:lnSpc>
                <a:spcPct val="115000"/>
              </a:lnSpc>
              <a:spcBef>
                <a:spcPts val="0"/>
              </a:spcBef>
              <a:spcAft>
                <a:spcPts val="0"/>
              </a:spcAft>
              <a:buClr>
                <a:schemeClr val="dk1"/>
              </a:buClr>
              <a:buSzPts val="1100"/>
              <a:buFont typeface="Arial"/>
              <a:buNone/>
            </a:pPr>
            <a:r>
              <a:rPr lang="en" sz="1600"/>
              <a:t>Towards Technological Leadership in New AI for Research Data</a:t>
            </a:r>
            <a:endParaRPr sz="1600"/>
          </a:p>
        </p:txBody>
      </p:sp>
      <p:sp>
        <p:nvSpPr>
          <p:cNvPr id="219" name="Google Shape;219;p41"/>
          <p:cNvSpPr txBox="1"/>
          <p:nvPr>
            <p:ph idx="1" type="subTitle"/>
          </p:nvPr>
        </p:nvSpPr>
        <p:spPr>
          <a:xfrm>
            <a:off x="2061162" y="2602310"/>
            <a:ext cx="5868000" cy="22017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000"/>
              <a:buNone/>
            </a:pPr>
            <a:r>
              <a:rPr lang="en"/>
              <a:t>Paul Jäger (DKFZ)</a:t>
            </a:r>
            <a:endParaRPr/>
          </a:p>
          <a:p>
            <a:pPr indent="0" lvl="0" marL="0" rtl="0" algn="l">
              <a:lnSpc>
                <a:spcPct val="90000"/>
              </a:lnSpc>
              <a:spcBef>
                <a:spcPts val="400"/>
              </a:spcBef>
              <a:spcAft>
                <a:spcPts val="0"/>
              </a:spcAft>
              <a:buClr>
                <a:schemeClr val="lt1"/>
              </a:buClr>
              <a:buSzPts val="2000"/>
              <a:buNone/>
            </a:pPr>
            <a:r>
              <a:rPr lang="en"/>
              <a:t>Stefan Bauer (HM)</a:t>
            </a:r>
            <a:endParaRPr/>
          </a:p>
          <a:p>
            <a:pPr indent="0" lvl="0" marL="0" rtl="0" algn="l">
              <a:lnSpc>
                <a:spcPct val="90000"/>
              </a:lnSpc>
              <a:spcBef>
                <a:spcPts val="400"/>
              </a:spcBef>
              <a:spcAft>
                <a:spcPts val="0"/>
              </a:spcAft>
              <a:buClr>
                <a:schemeClr val="lt1"/>
              </a:buClr>
              <a:buSzPts val="2000"/>
              <a:buNone/>
            </a:pPr>
            <a:r>
              <a:rPr lang="en"/>
              <a:t>Stefan Kesselheim (FZJ)</a:t>
            </a:r>
            <a:endParaRPr/>
          </a:p>
          <a:p>
            <a:pPr indent="0" lvl="0" marL="0" rtl="0" algn="l">
              <a:lnSpc>
                <a:spcPct val="90000"/>
              </a:lnSpc>
              <a:spcBef>
                <a:spcPts val="400"/>
              </a:spcBef>
              <a:spcAft>
                <a:spcPts val="0"/>
              </a:spcAft>
              <a:buClr>
                <a:schemeClr val="lt1"/>
              </a:buClr>
              <a:buSzPts val="2000"/>
              <a:buNone/>
            </a:pPr>
            <a:r>
              <a:rPr lang="en"/>
              <a:t>Dagmar Kainmueller (MDC)</a:t>
            </a:r>
            <a:endParaRPr/>
          </a:p>
          <a:p>
            <a:pPr indent="0" lvl="0" marL="0" rtl="0" algn="l">
              <a:lnSpc>
                <a:spcPct val="90000"/>
              </a:lnSpc>
              <a:spcBef>
                <a:spcPts val="400"/>
              </a:spcBef>
              <a:spcAft>
                <a:spcPts val="0"/>
              </a:spcAft>
              <a:buClr>
                <a:schemeClr val="lt1"/>
              </a:buClr>
              <a:buSzPts val="2000"/>
              <a:buNone/>
            </a:pPr>
            <a:r>
              <a:t/>
            </a:r>
            <a:endParaRPr/>
          </a:p>
          <a:p>
            <a:pPr indent="0" lvl="0" marL="0" rtl="0" algn="l">
              <a:lnSpc>
                <a:spcPct val="112500"/>
              </a:lnSpc>
              <a:spcBef>
                <a:spcPts val="320"/>
              </a:spcBef>
              <a:spcAft>
                <a:spcPts val="0"/>
              </a:spcAft>
              <a:buClr>
                <a:schemeClr val="lt1"/>
              </a:buClr>
              <a:buSzPts val="1600"/>
              <a:buNone/>
            </a:pPr>
            <a:r>
              <a:t/>
            </a:r>
            <a:endParaRPr/>
          </a:p>
        </p:txBody>
      </p:sp>
      <p:pic>
        <p:nvPicPr>
          <p:cNvPr id="220" name="Google Shape;220;p41"/>
          <p:cNvPicPr preferRelativeResize="0"/>
          <p:nvPr/>
        </p:nvPicPr>
        <p:blipFill>
          <a:blip r:embed="rId3">
            <a:alphaModFix/>
          </a:blip>
          <a:stretch>
            <a:fillRect/>
          </a:stretch>
        </p:blipFill>
        <p:spPr>
          <a:xfrm>
            <a:off x="6195525" y="2773363"/>
            <a:ext cx="844923" cy="844923"/>
          </a:xfrm>
          <a:prstGeom prst="rect">
            <a:avLst/>
          </a:prstGeom>
          <a:noFill/>
          <a:ln>
            <a:noFill/>
          </a:ln>
        </p:spPr>
      </p:pic>
      <p:pic>
        <p:nvPicPr>
          <p:cNvPr id="221" name="Google Shape;221;p41"/>
          <p:cNvPicPr preferRelativeResize="0"/>
          <p:nvPr/>
        </p:nvPicPr>
        <p:blipFill rotWithShape="1">
          <a:blip r:embed="rId4">
            <a:alphaModFix/>
          </a:blip>
          <a:srcRect b="20706" l="27412" r="22270" t="11358"/>
          <a:stretch/>
        </p:blipFill>
        <p:spPr>
          <a:xfrm>
            <a:off x="7303325" y="2773375"/>
            <a:ext cx="625825" cy="844900"/>
          </a:xfrm>
          <a:prstGeom prst="rect">
            <a:avLst/>
          </a:prstGeom>
          <a:noFill/>
          <a:ln>
            <a:noFill/>
          </a:ln>
        </p:spPr>
      </p:pic>
      <p:pic>
        <p:nvPicPr>
          <p:cNvPr id="222" name="Google Shape;222;p41"/>
          <p:cNvPicPr preferRelativeResize="0"/>
          <p:nvPr/>
        </p:nvPicPr>
        <p:blipFill rotWithShape="1">
          <a:blip r:embed="rId5">
            <a:alphaModFix/>
          </a:blip>
          <a:srcRect b="52090" l="40736" r="41004" t="13895"/>
          <a:stretch/>
        </p:blipFill>
        <p:spPr>
          <a:xfrm>
            <a:off x="6216638" y="3708025"/>
            <a:ext cx="802691" cy="844899"/>
          </a:xfrm>
          <a:prstGeom prst="rect">
            <a:avLst/>
          </a:prstGeom>
          <a:noFill/>
          <a:ln>
            <a:noFill/>
          </a:ln>
        </p:spPr>
      </p:pic>
      <p:pic>
        <p:nvPicPr>
          <p:cNvPr id="223" name="Google Shape;223;p41"/>
          <p:cNvPicPr preferRelativeResize="0"/>
          <p:nvPr/>
        </p:nvPicPr>
        <p:blipFill>
          <a:blip r:embed="rId6">
            <a:alphaModFix/>
          </a:blip>
          <a:stretch>
            <a:fillRect/>
          </a:stretch>
        </p:blipFill>
        <p:spPr>
          <a:xfrm>
            <a:off x="7193775" y="3708012"/>
            <a:ext cx="844925" cy="844925"/>
          </a:xfrm>
          <a:prstGeom prst="rect">
            <a:avLst/>
          </a:prstGeom>
          <a:noFill/>
          <a:ln>
            <a:noFill/>
          </a:ln>
        </p:spPr>
      </p:pic>
      <p:sp>
        <p:nvSpPr>
          <p:cNvPr id="224" name="Google Shape;224;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0"/>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lnSpc>
                <a:spcPct val="127272"/>
              </a:lnSpc>
              <a:spcBef>
                <a:spcPts val="0"/>
              </a:spcBef>
              <a:spcAft>
                <a:spcPts val="0"/>
              </a:spcAft>
              <a:buClr>
                <a:srgbClr val="002864"/>
              </a:buClr>
              <a:buSzPts val="2200"/>
              <a:buFont typeface="Arial"/>
              <a:buNone/>
            </a:pPr>
            <a:r>
              <a:rPr lang="en"/>
              <a:t>HFMI Synergy Unit</a:t>
            </a:r>
            <a:endParaRPr/>
          </a:p>
        </p:txBody>
      </p:sp>
      <p:sp>
        <p:nvSpPr>
          <p:cNvPr id="328" name="Google Shape;328;p50"/>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00"/>
              <a:buNone/>
            </a:pPr>
            <a:r>
              <a:rPr lang="en"/>
              <a:t>General Approach</a:t>
            </a:r>
            <a:endParaRPr/>
          </a:p>
        </p:txBody>
      </p:sp>
      <p:grpSp>
        <p:nvGrpSpPr>
          <p:cNvPr id="329" name="Google Shape;329;p50"/>
          <p:cNvGrpSpPr/>
          <p:nvPr/>
        </p:nvGrpSpPr>
        <p:grpSpPr>
          <a:xfrm>
            <a:off x="693475" y="1945475"/>
            <a:ext cx="7754601" cy="2791375"/>
            <a:chOff x="693475" y="1945475"/>
            <a:chExt cx="7754601" cy="2791375"/>
          </a:xfrm>
        </p:grpSpPr>
        <p:pic>
          <p:nvPicPr>
            <p:cNvPr id="330" name="Google Shape;330;p50"/>
            <p:cNvPicPr preferRelativeResize="0"/>
            <p:nvPr/>
          </p:nvPicPr>
          <p:blipFill rotWithShape="1">
            <a:blip r:embed="rId3">
              <a:alphaModFix/>
            </a:blip>
            <a:srcRect b="0" l="0" r="0" t="28078"/>
            <a:stretch/>
          </p:blipFill>
          <p:spPr>
            <a:xfrm>
              <a:off x="693475" y="1945475"/>
              <a:ext cx="7754598" cy="2791375"/>
            </a:xfrm>
            <a:prstGeom prst="rect">
              <a:avLst/>
            </a:prstGeom>
            <a:noFill/>
            <a:ln>
              <a:noFill/>
            </a:ln>
          </p:spPr>
        </p:pic>
        <p:grpSp>
          <p:nvGrpSpPr>
            <p:cNvPr id="331" name="Google Shape;331;p50"/>
            <p:cNvGrpSpPr/>
            <p:nvPr/>
          </p:nvGrpSpPr>
          <p:grpSpPr>
            <a:xfrm>
              <a:off x="6479375" y="2755125"/>
              <a:ext cx="1968701" cy="1009651"/>
              <a:chOff x="6479375" y="2755125"/>
              <a:chExt cx="1968701" cy="1009651"/>
            </a:xfrm>
          </p:grpSpPr>
          <p:pic>
            <p:nvPicPr>
              <p:cNvPr id="332" name="Google Shape;332;p50"/>
              <p:cNvPicPr preferRelativeResize="0"/>
              <p:nvPr/>
            </p:nvPicPr>
            <p:blipFill rotWithShape="1">
              <a:blip r:embed="rId3">
                <a:alphaModFix/>
              </a:blip>
              <a:srcRect b="45907" l="74612" r="0" t="28077"/>
              <a:stretch/>
            </p:blipFill>
            <p:spPr>
              <a:xfrm>
                <a:off x="6479375" y="2755125"/>
                <a:ext cx="1968701" cy="1009651"/>
              </a:xfrm>
              <a:prstGeom prst="rect">
                <a:avLst/>
              </a:prstGeom>
              <a:noFill/>
              <a:ln>
                <a:noFill/>
              </a:ln>
            </p:spPr>
          </p:pic>
          <p:pic>
            <p:nvPicPr>
              <p:cNvPr id="333" name="Google Shape;333;p50"/>
              <p:cNvPicPr preferRelativeResize="0"/>
              <p:nvPr/>
            </p:nvPicPr>
            <p:blipFill rotWithShape="1">
              <a:blip r:embed="rId3">
                <a:alphaModFix/>
              </a:blip>
              <a:srcRect b="36089" l="76147" r="0" t="57046"/>
              <a:stretch/>
            </p:blipFill>
            <p:spPr>
              <a:xfrm>
                <a:off x="6598450" y="3179600"/>
                <a:ext cx="1849626" cy="266400"/>
              </a:xfrm>
              <a:prstGeom prst="rect">
                <a:avLst/>
              </a:prstGeom>
              <a:noFill/>
              <a:ln>
                <a:noFill/>
              </a:ln>
            </p:spPr>
          </p:pic>
        </p:grpSp>
      </p:grpSp>
      <p:sp>
        <p:nvSpPr>
          <p:cNvPr id="334" name="Google Shape;334;p50"/>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1"/>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lnSpc>
                <a:spcPct val="127272"/>
              </a:lnSpc>
              <a:spcBef>
                <a:spcPts val="0"/>
              </a:spcBef>
              <a:spcAft>
                <a:spcPts val="0"/>
              </a:spcAft>
              <a:buClr>
                <a:srgbClr val="002864"/>
              </a:buClr>
              <a:buSzPts val="2200"/>
              <a:buFont typeface="Arial"/>
              <a:buNone/>
            </a:pPr>
            <a:r>
              <a:rPr lang="en"/>
              <a:t>HFMI Synergy Unit</a:t>
            </a:r>
            <a:endParaRPr/>
          </a:p>
        </p:txBody>
      </p:sp>
      <p:sp>
        <p:nvSpPr>
          <p:cNvPr id="340" name="Google Shape;340;p51"/>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00"/>
              <a:buNone/>
            </a:pPr>
            <a:r>
              <a:rPr lang="en"/>
              <a:t>General Approach</a:t>
            </a:r>
            <a:endParaRPr/>
          </a:p>
        </p:txBody>
      </p:sp>
      <p:grpSp>
        <p:nvGrpSpPr>
          <p:cNvPr id="341" name="Google Shape;341;p51"/>
          <p:cNvGrpSpPr/>
          <p:nvPr/>
        </p:nvGrpSpPr>
        <p:grpSpPr>
          <a:xfrm>
            <a:off x="693475" y="1239225"/>
            <a:ext cx="7754601" cy="3497625"/>
            <a:chOff x="693475" y="1239225"/>
            <a:chExt cx="7754601" cy="3497625"/>
          </a:xfrm>
        </p:grpSpPr>
        <p:pic>
          <p:nvPicPr>
            <p:cNvPr id="342" name="Google Shape;342;p51"/>
            <p:cNvPicPr preferRelativeResize="0"/>
            <p:nvPr/>
          </p:nvPicPr>
          <p:blipFill rotWithShape="1">
            <a:blip r:embed="rId3">
              <a:alphaModFix/>
            </a:blip>
            <a:srcRect b="0" l="0" r="0" t="9877"/>
            <a:stretch/>
          </p:blipFill>
          <p:spPr>
            <a:xfrm>
              <a:off x="693475" y="1239225"/>
              <a:ext cx="7754598" cy="3497625"/>
            </a:xfrm>
            <a:prstGeom prst="rect">
              <a:avLst/>
            </a:prstGeom>
            <a:noFill/>
            <a:ln>
              <a:noFill/>
            </a:ln>
          </p:spPr>
        </p:pic>
        <p:grpSp>
          <p:nvGrpSpPr>
            <p:cNvPr id="343" name="Google Shape;343;p51"/>
            <p:cNvGrpSpPr/>
            <p:nvPr/>
          </p:nvGrpSpPr>
          <p:grpSpPr>
            <a:xfrm>
              <a:off x="6479375" y="2755125"/>
              <a:ext cx="1968701" cy="1009651"/>
              <a:chOff x="6479375" y="2755125"/>
              <a:chExt cx="1968701" cy="1009651"/>
            </a:xfrm>
          </p:grpSpPr>
          <p:pic>
            <p:nvPicPr>
              <p:cNvPr id="344" name="Google Shape;344;p51"/>
              <p:cNvPicPr preferRelativeResize="0"/>
              <p:nvPr/>
            </p:nvPicPr>
            <p:blipFill rotWithShape="1">
              <a:blip r:embed="rId3">
                <a:alphaModFix/>
              </a:blip>
              <a:srcRect b="45907" l="74612" r="0" t="28077"/>
              <a:stretch/>
            </p:blipFill>
            <p:spPr>
              <a:xfrm>
                <a:off x="6479375" y="2755125"/>
                <a:ext cx="1968701" cy="1009651"/>
              </a:xfrm>
              <a:prstGeom prst="rect">
                <a:avLst/>
              </a:prstGeom>
              <a:noFill/>
              <a:ln>
                <a:noFill/>
              </a:ln>
            </p:spPr>
          </p:pic>
          <p:pic>
            <p:nvPicPr>
              <p:cNvPr id="345" name="Google Shape;345;p51"/>
              <p:cNvPicPr preferRelativeResize="0"/>
              <p:nvPr/>
            </p:nvPicPr>
            <p:blipFill rotWithShape="1">
              <a:blip r:embed="rId3">
                <a:alphaModFix/>
              </a:blip>
              <a:srcRect b="36089" l="76147" r="0" t="57046"/>
              <a:stretch/>
            </p:blipFill>
            <p:spPr>
              <a:xfrm>
                <a:off x="6598450" y="3179600"/>
                <a:ext cx="1849626" cy="266400"/>
              </a:xfrm>
              <a:prstGeom prst="rect">
                <a:avLst/>
              </a:prstGeom>
              <a:noFill/>
              <a:ln>
                <a:noFill/>
              </a:ln>
            </p:spPr>
          </p:pic>
        </p:grpSp>
      </p:grpSp>
      <p:sp>
        <p:nvSpPr>
          <p:cNvPr id="346" name="Google Shape;346;p51"/>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2"/>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352" name="Google Shape;352;p52"/>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Key outcomes</a:t>
            </a:r>
            <a:endParaRPr/>
          </a:p>
        </p:txBody>
      </p:sp>
      <p:sp>
        <p:nvSpPr>
          <p:cNvPr id="353" name="Google Shape;353;p52"/>
          <p:cNvSpPr txBox="1"/>
          <p:nvPr>
            <p:ph idx="2" type="body"/>
          </p:nvPr>
        </p:nvSpPr>
        <p:spPr>
          <a:xfrm>
            <a:off x="358775" y="1311275"/>
            <a:ext cx="6738600" cy="3422700"/>
          </a:xfrm>
          <a:prstGeom prst="rect">
            <a:avLst/>
          </a:prstGeom>
          <a:noFill/>
          <a:ln>
            <a:noFill/>
          </a:ln>
        </p:spPr>
        <p:txBody>
          <a:bodyPr anchorCtr="0" anchor="t" bIns="0" lIns="0" spcFirstLastPara="1" rIns="0" wrap="square" tIns="0">
            <a:noAutofit/>
          </a:bodyPr>
          <a:lstStyle/>
          <a:p>
            <a:pPr indent="0" lvl="0" marL="0" rtl="0" algn="l">
              <a:lnSpc>
                <a:spcPct val="112500"/>
              </a:lnSpc>
              <a:spcBef>
                <a:spcPts val="0"/>
              </a:spcBef>
              <a:spcAft>
                <a:spcPts val="0"/>
              </a:spcAft>
              <a:buNone/>
            </a:pPr>
            <a:r>
              <a:rPr b="1" lang="en">
                <a:solidFill>
                  <a:srgbClr val="585858"/>
                </a:solidFill>
              </a:rPr>
              <a:t>Streamlined Foundation Model Development and Application</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More effective training- and adaptation pipelines, more cost-efficient training and inference, faster scientific progress through better model understanding</a:t>
            </a:r>
            <a:endParaRPr b="1">
              <a:solidFill>
                <a:srgbClr val="585858"/>
              </a:solidFill>
            </a:endParaRPr>
          </a:p>
          <a:p>
            <a:pPr indent="0" lvl="0" marL="0" rtl="0" algn="l">
              <a:lnSpc>
                <a:spcPct val="113000"/>
              </a:lnSpc>
              <a:spcBef>
                <a:spcPts val="600"/>
              </a:spcBef>
              <a:spcAft>
                <a:spcPts val="0"/>
              </a:spcAft>
              <a:buNone/>
            </a:pPr>
            <a:r>
              <a:rPr b="1" lang="en">
                <a:solidFill>
                  <a:srgbClr val="585858"/>
                </a:solidFill>
              </a:rPr>
              <a:t>Large Curated Benchmark Datasets </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Catering our cross-domain benchmarking approach to the community</a:t>
            </a:r>
            <a:endParaRPr>
              <a:solidFill>
                <a:srgbClr val="585858"/>
              </a:solidFill>
            </a:endParaRPr>
          </a:p>
          <a:p>
            <a:pPr indent="0" lvl="0" marL="0" rtl="0" algn="l">
              <a:lnSpc>
                <a:spcPct val="113000"/>
              </a:lnSpc>
              <a:spcBef>
                <a:spcPts val="600"/>
              </a:spcBef>
              <a:spcAft>
                <a:spcPts val="0"/>
              </a:spcAft>
              <a:buClr>
                <a:schemeClr val="dk1"/>
              </a:buClr>
              <a:buSzPts val="1100"/>
              <a:buFont typeface="Arial"/>
              <a:buNone/>
            </a:pPr>
            <a:r>
              <a:rPr b="1" lang="en">
                <a:solidFill>
                  <a:srgbClr val="585858"/>
                </a:solidFill>
              </a:rPr>
              <a:t>Open Source, Open Science</a:t>
            </a:r>
            <a:endParaRPr b="1">
              <a:solidFill>
                <a:srgbClr val="585858"/>
              </a:solidFill>
            </a:endParaRPr>
          </a:p>
          <a:p>
            <a:pPr indent="0" lvl="0" marL="0" rtl="0" algn="l">
              <a:lnSpc>
                <a:spcPct val="112500"/>
              </a:lnSpc>
              <a:spcBef>
                <a:spcPts val="0"/>
              </a:spcBef>
              <a:spcAft>
                <a:spcPts val="0"/>
              </a:spcAft>
              <a:buClr>
                <a:schemeClr val="dk1"/>
              </a:buClr>
              <a:buSzPts val="1100"/>
              <a:buFont typeface="Arial"/>
              <a:buNone/>
            </a:pPr>
            <a:r>
              <a:rPr b="1" lang="en">
                <a:solidFill>
                  <a:srgbClr val="585858"/>
                </a:solidFill>
              </a:rPr>
              <a:t>	</a:t>
            </a:r>
            <a:r>
              <a:rPr lang="en">
                <a:solidFill>
                  <a:srgbClr val="585858"/>
                </a:solidFill>
              </a:rPr>
              <a:t>Code, models, data</a:t>
            </a:r>
            <a:endParaRPr>
              <a:solidFill>
                <a:srgbClr val="585858"/>
              </a:solidFill>
            </a:endParaRPr>
          </a:p>
        </p:txBody>
      </p:sp>
      <p:sp>
        <p:nvSpPr>
          <p:cNvPr id="354" name="Google Shape;354;p52"/>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3"/>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360" name="Google Shape;360;p53"/>
          <p:cNvSpPr txBox="1"/>
          <p:nvPr>
            <p:ph idx="2" type="body"/>
          </p:nvPr>
        </p:nvSpPr>
        <p:spPr>
          <a:xfrm>
            <a:off x="358775" y="1311275"/>
            <a:ext cx="6738600" cy="3422700"/>
          </a:xfrm>
          <a:prstGeom prst="rect">
            <a:avLst/>
          </a:prstGeom>
          <a:noFill/>
          <a:ln>
            <a:noFill/>
          </a:ln>
        </p:spPr>
        <p:txBody>
          <a:bodyPr anchorCtr="0" anchor="t" bIns="0" lIns="0" spcFirstLastPara="1" rIns="0" wrap="square" tIns="0">
            <a:noAutofit/>
          </a:bodyPr>
          <a:lstStyle/>
          <a:p>
            <a:pPr indent="0" lvl="0" marL="0" rtl="0" algn="l">
              <a:lnSpc>
                <a:spcPct val="112500"/>
              </a:lnSpc>
              <a:spcBef>
                <a:spcPts val="0"/>
              </a:spcBef>
              <a:spcAft>
                <a:spcPts val="0"/>
              </a:spcAft>
              <a:buNone/>
            </a:pPr>
            <a:r>
              <a:rPr b="1" lang="en">
                <a:solidFill>
                  <a:srgbClr val="585858"/>
                </a:solidFill>
              </a:rPr>
              <a:t>Very close collaboration with pilots and beyond</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Each synergy science topic is a large team effort w. contributions from all pilots and further FM efforts</a:t>
            </a:r>
            <a:endParaRPr>
              <a:solidFill>
                <a:srgbClr val="585858"/>
              </a:solidFill>
            </a:endParaRPr>
          </a:p>
          <a:p>
            <a:pPr indent="0" lvl="0" marL="0" rtl="0" algn="l">
              <a:lnSpc>
                <a:spcPct val="113000"/>
              </a:lnSpc>
              <a:spcBef>
                <a:spcPts val="600"/>
              </a:spcBef>
              <a:spcAft>
                <a:spcPts val="0"/>
              </a:spcAft>
              <a:buNone/>
            </a:pPr>
            <a:r>
              <a:rPr b="1" lang="en">
                <a:solidFill>
                  <a:srgbClr val="585858"/>
                </a:solidFill>
              </a:rPr>
              <a:t>Highly interdependent FM pipeline topics</a:t>
            </a:r>
            <a:r>
              <a:rPr b="1" lang="en">
                <a:solidFill>
                  <a:srgbClr val="585858"/>
                </a:solidFill>
              </a:rPr>
              <a:t> </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Very close cross-topic collaborations in Synergy Unit </a:t>
            </a:r>
            <a:endParaRPr>
              <a:solidFill>
                <a:srgbClr val="585858"/>
              </a:solidFill>
            </a:endParaRPr>
          </a:p>
          <a:p>
            <a:pPr indent="0" lvl="0" marL="0" rtl="0" algn="l">
              <a:lnSpc>
                <a:spcPct val="112500"/>
              </a:lnSpc>
              <a:spcBef>
                <a:spcPts val="0"/>
              </a:spcBef>
              <a:spcAft>
                <a:spcPts val="0"/>
              </a:spcAft>
              <a:buClr>
                <a:schemeClr val="dk1"/>
              </a:buClr>
              <a:buSzPts val="1100"/>
              <a:buFont typeface="Arial"/>
              <a:buNone/>
            </a:pPr>
            <a:r>
              <a:t/>
            </a:r>
            <a:endParaRPr>
              <a:solidFill>
                <a:srgbClr val="585858"/>
              </a:solidFill>
            </a:endParaRPr>
          </a:p>
        </p:txBody>
      </p:sp>
      <p:sp>
        <p:nvSpPr>
          <p:cNvPr id="361" name="Google Shape;361;p53"/>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Collaboration and Team Science</a:t>
            </a:r>
            <a:endParaRPr/>
          </a:p>
        </p:txBody>
      </p:sp>
      <p:sp>
        <p:nvSpPr>
          <p:cNvPr id="362" name="Google Shape;362;p53"/>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4"/>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368" name="Google Shape;368;p54"/>
          <p:cNvSpPr txBox="1"/>
          <p:nvPr>
            <p:ph idx="2" type="body"/>
          </p:nvPr>
        </p:nvSpPr>
        <p:spPr>
          <a:xfrm>
            <a:off x="358775" y="1311275"/>
            <a:ext cx="7487400" cy="3422700"/>
          </a:xfrm>
          <a:prstGeom prst="rect">
            <a:avLst/>
          </a:prstGeom>
          <a:noFill/>
          <a:ln>
            <a:noFill/>
          </a:ln>
        </p:spPr>
        <p:txBody>
          <a:bodyPr anchorCtr="0" anchor="t" bIns="0" lIns="0" spcFirstLastPara="1" rIns="0" wrap="square" tIns="0">
            <a:noAutofit/>
          </a:bodyPr>
          <a:lstStyle/>
          <a:p>
            <a:pPr indent="0" lvl="0" marL="0" rtl="0" algn="l">
              <a:lnSpc>
                <a:spcPct val="112500"/>
              </a:lnSpc>
              <a:spcBef>
                <a:spcPts val="0"/>
              </a:spcBef>
              <a:spcAft>
                <a:spcPts val="0"/>
              </a:spcAft>
              <a:buNone/>
            </a:pPr>
            <a:r>
              <a:rPr b="1" lang="en">
                <a:solidFill>
                  <a:srgbClr val="585858"/>
                </a:solidFill>
              </a:rPr>
              <a:t>Synergy Workshops</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Present project- and synergy topic progress</a:t>
            </a:r>
            <a:endParaRPr>
              <a:solidFill>
                <a:srgbClr val="585858"/>
              </a:solidFill>
            </a:endParaRPr>
          </a:p>
          <a:p>
            <a:pPr indent="0" lvl="0" marL="457200" rtl="0" algn="l">
              <a:lnSpc>
                <a:spcPct val="112500"/>
              </a:lnSpc>
              <a:spcBef>
                <a:spcPts val="0"/>
              </a:spcBef>
              <a:spcAft>
                <a:spcPts val="0"/>
              </a:spcAft>
              <a:buNone/>
            </a:pPr>
            <a:r>
              <a:rPr lang="en">
                <a:solidFill>
                  <a:srgbClr val="585858"/>
                </a:solidFill>
              </a:rPr>
              <a:t>Jointly incubate most impactful scientific next steps</a:t>
            </a:r>
            <a:endParaRPr>
              <a:solidFill>
                <a:srgbClr val="585858"/>
              </a:solidFill>
            </a:endParaRPr>
          </a:p>
          <a:p>
            <a:pPr indent="0" lvl="0" marL="457200" rtl="0" algn="l">
              <a:lnSpc>
                <a:spcPct val="112500"/>
              </a:lnSpc>
              <a:spcBef>
                <a:spcPts val="0"/>
              </a:spcBef>
              <a:spcAft>
                <a:spcPts val="0"/>
              </a:spcAft>
              <a:buNone/>
            </a:pPr>
            <a:r>
              <a:rPr lang="en">
                <a:solidFill>
                  <a:srgbClr val="585858"/>
                </a:solidFill>
              </a:rPr>
              <a:t>Jointly plan community building- and outreach events</a:t>
            </a:r>
            <a:endParaRPr>
              <a:solidFill>
                <a:srgbClr val="585858"/>
              </a:solidFill>
            </a:endParaRPr>
          </a:p>
          <a:p>
            <a:pPr indent="0" lvl="0" marL="457200" rtl="0" algn="l">
              <a:lnSpc>
                <a:spcPct val="112500"/>
              </a:lnSpc>
              <a:spcBef>
                <a:spcPts val="0"/>
              </a:spcBef>
              <a:spcAft>
                <a:spcPts val="0"/>
              </a:spcAft>
              <a:buNone/>
            </a:pPr>
            <a:r>
              <a:rPr lang="en">
                <a:solidFill>
                  <a:srgbClr val="585858"/>
                </a:solidFill>
              </a:rPr>
              <a:t>Twice a year – Satellite events at HAICON (Prologue Day) and Fall Incubator </a:t>
            </a:r>
            <a:endParaRPr>
              <a:solidFill>
                <a:srgbClr val="585858"/>
              </a:solidFill>
            </a:endParaRPr>
          </a:p>
          <a:p>
            <a:pPr indent="0" lvl="0" marL="0" rtl="0" algn="l">
              <a:lnSpc>
                <a:spcPct val="113000"/>
              </a:lnSpc>
              <a:spcBef>
                <a:spcPts val="600"/>
              </a:spcBef>
              <a:spcAft>
                <a:spcPts val="0"/>
              </a:spcAft>
              <a:buNone/>
            </a:pPr>
            <a:r>
              <a:rPr b="1" lang="en">
                <a:solidFill>
                  <a:srgbClr val="585858"/>
                </a:solidFill>
              </a:rPr>
              <a:t>HFMI Conference </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Build broad FM community in Helmholtz</a:t>
            </a:r>
            <a:endParaRPr>
              <a:solidFill>
                <a:srgbClr val="585858"/>
              </a:solidFill>
            </a:endParaRPr>
          </a:p>
          <a:p>
            <a:pPr indent="0" lvl="0" marL="457200" rtl="0" algn="l">
              <a:lnSpc>
                <a:spcPct val="112500"/>
              </a:lnSpc>
              <a:spcBef>
                <a:spcPts val="0"/>
              </a:spcBef>
              <a:spcAft>
                <a:spcPts val="0"/>
              </a:spcAft>
              <a:buNone/>
            </a:pPr>
            <a:r>
              <a:rPr lang="en">
                <a:solidFill>
                  <a:srgbClr val="585858"/>
                </a:solidFill>
              </a:rPr>
              <a:t>Recruit further FM projects into synergy topics</a:t>
            </a:r>
            <a:endParaRPr>
              <a:solidFill>
                <a:srgbClr val="585858"/>
              </a:solidFill>
            </a:endParaRPr>
          </a:p>
          <a:p>
            <a:pPr indent="0" lvl="0" marL="457200" rtl="0" algn="l">
              <a:lnSpc>
                <a:spcPct val="112500"/>
              </a:lnSpc>
              <a:spcBef>
                <a:spcPts val="0"/>
              </a:spcBef>
              <a:spcAft>
                <a:spcPts val="0"/>
              </a:spcAft>
              <a:buNone/>
            </a:pPr>
            <a:r>
              <a:rPr lang="en">
                <a:solidFill>
                  <a:srgbClr val="585858"/>
                </a:solidFill>
              </a:rPr>
              <a:t>Once a year – aiming at 01/2025</a:t>
            </a:r>
            <a:endParaRPr b="1">
              <a:solidFill>
                <a:srgbClr val="585858"/>
              </a:solidFill>
            </a:endParaRPr>
          </a:p>
        </p:txBody>
      </p:sp>
      <p:sp>
        <p:nvSpPr>
          <p:cNvPr id="369" name="Google Shape;369;p54"/>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Collaboration and Team Science: Organization</a:t>
            </a:r>
            <a:endParaRPr/>
          </a:p>
        </p:txBody>
      </p:sp>
      <p:sp>
        <p:nvSpPr>
          <p:cNvPr id="370" name="Google Shape;370;p54"/>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5"/>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376" name="Google Shape;376;p55"/>
          <p:cNvSpPr txBox="1"/>
          <p:nvPr>
            <p:ph idx="2" type="body"/>
          </p:nvPr>
        </p:nvSpPr>
        <p:spPr>
          <a:xfrm>
            <a:off x="358775" y="1311275"/>
            <a:ext cx="8424000" cy="3422700"/>
          </a:xfrm>
          <a:prstGeom prst="rect">
            <a:avLst/>
          </a:prstGeom>
          <a:noFill/>
          <a:ln>
            <a:noFill/>
          </a:ln>
        </p:spPr>
        <p:txBody>
          <a:bodyPr anchorCtr="0" anchor="t" bIns="0" lIns="0" spcFirstLastPara="1" rIns="0" wrap="square" tIns="0">
            <a:noAutofit/>
          </a:bodyPr>
          <a:lstStyle/>
          <a:p>
            <a:pPr indent="0" lvl="0" marL="0" rtl="0" algn="l">
              <a:lnSpc>
                <a:spcPct val="112500"/>
              </a:lnSpc>
              <a:spcBef>
                <a:spcPts val="0"/>
              </a:spcBef>
              <a:spcAft>
                <a:spcPts val="0"/>
              </a:spcAft>
              <a:buNone/>
            </a:pPr>
            <a:r>
              <a:rPr b="1" lang="en">
                <a:solidFill>
                  <a:srgbClr val="585858"/>
                </a:solidFill>
              </a:rPr>
              <a:t>Helmholtz</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Project- and synergy presentations at HI Conf (05/2024) and HAICON (06/2024), Assembly of Members (06/2024), Annual Summit (09/2024), Incubator (11/2024)</a:t>
            </a:r>
            <a:endParaRPr>
              <a:solidFill>
                <a:srgbClr val="585858"/>
              </a:solidFill>
            </a:endParaRPr>
          </a:p>
          <a:p>
            <a:pPr indent="0" lvl="0" marL="0" rtl="0" algn="l">
              <a:lnSpc>
                <a:spcPct val="113000"/>
              </a:lnSpc>
              <a:spcBef>
                <a:spcPts val="600"/>
              </a:spcBef>
              <a:spcAft>
                <a:spcPts val="0"/>
              </a:spcAft>
              <a:buNone/>
            </a:pPr>
            <a:r>
              <a:rPr b="1" lang="en">
                <a:solidFill>
                  <a:srgbClr val="585858"/>
                </a:solidFill>
              </a:rPr>
              <a:t>Global Scientific Community </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Workshop w. European sibling initiatives: Swiss.AI, UK, France – aiming at Spring 2025 </a:t>
            </a:r>
            <a:endParaRPr>
              <a:solidFill>
                <a:srgbClr val="585858"/>
              </a:solidFill>
            </a:endParaRPr>
          </a:p>
          <a:p>
            <a:pPr indent="0" lvl="0" marL="457200" rtl="0" algn="l">
              <a:lnSpc>
                <a:spcPct val="112500"/>
              </a:lnSpc>
              <a:spcBef>
                <a:spcPts val="0"/>
              </a:spcBef>
              <a:spcAft>
                <a:spcPts val="0"/>
              </a:spcAft>
              <a:buClr>
                <a:schemeClr val="dk1"/>
              </a:buClr>
              <a:buSzPts val="1100"/>
              <a:buFont typeface="Arial"/>
              <a:buNone/>
            </a:pPr>
            <a:r>
              <a:rPr lang="en">
                <a:solidFill>
                  <a:srgbClr val="585858"/>
                </a:solidFill>
              </a:rPr>
              <a:t>Dagstuhl Seminar, NeurIPS / ICLR Workshops, AI for Good Global Summit </a:t>
            </a:r>
            <a:endParaRPr>
              <a:solidFill>
                <a:srgbClr val="585858"/>
              </a:solidFill>
            </a:endParaRPr>
          </a:p>
          <a:p>
            <a:pPr indent="0" lvl="0" marL="0" rtl="0" algn="l">
              <a:lnSpc>
                <a:spcPct val="113000"/>
              </a:lnSpc>
              <a:spcBef>
                <a:spcPts val="600"/>
              </a:spcBef>
              <a:spcAft>
                <a:spcPts val="0"/>
              </a:spcAft>
              <a:buClr>
                <a:schemeClr val="dk1"/>
              </a:buClr>
              <a:buSzPts val="1100"/>
              <a:buFont typeface="Arial"/>
              <a:buNone/>
            </a:pPr>
            <a:r>
              <a:rPr b="1" lang="en">
                <a:solidFill>
                  <a:srgbClr val="585858"/>
                </a:solidFill>
              </a:rPr>
              <a:t>Public Outreach</a:t>
            </a:r>
            <a:endParaRPr b="1">
              <a:solidFill>
                <a:srgbClr val="585858"/>
              </a:solidFill>
            </a:endParaRPr>
          </a:p>
          <a:p>
            <a:pPr indent="0" lvl="0" marL="457200" rtl="0" algn="l">
              <a:lnSpc>
                <a:spcPct val="112500"/>
              </a:lnSpc>
              <a:spcBef>
                <a:spcPts val="0"/>
              </a:spcBef>
              <a:spcAft>
                <a:spcPts val="0"/>
              </a:spcAft>
              <a:buClr>
                <a:schemeClr val="dk1"/>
              </a:buClr>
              <a:buSzPts val="1100"/>
              <a:buFont typeface="Arial"/>
              <a:buNone/>
            </a:pPr>
            <a:r>
              <a:rPr lang="en">
                <a:solidFill>
                  <a:srgbClr val="585858"/>
                </a:solidFill>
              </a:rPr>
              <a:t>Re:publica – 05/2024</a:t>
            </a:r>
            <a:br>
              <a:rPr lang="en">
                <a:solidFill>
                  <a:srgbClr val="585858"/>
                </a:solidFill>
              </a:rPr>
            </a:br>
            <a:r>
              <a:rPr lang="en">
                <a:solidFill>
                  <a:srgbClr val="585858"/>
                </a:solidFill>
              </a:rPr>
              <a:t>Media Roundtable – 06/2024</a:t>
            </a:r>
            <a:br>
              <a:rPr lang="en">
                <a:solidFill>
                  <a:srgbClr val="585858"/>
                </a:solidFill>
              </a:rPr>
            </a:br>
            <a:r>
              <a:rPr lang="en">
                <a:solidFill>
                  <a:srgbClr val="585858"/>
                </a:solidFill>
              </a:rPr>
              <a:t>Parlamentarisches Frühstück – 10/2024</a:t>
            </a:r>
            <a:br>
              <a:rPr lang="en">
                <a:solidFill>
                  <a:srgbClr val="585858"/>
                </a:solidFill>
              </a:rPr>
            </a:br>
            <a:r>
              <a:rPr lang="en">
                <a:solidFill>
                  <a:srgbClr val="585858"/>
                </a:solidFill>
              </a:rPr>
              <a:t>Falling Walls Roundtable – 11/2024 (tbc)</a:t>
            </a:r>
            <a:endParaRPr b="1">
              <a:solidFill>
                <a:srgbClr val="585858"/>
              </a:solidFill>
            </a:endParaRPr>
          </a:p>
        </p:txBody>
      </p:sp>
      <p:sp>
        <p:nvSpPr>
          <p:cNvPr id="377" name="Google Shape;377;p55"/>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Community Building and Outreach</a:t>
            </a:r>
            <a:endParaRPr/>
          </a:p>
        </p:txBody>
      </p:sp>
      <p:sp>
        <p:nvSpPr>
          <p:cNvPr id="378" name="Google Shape;378;p55"/>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6"/>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384" name="Google Shape;384;p56"/>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Community Building and Outreach</a:t>
            </a:r>
            <a:endParaRPr/>
          </a:p>
        </p:txBody>
      </p:sp>
      <p:pic>
        <p:nvPicPr>
          <p:cNvPr id="385" name="Google Shape;385;p56"/>
          <p:cNvPicPr preferRelativeResize="0"/>
          <p:nvPr/>
        </p:nvPicPr>
        <p:blipFill>
          <a:blip r:embed="rId3">
            <a:alphaModFix/>
          </a:blip>
          <a:stretch>
            <a:fillRect/>
          </a:stretch>
        </p:blipFill>
        <p:spPr>
          <a:xfrm>
            <a:off x="6616350" y="2109950"/>
            <a:ext cx="2059250" cy="2090735"/>
          </a:xfrm>
          <a:prstGeom prst="rect">
            <a:avLst/>
          </a:prstGeom>
          <a:noFill/>
          <a:ln>
            <a:noFill/>
          </a:ln>
        </p:spPr>
      </p:pic>
      <p:pic>
        <p:nvPicPr>
          <p:cNvPr id="386" name="Google Shape;386;p56"/>
          <p:cNvPicPr preferRelativeResize="0"/>
          <p:nvPr/>
        </p:nvPicPr>
        <p:blipFill>
          <a:blip r:embed="rId4">
            <a:alphaModFix/>
          </a:blip>
          <a:stretch>
            <a:fillRect/>
          </a:stretch>
        </p:blipFill>
        <p:spPr>
          <a:xfrm>
            <a:off x="188125" y="1214775"/>
            <a:ext cx="6058301" cy="3881099"/>
          </a:xfrm>
          <a:prstGeom prst="rect">
            <a:avLst/>
          </a:prstGeom>
          <a:noFill/>
          <a:ln>
            <a:noFill/>
          </a:ln>
        </p:spPr>
      </p:pic>
      <p:sp>
        <p:nvSpPr>
          <p:cNvPr id="387" name="Google Shape;387;p56"/>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7"/>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393" name="Google Shape;393;p57"/>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Key outcomes</a:t>
            </a:r>
            <a:endParaRPr/>
          </a:p>
        </p:txBody>
      </p:sp>
      <p:sp>
        <p:nvSpPr>
          <p:cNvPr id="394" name="Google Shape;394;p57"/>
          <p:cNvSpPr txBox="1"/>
          <p:nvPr>
            <p:ph idx="2" type="body"/>
          </p:nvPr>
        </p:nvSpPr>
        <p:spPr>
          <a:xfrm>
            <a:off x="358775" y="1311275"/>
            <a:ext cx="6738600" cy="3422700"/>
          </a:xfrm>
          <a:prstGeom prst="rect">
            <a:avLst/>
          </a:prstGeom>
          <a:noFill/>
          <a:ln>
            <a:noFill/>
          </a:ln>
        </p:spPr>
        <p:txBody>
          <a:bodyPr anchorCtr="0" anchor="t" bIns="0" lIns="0" spcFirstLastPara="1" rIns="0" wrap="square" tIns="0">
            <a:noAutofit/>
          </a:bodyPr>
          <a:lstStyle/>
          <a:p>
            <a:pPr indent="0" lvl="0" marL="0" rtl="0" algn="l">
              <a:lnSpc>
                <a:spcPct val="112500"/>
              </a:lnSpc>
              <a:spcBef>
                <a:spcPts val="0"/>
              </a:spcBef>
              <a:spcAft>
                <a:spcPts val="0"/>
              </a:spcAft>
              <a:buNone/>
            </a:pPr>
            <a:r>
              <a:rPr b="1" lang="en">
                <a:solidFill>
                  <a:srgbClr val="585858"/>
                </a:solidFill>
              </a:rPr>
              <a:t>Streamlined Foundation Model Development and Application</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More effective training- and adaptation pipelines, more cost-efficient training and inference, faster scientific progress through better model understanding</a:t>
            </a:r>
            <a:endParaRPr b="1">
              <a:solidFill>
                <a:srgbClr val="585858"/>
              </a:solidFill>
            </a:endParaRPr>
          </a:p>
          <a:p>
            <a:pPr indent="0" lvl="0" marL="0" rtl="0" algn="l">
              <a:lnSpc>
                <a:spcPct val="113000"/>
              </a:lnSpc>
              <a:spcBef>
                <a:spcPts val="600"/>
              </a:spcBef>
              <a:spcAft>
                <a:spcPts val="0"/>
              </a:spcAft>
              <a:buNone/>
            </a:pPr>
            <a:r>
              <a:rPr b="1" lang="en">
                <a:solidFill>
                  <a:srgbClr val="585858"/>
                </a:solidFill>
              </a:rPr>
              <a:t>Large Curated Benchmark Datasets </a:t>
            </a:r>
            <a:endParaRPr b="1">
              <a:solidFill>
                <a:srgbClr val="585858"/>
              </a:solidFill>
            </a:endParaRPr>
          </a:p>
          <a:p>
            <a:pPr indent="0" lvl="0" marL="457200" rtl="0" algn="l">
              <a:lnSpc>
                <a:spcPct val="112500"/>
              </a:lnSpc>
              <a:spcBef>
                <a:spcPts val="0"/>
              </a:spcBef>
              <a:spcAft>
                <a:spcPts val="0"/>
              </a:spcAft>
              <a:buNone/>
            </a:pPr>
            <a:r>
              <a:rPr lang="en">
                <a:solidFill>
                  <a:srgbClr val="585858"/>
                </a:solidFill>
              </a:rPr>
              <a:t>Catering our cross-domain benchmarking approach to the community</a:t>
            </a:r>
            <a:endParaRPr>
              <a:solidFill>
                <a:srgbClr val="585858"/>
              </a:solidFill>
            </a:endParaRPr>
          </a:p>
          <a:p>
            <a:pPr indent="0" lvl="0" marL="0" rtl="0" algn="l">
              <a:lnSpc>
                <a:spcPct val="113000"/>
              </a:lnSpc>
              <a:spcBef>
                <a:spcPts val="600"/>
              </a:spcBef>
              <a:spcAft>
                <a:spcPts val="0"/>
              </a:spcAft>
              <a:buClr>
                <a:schemeClr val="dk1"/>
              </a:buClr>
              <a:buSzPts val="1100"/>
              <a:buFont typeface="Arial"/>
              <a:buNone/>
            </a:pPr>
            <a:r>
              <a:rPr b="1" lang="en">
                <a:solidFill>
                  <a:srgbClr val="585858"/>
                </a:solidFill>
              </a:rPr>
              <a:t>Open Source, Open Science</a:t>
            </a:r>
            <a:endParaRPr b="1">
              <a:solidFill>
                <a:srgbClr val="585858"/>
              </a:solidFill>
            </a:endParaRPr>
          </a:p>
          <a:p>
            <a:pPr indent="0" lvl="0" marL="0" rtl="0" algn="l">
              <a:lnSpc>
                <a:spcPct val="112500"/>
              </a:lnSpc>
              <a:spcBef>
                <a:spcPts val="0"/>
              </a:spcBef>
              <a:spcAft>
                <a:spcPts val="0"/>
              </a:spcAft>
              <a:buClr>
                <a:schemeClr val="dk1"/>
              </a:buClr>
              <a:buSzPts val="1100"/>
              <a:buFont typeface="Arial"/>
              <a:buNone/>
            </a:pPr>
            <a:r>
              <a:rPr b="1" lang="en">
                <a:solidFill>
                  <a:srgbClr val="585858"/>
                </a:solidFill>
              </a:rPr>
              <a:t>	</a:t>
            </a:r>
            <a:r>
              <a:rPr lang="en">
                <a:solidFill>
                  <a:srgbClr val="585858"/>
                </a:solidFill>
              </a:rPr>
              <a:t>Code, models, data</a:t>
            </a:r>
            <a:endParaRPr>
              <a:solidFill>
                <a:srgbClr val="585858"/>
              </a:solidFill>
            </a:endParaRPr>
          </a:p>
          <a:p>
            <a:pPr indent="0" lvl="0" marL="0" rtl="0" algn="l">
              <a:lnSpc>
                <a:spcPct val="113000"/>
              </a:lnSpc>
              <a:spcBef>
                <a:spcPts val="600"/>
              </a:spcBef>
              <a:spcAft>
                <a:spcPts val="0"/>
              </a:spcAft>
              <a:buClr>
                <a:schemeClr val="dk1"/>
              </a:buClr>
              <a:buSzPts val="1100"/>
              <a:buFont typeface="Arial"/>
              <a:buNone/>
            </a:pPr>
            <a:r>
              <a:rPr b="1" lang="en">
                <a:solidFill>
                  <a:srgbClr val="585858"/>
                </a:solidFill>
              </a:rPr>
              <a:t>Lasting Networks and Knowledge in Helmholtz</a:t>
            </a:r>
            <a:endParaRPr b="1">
              <a:solidFill>
                <a:srgbClr val="585858"/>
              </a:solidFill>
            </a:endParaRPr>
          </a:p>
          <a:p>
            <a:pPr indent="0" lvl="0" marL="0" rtl="0" algn="l">
              <a:lnSpc>
                <a:spcPct val="113000"/>
              </a:lnSpc>
              <a:spcBef>
                <a:spcPts val="600"/>
              </a:spcBef>
              <a:spcAft>
                <a:spcPts val="0"/>
              </a:spcAft>
              <a:buClr>
                <a:schemeClr val="dk1"/>
              </a:buClr>
              <a:buSzPts val="1100"/>
              <a:buFont typeface="Arial"/>
              <a:buNone/>
            </a:pPr>
            <a:r>
              <a:rPr b="1" lang="en">
                <a:solidFill>
                  <a:srgbClr val="585858"/>
                </a:solidFill>
              </a:rPr>
              <a:t>Lasting Impact on the Global Community</a:t>
            </a:r>
            <a:endParaRPr>
              <a:solidFill>
                <a:srgbClr val="585858"/>
              </a:solidFill>
            </a:endParaRPr>
          </a:p>
        </p:txBody>
      </p:sp>
      <p:sp>
        <p:nvSpPr>
          <p:cNvPr id="395" name="Google Shape;395;p57"/>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8"/>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401" name="Google Shape;401;p58"/>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Personnel and Topics</a:t>
            </a:r>
            <a:endParaRPr/>
          </a:p>
        </p:txBody>
      </p:sp>
      <p:sp>
        <p:nvSpPr>
          <p:cNvPr id="402" name="Google Shape;402;p58"/>
          <p:cNvSpPr/>
          <p:nvPr/>
        </p:nvSpPr>
        <p:spPr>
          <a:xfrm>
            <a:off x="371750" y="2433575"/>
            <a:ext cx="4001700" cy="651600"/>
          </a:xfrm>
          <a:prstGeom prst="roundRect">
            <a:avLst>
              <a:gd fmla="val 16667" name="adj"/>
            </a:avLst>
          </a:prstGeom>
          <a:solidFill>
            <a:srgbClr val="DAE6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585858"/>
                </a:solidFill>
              </a:rPr>
              <a:t>Expanding Model Scope and Performance</a:t>
            </a:r>
            <a:endParaRPr b="1" sz="1200">
              <a:solidFill>
                <a:srgbClr val="585858"/>
              </a:solidFill>
            </a:endParaRPr>
          </a:p>
          <a:p>
            <a:pPr indent="-304800" lvl="0" marL="457200" rtl="0" algn="l">
              <a:lnSpc>
                <a:spcPct val="115000"/>
              </a:lnSpc>
              <a:spcBef>
                <a:spcPts val="0"/>
              </a:spcBef>
              <a:spcAft>
                <a:spcPts val="0"/>
              </a:spcAft>
              <a:buClr>
                <a:srgbClr val="585858"/>
              </a:buClr>
              <a:buSzPts val="1200"/>
              <a:buChar char="●"/>
            </a:pPr>
            <a:r>
              <a:rPr lang="en" sz="1200">
                <a:solidFill>
                  <a:srgbClr val="585858"/>
                </a:solidFill>
              </a:rPr>
              <a:t>Compositional Generative Models </a:t>
            </a:r>
            <a:endParaRPr sz="1200">
              <a:solidFill>
                <a:srgbClr val="585858"/>
              </a:solidFill>
            </a:endParaRPr>
          </a:p>
          <a:p>
            <a:pPr indent="-304800" lvl="0" marL="457200" rtl="0" algn="l">
              <a:lnSpc>
                <a:spcPct val="115000"/>
              </a:lnSpc>
              <a:spcBef>
                <a:spcPts val="0"/>
              </a:spcBef>
              <a:spcAft>
                <a:spcPts val="0"/>
              </a:spcAft>
              <a:buClr>
                <a:srgbClr val="585858"/>
              </a:buClr>
              <a:buSzPts val="1200"/>
              <a:buChar char="●"/>
            </a:pPr>
            <a:r>
              <a:rPr lang="en" sz="1200">
                <a:solidFill>
                  <a:srgbClr val="585858"/>
                </a:solidFill>
              </a:rPr>
              <a:t>Novel Base Models </a:t>
            </a:r>
            <a:endParaRPr b="1" sz="1200">
              <a:solidFill>
                <a:srgbClr val="585858"/>
              </a:solidFill>
            </a:endParaRPr>
          </a:p>
        </p:txBody>
      </p:sp>
      <p:sp>
        <p:nvSpPr>
          <p:cNvPr id="403" name="Google Shape;403;p58"/>
          <p:cNvSpPr/>
          <p:nvPr/>
        </p:nvSpPr>
        <p:spPr>
          <a:xfrm>
            <a:off x="358100" y="3936525"/>
            <a:ext cx="6106500" cy="1042500"/>
          </a:xfrm>
          <a:prstGeom prst="roundRect">
            <a:avLst>
              <a:gd fmla="val 16667" name="adj"/>
            </a:avLst>
          </a:prstGeom>
          <a:solidFill>
            <a:srgbClr val="DAE6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585858"/>
                </a:solidFill>
              </a:rPr>
              <a:t>Knowledge Dissemination and Guidance </a:t>
            </a:r>
            <a:endParaRPr b="1" sz="1300">
              <a:solidFill>
                <a:srgbClr val="585858"/>
              </a:solidFill>
            </a:endParaRPr>
          </a:p>
          <a:p>
            <a:pPr indent="-311150" lvl="0" marL="457200" rtl="0" algn="l">
              <a:lnSpc>
                <a:spcPct val="115000"/>
              </a:lnSpc>
              <a:spcBef>
                <a:spcPts val="0"/>
              </a:spcBef>
              <a:spcAft>
                <a:spcPts val="0"/>
              </a:spcAft>
              <a:buClr>
                <a:srgbClr val="585858"/>
              </a:buClr>
              <a:buSzPts val="1300"/>
              <a:buChar char="●"/>
            </a:pPr>
            <a:r>
              <a:rPr lang="en" sz="1300">
                <a:solidFill>
                  <a:srgbClr val="585858"/>
                </a:solidFill>
              </a:rPr>
              <a:t>Community Building and Knowledge Dissemination </a:t>
            </a:r>
            <a:endParaRPr sz="1300">
              <a:solidFill>
                <a:srgbClr val="585858"/>
              </a:solidFill>
            </a:endParaRPr>
          </a:p>
          <a:p>
            <a:pPr indent="-311150" lvl="0" marL="457200" rtl="0" algn="l">
              <a:lnSpc>
                <a:spcPct val="115000"/>
              </a:lnSpc>
              <a:spcBef>
                <a:spcPts val="0"/>
              </a:spcBef>
              <a:spcAft>
                <a:spcPts val="0"/>
              </a:spcAft>
              <a:buClr>
                <a:srgbClr val="585858"/>
              </a:buClr>
              <a:buSzPts val="1300"/>
              <a:buChar char="●"/>
            </a:pPr>
            <a:r>
              <a:rPr lang="en" sz="1300">
                <a:solidFill>
                  <a:srgbClr val="585858"/>
                </a:solidFill>
              </a:rPr>
              <a:t>Alignment with Information and Data Science Framework </a:t>
            </a:r>
            <a:endParaRPr sz="1300">
              <a:solidFill>
                <a:srgbClr val="585858"/>
              </a:solidFill>
            </a:endParaRPr>
          </a:p>
          <a:p>
            <a:pPr indent="-311150" lvl="0" marL="457200" rtl="0" algn="l">
              <a:lnSpc>
                <a:spcPct val="115000"/>
              </a:lnSpc>
              <a:spcBef>
                <a:spcPts val="0"/>
              </a:spcBef>
              <a:spcAft>
                <a:spcPts val="0"/>
              </a:spcAft>
              <a:buClr>
                <a:srgbClr val="585858"/>
              </a:buClr>
              <a:buSzPts val="1300"/>
              <a:buChar char="●"/>
            </a:pPr>
            <a:r>
              <a:rPr lang="en" sz="1300">
                <a:solidFill>
                  <a:srgbClr val="585858"/>
                </a:solidFill>
              </a:rPr>
              <a:t>Guidance and Reporting </a:t>
            </a:r>
            <a:endParaRPr sz="1300"/>
          </a:p>
        </p:txBody>
      </p:sp>
      <p:pic>
        <p:nvPicPr>
          <p:cNvPr id="404" name="Google Shape;404;p58"/>
          <p:cNvPicPr preferRelativeResize="0"/>
          <p:nvPr/>
        </p:nvPicPr>
        <p:blipFill>
          <a:blip r:embed="rId3">
            <a:alphaModFix/>
          </a:blip>
          <a:stretch>
            <a:fillRect/>
          </a:stretch>
        </p:blipFill>
        <p:spPr>
          <a:xfrm>
            <a:off x="4648200" y="3921100"/>
            <a:ext cx="844924" cy="528725"/>
          </a:xfrm>
          <a:prstGeom prst="rect">
            <a:avLst/>
          </a:prstGeom>
          <a:noFill/>
          <a:ln>
            <a:noFill/>
          </a:ln>
        </p:spPr>
      </p:pic>
      <p:sp>
        <p:nvSpPr>
          <p:cNvPr id="405" name="Google Shape;405;p58"/>
          <p:cNvSpPr/>
          <p:nvPr/>
        </p:nvSpPr>
        <p:spPr>
          <a:xfrm>
            <a:off x="4495800" y="2433550"/>
            <a:ext cx="4369500" cy="651600"/>
          </a:xfrm>
          <a:prstGeom prst="roundRect">
            <a:avLst>
              <a:gd fmla="val 16667" name="adj"/>
            </a:avLst>
          </a:prstGeom>
          <a:solidFill>
            <a:srgbClr val="DAE6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585858"/>
                </a:solidFill>
              </a:rPr>
              <a:t>Systematic Model Scaling</a:t>
            </a:r>
            <a:endParaRPr b="1" sz="1200">
              <a:solidFill>
                <a:srgbClr val="585858"/>
              </a:solidFill>
            </a:endParaRPr>
          </a:p>
          <a:p>
            <a:pPr indent="-304800" lvl="0" marL="342900" rtl="0" algn="l">
              <a:lnSpc>
                <a:spcPct val="115000"/>
              </a:lnSpc>
              <a:spcBef>
                <a:spcPts val="0"/>
              </a:spcBef>
              <a:spcAft>
                <a:spcPts val="0"/>
              </a:spcAft>
              <a:buClr>
                <a:srgbClr val="585858"/>
              </a:buClr>
              <a:buSzPts val="1200"/>
              <a:buChar char="●"/>
            </a:pPr>
            <a:r>
              <a:rPr lang="en" sz="1200">
                <a:solidFill>
                  <a:srgbClr val="585858"/>
                </a:solidFill>
              </a:rPr>
              <a:t>Scaling laws </a:t>
            </a:r>
            <a:r>
              <a:rPr lang="en" sz="1200">
                <a:solidFill>
                  <a:srgbClr val="585858"/>
                </a:solidFill>
              </a:rPr>
              <a:t> </a:t>
            </a:r>
            <a:endParaRPr sz="1200">
              <a:solidFill>
                <a:srgbClr val="585858"/>
              </a:solidFill>
            </a:endParaRPr>
          </a:p>
          <a:p>
            <a:pPr indent="-304800" lvl="0" marL="342900" rtl="0" algn="l">
              <a:lnSpc>
                <a:spcPct val="115000"/>
              </a:lnSpc>
              <a:spcBef>
                <a:spcPts val="0"/>
              </a:spcBef>
              <a:spcAft>
                <a:spcPts val="0"/>
              </a:spcAft>
              <a:buClr>
                <a:srgbClr val="585858"/>
              </a:buClr>
              <a:buSzPts val="1200"/>
              <a:buChar char="●"/>
            </a:pPr>
            <a:r>
              <a:rPr lang="en" sz="1200">
                <a:solidFill>
                  <a:srgbClr val="585858"/>
                </a:solidFill>
              </a:rPr>
              <a:t>Scaling hyperparameters </a:t>
            </a:r>
            <a:endParaRPr b="1" sz="1200">
              <a:solidFill>
                <a:srgbClr val="585858"/>
              </a:solidFill>
            </a:endParaRPr>
          </a:p>
        </p:txBody>
      </p:sp>
      <p:sp>
        <p:nvSpPr>
          <p:cNvPr id="406" name="Google Shape;406;p58"/>
          <p:cNvSpPr/>
          <p:nvPr/>
        </p:nvSpPr>
        <p:spPr>
          <a:xfrm>
            <a:off x="371725" y="3188725"/>
            <a:ext cx="4001700" cy="651600"/>
          </a:xfrm>
          <a:prstGeom prst="roundRect">
            <a:avLst>
              <a:gd fmla="val 16667" name="adj"/>
            </a:avLst>
          </a:prstGeom>
          <a:solidFill>
            <a:srgbClr val="DAE6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585858"/>
                </a:solidFill>
              </a:rPr>
              <a:t>Systematic Model Adaptation</a:t>
            </a:r>
            <a:endParaRPr b="1" sz="1200">
              <a:solidFill>
                <a:srgbClr val="585858"/>
              </a:solidFill>
            </a:endParaRPr>
          </a:p>
          <a:p>
            <a:pPr indent="-304800" lvl="0" marL="457200" rtl="0" algn="l">
              <a:lnSpc>
                <a:spcPct val="115000"/>
              </a:lnSpc>
              <a:spcBef>
                <a:spcPts val="0"/>
              </a:spcBef>
              <a:spcAft>
                <a:spcPts val="0"/>
              </a:spcAft>
              <a:buClr>
                <a:srgbClr val="585858"/>
              </a:buClr>
              <a:buSzPts val="1200"/>
              <a:buChar char="●"/>
            </a:pPr>
            <a:r>
              <a:rPr lang="en" sz="1200">
                <a:solidFill>
                  <a:srgbClr val="585858"/>
                </a:solidFill>
              </a:rPr>
              <a:t>Systematic Selection of Adaptation Data</a:t>
            </a:r>
            <a:r>
              <a:rPr lang="en" sz="1200">
                <a:solidFill>
                  <a:srgbClr val="585858"/>
                </a:solidFill>
              </a:rPr>
              <a:t> </a:t>
            </a:r>
            <a:endParaRPr sz="1200">
              <a:solidFill>
                <a:srgbClr val="585858"/>
              </a:solidFill>
            </a:endParaRPr>
          </a:p>
          <a:p>
            <a:pPr indent="-304800" lvl="0" marL="457200" rtl="0" algn="l">
              <a:lnSpc>
                <a:spcPct val="115000"/>
              </a:lnSpc>
              <a:spcBef>
                <a:spcPts val="0"/>
              </a:spcBef>
              <a:spcAft>
                <a:spcPts val="0"/>
              </a:spcAft>
              <a:buClr>
                <a:srgbClr val="585858"/>
              </a:buClr>
              <a:buSzPts val="1200"/>
              <a:buChar char="●"/>
            </a:pPr>
            <a:r>
              <a:rPr lang="en" sz="1200">
                <a:solidFill>
                  <a:srgbClr val="585858"/>
                </a:solidFill>
              </a:rPr>
              <a:t>Fingerprinting for Adaptation Strategies</a:t>
            </a:r>
            <a:r>
              <a:rPr lang="en" sz="1200">
                <a:solidFill>
                  <a:srgbClr val="585858"/>
                </a:solidFill>
              </a:rPr>
              <a:t> </a:t>
            </a:r>
            <a:endParaRPr b="1" sz="1200">
              <a:solidFill>
                <a:srgbClr val="585858"/>
              </a:solidFill>
            </a:endParaRPr>
          </a:p>
        </p:txBody>
      </p:sp>
      <p:sp>
        <p:nvSpPr>
          <p:cNvPr id="407" name="Google Shape;407;p58"/>
          <p:cNvSpPr/>
          <p:nvPr/>
        </p:nvSpPr>
        <p:spPr>
          <a:xfrm>
            <a:off x="358100" y="1287475"/>
            <a:ext cx="8549400" cy="1042500"/>
          </a:xfrm>
          <a:prstGeom prst="roundRect">
            <a:avLst>
              <a:gd fmla="val 16667" name="adj"/>
            </a:avLst>
          </a:prstGeom>
          <a:solidFill>
            <a:srgbClr val="DAE6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585858"/>
                </a:solidFill>
              </a:rPr>
              <a:t>Coordinate Foundation Model Efforts in Helmholtz</a:t>
            </a:r>
            <a:endParaRPr b="1" sz="1300">
              <a:solidFill>
                <a:srgbClr val="585858"/>
              </a:solidFill>
            </a:endParaRPr>
          </a:p>
          <a:p>
            <a:pPr indent="-311150" lvl="0" marL="457200" rtl="0" algn="l">
              <a:lnSpc>
                <a:spcPct val="115000"/>
              </a:lnSpc>
              <a:spcBef>
                <a:spcPts val="0"/>
              </a:spcBef>
              <a:spcAft>
                <a:spcPts val="0"/>
              </a:spcAft>
              <a:buClr>
                <a:srgbClr val="585858"/>
              </a:buClr>
              <a:buSzPts val="1300"/>
              <a:buChar char="●"/>
            </a:pPr>
            <a:r>
              <a:rPr lang="en" sz="1300">
                <a:solidFill>
                  <a:srgbClr val="585858"/>
                </a:solidFill>
              </a:rPr>
              <a:t>Representation and Liaison </a:t>
            </a:r>
            <a:endParaRPr sz="1300">
              <a:solidFill>
                <a:srgbClr val="585858"/>
              </a:solidFill>
            </a:endParaRPr>
          </a:p>
          <a:p>
            <a:pPr indent="-311150" lvl="0" marL="457200" rtl="0" algn="l">
              <a:lnSpc>
                <a:spcPct val="115000"/>
              </a:lnSpc>
              <a:spcBef>
                <a:spcPts val="0"/>
              </a:spcBef>
              <a:spcAft>
                <a:spcPts val="0"/>
              </a:spcAft>
              <a:buClr>
                <a:srgbClr val="585858"/>
              </a:buClr>
              <a:buSzPts val="1300"/>
              <a:buChar char="●"/>
            </a:pPr>
            <a:r>
              <a:rPr lang="en" sz="1300">
                <a:solidFill>
                  <a:srgbClr val="585858"/>
                </a:solidFill>
              </a:rPr>
              <a:t>Strategic Alignment</a:t>
            </a:r>
            <a:r>
              <a:rPr lang="en" sz="1300">
                <a:solidFill>
                  <a:srgbClr val="585858"/>
                </a:solidFill>
              </a:rPr>
              <a:t> </a:t>
            </a:r>
            <a:endParaRPr sz="1300">
              <a:solidFill>
                <a:srgbClr val="585858"/>
              </a:solidFill>
            </a:endParaRPr>
          </a:p>
          <a:p>
            <a:pPr indent="-311150" lvl="0" marL="457200" rtl="0" algn="l">
              <a:lnSpc>
                <a:spcPct val="115000"/>
              </a:lnSpc>
              <a:spcBef>
                <a:spcPts val="0"/>
              </a:spcBef>
              <a:spcAft>
                <a:spcPts val="0"/>
              </a:spcAft>
              <a:buClr>
                <a:srgbClr val="585858"/>
              </a:buClr>
              <a:buSzPts val="1300"/>
              <a:buChar char="●"/>
            </a:pPr>
            <a:r>
              <a:rPr lang="en" sz="1300">
                <a:solidFill>
                  <a:srgbClr val="585858"/>
                </a:solidFill>
              </a:rPr>
              <a:t>Promote Integration and Cross-disciplinary Collaboration</a:t>
            </a:r>
            <a:endParaRPr sz="1300">
              <a:solidFill>
                <a:srgbClr val="585858"/>
              </a:solidFill>
            </a:endParaRPr>
          </a:p>
        </p:txBody>
      </p:sp>
      <p:sp>
        <p:nvSpPr>
          <p:cNvPr id="408" name="Google Shape;408;p58"/>
          <p:cNvSpPr/>
          <p:nvPr/>
        </p:nvSpPr>
        <p:spPr>
          <a:xfrm>
            <a:off x="4491825" y="3188725"/>
            <a:ext cx="4369500" cy="651600"/>
          </a:xfrm>
          <a:prstGeom prst="roundRect">
            <a:avLst>
              <a:gd fmla="val 16667" name="adj"/>
            </a:avLst>
          </a:prstGeom>
          <a:solidFill>
            <a:srgbClr val="DAE6F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solidFill>
                  <a:srgbClr val="585858"/>
                </a:solidFill>
              </a:rPr>
              <a:t>Systematic Model Understanding</a:t>
            </a:r>
            <a:endParaRPr b="1" sz="1200">
              <a:solidFill>
                <a:srgbClr val="585858"/>
              </a:solidFill>
            </a:endParaRPr>
          </a:p>
          <a:p>
            <a:pPr indent="-304800" lvl="0" marL="342900" rtl="0" algn="l">
              <a:lnSpc>
                <a:spcPct val="115000"/>
              </a:lnSpc>
              <a:spcBef>
                <a:spcPts val="0"/>
              </a:spcBef>
              <a:spcAft>
                <a:spcPts val="0"/>
              </a:spcAft>
              <a:buClr>
                <a:srgbClr val="585858"/>
              </a:buClr>
              <a:buSzPts val="1200"/>
              <a:buChar char="●"/>
            </a:pPr>
            <a:r>
              <a:rPr lang="en" sz="1200">
                <a:solidFill>
                  <a:srgbClr val="585858"/>
                </a:solidFill>
              </a:rPr>
              <a:t>Relating model knowledge to domain knowledge</a:t>
            </a:r>
            <a:r>
              <a:rPr lang="en" sz="1200">
                <a:solidFill>
                  <a:srgbClr val="585858"/>
                </a:solidFill>
              </a:rPr>
              <a:t> </a:t>
            </a:r>
            <a:endParaRPr sz="1200">
              <a:solidFill>
                <a:srgbClr val="585858"/>
              </a:solidFill>
            </a:endParaRPr>
          </a:p>
          <a:p>
            <a:pPr indent="-304800" lvl="0" marL="342900" marR="0" rtl="0" algn="l">
              <a:lnSpc>
                <a:spcPct val="115000"/>
              </a:lnSpc>
              <a:spcBef>
                <a:spcPts val="0"/>
              </a:spcBef>
              <a:spcAft>
                <a:spcPts val="0"/>
              </a:spcAft>
              <a:buClr>
                <a:srgbClr val="585858"/>
              </a:buClr>
              <a:buSzPts val="1200"/>
              <a:buChar char="●"/>
            </a:pPr>
            <a:r>
              <a:rPr lang="en" sz="1200">
                <a:solidFill>
                  <a:srgbClr val="585858"/>
                </a:solidFill>
              </a:rPr>
              <a:t>Understanding m</a:t>
            </a:r>
            <a:r>
              <a:rPr lang="en" sz="1200">
                <a:solidFill>
                  <a:srgbClr val="585858"/>
                </a:solidFill>
              </a:rPr>
              <a:t>ulti-modal data integration</a:t>
            </a:r>
            <a:r>
              <a:rPr lang="en" sz="1200">
                <a:solidFill>
                  <a:srgbClr val="585858"/>
                </a:solidFill>
              </a:rPr>
              <a:t> </a:t>
            </a:r>
            <a:endParaRPr b="1" sz="1200">
              <a:solidFill>
                <a:srgbClr val="585858"/>
              </a:solidFill>
            </a:endParaRPr>
          </a:p>
        </p:txBody>
      </p:sp>
      <p:pic>
        <p:nvPicPr>
          <p:cNvPr id="409" name="Google Shape;409;p58"/>
          <p:cNvPicPr preferRelativeResize="0"/>
          <p:nvPr/>
        </p:nvPicPr>
        <p:blipFill>
          <a:blip r:embed="rId4">
            <a:alphaModFix/>
          </a:blip>
          <a:stretch>
            <a:fillRect/>
          </a:stretch>
        </p:blipFill>
        <p:spPr>
          <a:xfrm>
            <a:off x="5175325" y="1391488"/>
            <a:ext cx="844923" cy="844923"/>
          </a:xfrm>
          <a:prstGeom prst="rect">
            <a:avLst/>
          </a:prstGeom>
          <a:noFill/>
          <a:ln>
            <a:noFill/>
          </a:ln>
        </p:spPr>
      </p:pic>
      <p:pic>
        <p:nvPicPr>
          <p:cNvPr id="410" name="Google Shape;410;p58"/>
          <p:cNvPicPr preferRelativeResize="0"/>
          <p:nvPr/>
        </p:nvPicPr>
        <p:blipFill rotWithShape="1">
          <a:blip r:embed="rId5">
            <a:alphaModFix/>
          </a:blip>
          <a:srcRect b="20706" l="27412" r="22270" t="11358"/>
          <a:stretch/>
        </p:blipFill>
        <p:spPr>
          <a:xfrm>
            <a:off x="6195525" y="1391500"/>
            <a:ext cx="625825" cy="844900"/>
          </a:xfrm>
          <a:prstGeom prst="rect">
            <a:avLst/>
          </a:prstGeom>
          <a:noFill/>
          <a:ln>
            <a:noFill/>
          </a:ln>
        </p:spPr>
      </p:pic>
      <p:pic>
        <p:nvPicPr>
          <p:cNvPr id="411" name="Google Shape;411;p58"/>
          <p:cNvPicPr preferRelativeResize="0"/>
          <p:nvPr/>
        </p:nvPicPr>
        <p:blipFill rotWithShape="1">
          <a:blip r:embed="rId6">
            <a:alphaModFix/>
          </a:blip>
          <a:srcRect b="52090" l="40736" r="41004" t="13895"/>
          <a:stretch/>
        </p:blipFill>
        <p:spPr>
          <a:xfrm>
            <a:off x="6996625" y="1391500"/>
            <a:ext cx="802691" cy="844899"/>
          </a:xfrm>
          <a:prstGeom prst="rect">
            <a:avLst/>
          </a:prstGeom>
          <a:noFill/>
          <a:ln>
            <a:noFill/>
          </a:ln>
        </p:spPr>
      </p:pic>
      <p:pic>
        <p:nvPicPr>
          <p:cNvPr id="412" name="Google Shape;412;p58"/>
          <p:cNvPicPr preferRelativeResize="0"/>
          <p:nvPr/>
        </p:nvPicPr>
        <p:blipFill>
          <a:blip r:embed="rId7">
            <a:alphaModFix/>
          </a:blip>
          <a:stretch>
            <a:fillRect/>
          </a:stretch>
        </p:blipFill>
        <p:spPr>
          <a:xfrm>
            <a:off x="7958625" y="1381050"/>
            <a:ext cx="844925" cy="844925"/>
          </a:xfrm>
          <a:prstGeom prst="rect">
            <a:avLst/>
          </a:prstGeom>
          <a:noFill/>
          <a:ln>
            <a:noFill/>
          </a:ln>
        </p:spPr>
      </p:pic>
      <p:pic>
        <p:nvPicPr>
          <p:cNvPr id="413" name="Google Shape;413;p58"/>
          <p:cNvPicPr preferRelativeResize="0"/>
          <p:nvPr/>
        </p:nvPicPr>
        <p:blipFill>
          <a:blip r:embed="rId3">
            <a:alphaModFix/>
          </a:blip>
          <a:stretch>
            <a:fillRect/>
          </a:stretch>
        </p:blipFill>
        <p:spPr>
          <a:xfrm>
            <a:off x="8390700" y="3085150"/>
            <a:ext cx="844924" cy="528725"/>
          </a:xfrm>
          <a:prstGeom prst="rect">
            <a:avLst/>
          </a:prstGeom>
          <a:noFill/>
          <a:ln>
            <a:noFill/>
          </a:ln>
        </p:spPr>
      </p:pic>
      <p:pic>
        <p:nvPicPr>
          <p:cNvPr id="414" name="Google Shape;414;p58"/>
          <p:cNvPicPr preferRelativeResize="0"/>
          <p:nvPr/>
        </p:nvPicPr>
        <p:blipFill>
          <a:blip r:embed="rId8">
            <a:alphaModFix/>
          </a:blip>
          <a:stretch>
            <a:fillRect/>
          </a:stretch>
        </p:blipFill>
        <p:spPr>
          <a:xfrm>
            <a:off x="7864490" y="2449225"/>
            <a:ext cx="919510" cy="266400"/>
          </a:xfrm>
          <a:prstGeom prst="rect">
            <a:avLst/>
          </a:prstGeom>
          <a:noFill/>
          <a:ln>
            <a:noFill/>
          </a:ln>
        </p:spPr>
      </p:pic>
      <p:pic>
        <p:nvPicPr>
          <p:cNvPr id="415" name="Google Shape;415;p58"/>
          <p:cNvPicPr preferRelativeResize="0"/>
          <p:nvPr/>
        </p:nvPicPr>
        <p:blipFill>
          <a:blip r:embed="rId9">
            <a:alphaModFix/>
          </a:blip>
          <a:stretch>
            <a:fillRect/>
          </a:stretch>
        </p:blipFill>
        <p:spPr>
          <a:xfrm>
            <a:off x="3766150" y="3244843"/>
            <a:ext cx="528725" cy="210282"/>
          </a:xfrm>
          <a:prstGeom prst="rect">
            <a:avLst/>
          </a:prstGeom>
          <a:noFill/>
          <a:ln>
            <a:noFill/>
          </a:ln>
        </p:spPr>
      </p:pic>
      <p:pic>
        <p:nvPicPr>
          <p:cNvPr id="416" name="Google Shape;416;p58"/>
          <p:cNvPicPr preferRelativeResize="0"/>
          <p:nvPr/>
        </p:nvPicPr>
        <p:blipFill>
          <a:blip r:embed="rId10">
            <a:alphaModFix/>
          </a:blip>
          <a:stretch>
            <a:fillRect/>
          </a:stretch>
        </p:blipFill>
        <p:spPr>
          <a:xfrm>
            <a:off x="3812325" y="2325925"/>
            <a:ext cx="528725" cy="528725"/>
          </a:xfrm>
          <a:prstGeom prst="rect">
            <a:avLst/>
          </a:prstGeom>
          <a:noFill/>
          <a:ln>
            <a:noFill/>
          </a:ln>
        </p:spPr>
      </p:pic>
      <p:pic>
        <p:nvPicPr>
          <p:cNvPr id="417" name="Google Shape;417;p58"/>
          <p:cNvPicPr preferRelativeResize="0"/>
          <p:nvPr/>
        </p:nvPicPr>
        <p:blipFill rotWithShape="1">
          <a:blip r:embed="rId11">
            <a:alphaModFix/>
          </a:blip>
          <a:srcRect b="12541" l="11803" r="11202" t="0"/>
          <a:stretch/>
        </p:blipFill>
        <p:spPr>
          <a:xfrm>
            <a:off x="5485500" y="4009625"/>
            <a:ext cx="802700" cy="911775"/>
          </a:xfrm>
          <a:prstGeom prst="rect">
            <a:avLst/>
          </a:prstGeom>
          <a:noFill/>
          <a:ln>
            <a:noFill/>
          </a:ln>
        </p:spPr>
      </p:pic>
      <p:sp>
        <p:nvSpPr>
          <p:cNvPr id="418" name="Google Shape;418;p58"/>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9"/>
          <p:cNvSpPr txBox="1"/>
          <p:nvPr>
            <p:ph type="ctrTitle"/>
          </p:nvPr>
        </p:nvSpPr>
        <p:spPr>
          <a:xfrm>
            <a:off x="2055623" y="1460131"/>
            <a:ext cx="5868000" cy="699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2800"/>
              <a:t>The HFMI Synergy Unit: </a:t>
            </a:r>
            <a:endParaRPr sz="2800"/>
          </a:p>
          <a:p>
            <a:pPr indent="0" lvl="0" marL="0" rtl="0" algn="l">
              <a:lnSpc>
                <a:spcPct val="115000"/>
              </a:lnSpc>
              <a:spcBef>
                <a:spcPts val="0"/>
              </a:spcBef>
              <a:spcAft>
                <a:spcPts val="0"/>
              </a:spcAft>
              <a:buClr>
                <a:schemeClr val="dk1"/>
              </a:buClr>
              <a:buSzPts val="1100"/>
              <a:buFont typeface="Arial"/>
              <a:buNone/>
            </a:pPr>
            <a:r>
              <a:rPr lang="en" sz="1600"/>
              <a:t>Towards Technological Leadership in New AI for Research Data</a:t>
            </a:r>
            <a:endParaRPr sz="1600"/>
          </a:p>
        </p:txBody>
      </p:sp>
      <p:sp>
        <p:nvSpPr>
          <p:cNvPr id="424" name="Google Shape;424;p59"/>
          <p:cNvSpPr txBox="1"/>
          <p:nvPr>
            <p:ph idx="1" type="subTitle"/>
          </p:nvPr>
        </p:nvSpPr>
        <p:spPr>
          <a:xfrm>
            <a:off x="2061162" y="2602310"/>
            <a:ext cx="5868000" cy="22017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000"/>
              <a:buNone/>
            </a:pPr>
            <a:r>
              <a:rPr lang="en"/>
              <a:t>Paul Jäger (DKFZ)</a:t>
            </a:r>
            <a:endParaRPr/>
          </a:p>
          <a:p>
            <a:pPr indent="0" lvl="0" marL="0" rtl="0" algn="l">
              <a:lnSpc>
                <a:spcPct val="90000"/>
              </a:lnSpc>
              <a:spcBef>
                <a:spcPts val="400"/>
              </a:spcBef>
              <a:spcAft>
                <a:spcPts val="0"/>
              </a:spcAft>
              <a:buClr>
                <a:schemeClr val="lt1"/>
              </a:buClr>
              <a:buSzPts val="2000"/>
              <a:buNone/>
            </a:pPr>
            <a:r>
              <a:rPr lang="en"/>
              <a:t>Stefan Bauer (HM)</a:t>
            </a:r>
            <a:endParaRPr/>
          </a:p>
          <a:p>
            <a:pPr indent="0" lvl="0" marL="0" rtl="0" algn="l">
              <a:lnSpc>
                <a:spcPct val="90000"/>
              </a:lnSpc>
              <a:spcBef>
                <a:spcPts val="400"/>
              </a:spcBef>
              <a:spcAft>
                <a:spcPts val="0"/>
              </a:spcAft>
              <a:buClr>
                <a:schemeClr val="lt1"/>
              </a:buClr>
              <a:buSzPts val="2000"/>
              <a:buNone/>
            </a:pPr>
            <a:r>
              <a:rPr lang="en"/>
              <a:t>Stefan Kesselheim (FZJ)</a:t>
            </a:r>
            <a:endParaRPr/>
          </a:p>
          <a:p>
            <a:pPr indent="0" lvl="0" marL="0" rtl="0" algn="l">
              <a:lnSpc>
                <a:spcPct val="90000"/>
              </a:lnSpc>
              <a:spcBef>
                <a:spcPts val="400"/>
              </a:spcBef>
              <a:spcAft>
                <a:spcPts val="0"/>
              </a:spcAft>
              <a:buClr>
                <a:schemeClr val="lt1"/>
              </a:buClr>
              <a:buSzPts val="2000"/>
              <a:buNone/>
            </a:pPr>
            <a:r>
              <a:rPr lang="en"/>
              <a:t>Dagmar Kainmueller (MDC)</a:t>
            </a:r>
            <a:endParaRPr/>
          </a:p>
          <a:p>
            <a:pPr indent="0" lvl="0" marL="0" rtl="0" algn="l">
              <a:lnSpc>
                <a:spcPct val="90000"/>
              </a:lnSpc>
              <a:spcBef>
                <a:spcPts val="400"/>
              </a:spcBef>
              <a:spcAft>
                <a:spcPts val="0"/>
              </a:spcAft>
              <a:buClr>
                <a:schemeClr val="lt1"/>
              </a:buClr>
              <a:buSzPts val="2000"/>
              <a:buNone/>
            </a:pPr>
            <a:r>
              <a:t/>
            </a:r>
            <a:endParaRPr/>
          </a:p>
          <a:p>
            <a:pPr indent="0" lvl="0" marL="0" rtl="0" algn="l">
              <a:lnSpc>
                <a:spcPct val="112500"/>
              </a:lnSpc>
              <a:spcBef>
                <a:spcPts val="320"/>
              </a:spcBef>
              <a:spcAft>
                <a:spcPts val="0"/>
              </a:spcAft>
              <a:buClr>
                <a:schemeClr val="lt1"/>
              </a:buClr>
              <a:buSzPts val="1600"/>
              <a:buNone/>
            </a:pPr>
            <a:r>
              <a:t/>
            </a:r>
            <a:endParaRPr/>
          </a:p>
        </p:txBody>
      </p:sp>
      <p:pic>
        <p:nvPicPr>
          <p:cNvPr id="425" name="Google Shape;425;p59"/>
          <p:cNvPicPr preferRelativeResize="0"/>
          <p:nvPr/>
        </p:nvPicPr>
        <p:blipFill>
          <a:blip r:embed="rId3">
            <a:alphaModFix/>
          </a:blip>
          <a:stretch>
            <a:fillRect/>
          </a:stretch>
        </p:blipFill>
        <p:spPr>
          <a:xfrm>
            <a:off x="6195525" y="2773363"/>
            <a:ext cx="844923" cy="844923"/>
          </a:xfrm>
          <a:prstGeom prst="rect">
            <a:avLst/>
          </a:prstGeom>
          <a:noFill/>
          <a:ln>
            <a:noFill/>
          </a:ln>
        </p:spPr>
      </p:pic>
      <p:pic>
        <p:nvPicPr>
          <p:cNvPr id="426" name="Google Shape;426;p59"/>
          <p:cNvPicPr preferRelativeResize="0"/>
          <p:nvPr/>
        </p:nvPicPr>
        <p:blipFill rotWithShape="1">
          <a:blip r:embed="rId4">
            <a:alphaModFix/>
          </a:blip>
          <a:srcRect b="20706" l="27412" r="22270" t="11358"/>
          <a:stretch/>
        </p:blipFill>
        <p:spPr>
          <a:xfrm>
            <a:off x="7303325" y="2773375"/>
            <a:ext cx="625825" cy="844900"/>
          </a:xfrm>
          <a:prstGeom prst="rect">
            <a:avLst/>
          </a:prstGeom>
          <a:noFill/>
          <a:ln>
            <a:noFill/>
          </a:ln>
        </p:spPr>
      </p:pic>
      <p:pic>
        <p:nvPicPr>
          <p:cNvPr id="427" name="Google Shape;427;p59"/>
          <p:cNvPicPr preferRelativeResize="0"/>
          <p:nvPr/>
        </p:nvPicPr>
        <p:blipFill rotWithShape="1">
          <a:blip r:embed="rId5">
            <a:alphaModFix/>
          </a:blip>
          <a:srcRect b="52090" l="40736" r="41004" t="13895"/>
          <a:stretch/>
        </p:blipFill>
        <p:spPr>
          <a:xfrm>
            <a:off x="6216638" y="3708025"/>
            <a:ext cx="802691" cy="844899"/>
          </a:xfrm>
          <a:prstGeom prst="rect">
            <a:avLst/>
          </a:prstGeom>
          <a:noFill/>
          <a:ln>
            <a:noFill/>
          </a:ln>
        </p:spPr>
      </p:pic>
      <p:pic>
        <p:nvPicPr>
          <p:cNvPr id="428" name="Google Shape;428;p59"/>
          <p:cNvPicPr preferRelativeResize="0"/>
          <p:nvPr/>
        </p:nvPicPr>
        <p:blipFill>
          <a:blip r:embed="rId6">
            <a:alphaModFix/>
          </a:blip>
          <a:stretch>
            <a:fillRect/>
          </a:stretch>
        </p:blipFill>
        <p:spPr>
          <a:xfrm>
            <a:off x="7193775" y="3708012"/>
            <a:ext cx="844925" cy="844925"/>
          </a:xfrm>
          <a:prstGeom prst="rect">
            <a:avLst/>
          </a:prstGeom>
          <a:noFill/>
          <a:ln>
            <a:noFill/>
          </a:ln>
        </p:spPr>
      </p:pic>
      <p:sp>
        <p:nvSpPr>
          <p:cNvPr id="429" name="Google Shape;429;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2"/>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230" name="Google Shape;230;p42"/>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Mission</a:t>
            </a:r>
            <a:endParaRPr/>
          </a:p>
        </p:txBody>
      </p:sp>
      <p:sp>
        <p:nvSpPr>
          <p:cNvPr id="231" name="Google Shape;231;p42"/>
          <p:cNvSpPr txBox="1"/>
          <p:nvPr/>
        </p:nvSpPr>
        <p:spPr>
          <a:xfrm>
            <a:off x="507925" y="1249125"/>
            <a:ext cx="8340900" cy="35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br>
              <a:rPr b="1" lang="en" sz="1800">
                <a:solidFill>
                  <a:srgbClr val="585858"/>
                </a:solidFill>
              </a:rPr>
            </a:br>
            <a:br>
              <a:rPr b="1" lang="en" sz="1800">
                <a:solidFill>
                  <a:srgbClr val="585858"/>
                </a:solidFill>
              </a:rPr>
            </a:br>
            <a:br>
              <a:rPr b="1" lang="en" sz="1800">
                <a:solidFill>
                  <a:srgbClr val="585858"/>
                </a:solidFill>
              </a:rPr>
            </a:br>
            <a:r>
              <a:rPr b="1" lang="en" sz="1800">
                <a:solidFill>
                  <a:srgbClr val="585858"/>
                </a:solidFill>
              </a:rPr>
              <a:t>“Amplify the impact of HFMI on domain research”</a:t>
            </a:r>
            <a:r>
              <a:rPr lang="en" sz="1800">
                <a:solidFill>
                  <a:srgbClr val="585858"/>
                </a:solidFill>
              </a:rPr>
              <a:t> </a:t>
            </a:r>
            <a:endParaRPr sz="1800">
              <a:solidFill>
                <a:srgbClr val="585858"/>
              </a:solidFill>
            </a:endParaRPr>
          </a:p>
          <a:p>
            <a:pPr indent="0" lvl="0" marL="0" rtl="0" algn="ctr">
              <a:spcBef>
                <a:spcPts val="0"/>
              </a:spcBef>
              <a:spcAft>
                <a:spcPts val="0"/>
              </a:spcAft>
              <a:buClr>
                <a:schemeClr val="dk1"/>
              </a:buClr>
              <a:buSzPts val="1100"/>
              <a:buFont typeface="Arial"/>
              <a:buNone/>
            </a:pPr>
            <a:br>
              <a:rPr lang="en" sz="1800">
                <a:solidFill>
                  <a:srgbClr val="585858"/>
                </a:solidFill>
              </a:rPr>
            </a:br>
            <a:br>
              <a:rPr lang="en" sz="1800">
                <a:solidFill>
                  <a:srgbClr val="585858"/>
                </a:solidFill>
              </a:rPr>
            </a:br>
            <a:r>
              <a:rPr lang="en" sz="1800">
                <a:solidFill>
                  <a:srgbClr val="585858"/>
                </a:solidFill>
              </a:rPr>
              <a:t>The unique structure of the Helmholtz Association enables </a:t>
            </a:r>
            <a:br>
              <a:rPr lang="en" sz="1800">
                <a:solidFill>
                  <a:srgbClr val="585858"/>
                </a:solidFill>
              </a:rPr>
            </a:br>
            <a:r>
              <a:rPr lang="en" sz="1800">
                <a:solidFill>
                  <a:srgbClr val="585858"/>
                </a:solidFill>
              </a:rPr>
              <a:t>a truly outstanding opportunity towards technological leadership by </a:t>
            </a:r>
            <a:br>
              <a:rPr lang="en" sz="1800">
                <a:solidFill>
                  <a:srgbClr val="585858"/>
                </a:solidFill>
              </a:rPr>
            </a:br>
            <a:r>
              <a:rPr b="1" lang="en" sz="1800">
                <a:solidFill>
                  <a:srgbClr val="585858"/>
                </a:solidFill>
              </a:rPr>
              <a:t>synergistic methodological innovation across Pilots </a:t>
            </a:r>
            <a:r>
              <a:rPr b="1" lang="en" sz="1800">
                <a:solidFill>
                  <a:srgbClr val="585858"/>
                </a:solidFill>
              </a:rPr>
              <a:t>&amp; further FM projects</a:t>
            </a:r>
            <a:endParaRPr sz="1800">
              <a:solidFill>
                <a:srgbClr val="585858"/>
              </a:solidFill>
            </a:endParaRPr>
          </a:p>
        </p:txBody>
      </p:sp>
      <p:sp>
        <p:nvSpPr>
          <p:cNvPr id="232" name="Google Shape;232;p42"/>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1">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3"/>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2864"/>
              </a:buClr>
              <a:buSzPts val="2200"/>
              <a:buFont typeface="Arial"/>
              <a:buNone/>
            </a:pPr>
            <a:r>
              <a:rPr lang="en"/>
              <a:t>HFMI Synergy Unit</a:t>
            </a:r>
            <a:endParaRPr/>
          </a:p>
          <a:p>
            <a:pPr indent="0" lvl="0" marL="0" rtl="0" algn="l">
              <a:lnSpc>
                <a:spcPct val="127272"/>
              </a:lnSpc>
              <a:spcBef>
                <a:spcPts val="0"/>
              </a:spcBef>
              <a:spcAft>
                <a:spcPts val="0"/>
              </a:spcAft>
              <a:buClr>
                <a:srgbClr val="002864"/>
              </a:buClr>
              <a:buSzPts val="2200"/>
              <a:buFont typeface="Arial"/>
              <a:buNone/>
            </a:pPr>
            <a:r>
              <a:t/>
            </a:r>
            <a:endParaRPr/>
          </a:p>
        </p:txBody>
      </p:sp>
      <p:sp>
        <p:nvSpPr>
          <p:cNvPr id="238" name="Google Shape;238;p43"/>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000"/>
              <a:buNone/>
            </a:pPr>
            <a:r>
              <a:rPr lang="en"/>
              <a:t>General Approach</a:t>
            </a:r>
            <a:endParaRPr/>
          </a:p>
        </p:txBody>
      </p:sp>
      <p:sp>
        <p:nvSpPr>
          <p:cNvPr id="239" name="Google Shape;239;p43"/>
          <p:cNvSpPr txBox="1"/>
          <p:nvPr/>
        </p:nvSpPr>
        <p:spPr>
          <a:xfrm>
            <a:off x="624600" y="1249125"/>
            <a:ext cx="7894800" cy="342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br>
              <a:rPr b="1" lang="en" sz="1800">
                <a:solidFill>
                  <a:srgbClr val="585858"/>
                </a:solidFill>
              </a:rPr>
            </a:br>
            <a:br>
              <a:rPr b="1" lang="en" sz="1800">
                <a:solidFill>
                  <a:srgbClr val="585858"/>
                </a:solidFill>
              </a:rPr>
            </a:br>
            <a:r>
              <a:rPr b="1" lang="en" sz="1800">
                <a:solidFill>
                  <a:srgbClr val="585858"/>
                </a:solidFill>
              </a:rPr>
              <a:t>T</a:t>
            </a:r>
            <a:r>
              <a:rPr b="1" lang="en" sz="1800">
                <a:solidFill>
                  <a:srgbClr val="585858"/>
                </a:solidFill>
              </a:rPr>
              <a:t>he Synergy Unit works with all Pilots, </a:t>
            </a:r>
            <a:endParaRPr b="1" sz="1800">
              <a:solidFill>
                <a:srgbClr val="585858"/>
              </a:solidFill>
            </a:endParaRPr>
          </a:p>
          <a:p>
            <a:pPr indent="0" lvl="0" marL="0" rtl="0" algn="ctr">
              <a:spcBef>
                <a:spcPts val="0"/>
              </a:spcBef>
              <a:spcAft>
                <a:spcPts val="0"/>
              </a:spcAft>
              <a:buNone/>
            </a:pPr>
            <a:r>
              <a:rPr b="1" lang="en" sz="1800">
                <a:solidFill>
                  <a:srgbClr val="585858"/>
                </a:solidFill>
              </a:rPr>
              <a:t>deriving best practices and generalizing principles </a:t>
            </a:r>
            <a:br>
              <a:rPr b="1" lang="en" sz="1800">
                <a:solidFill>
                  <a:srgbClr val="585858"/>
                </a:solidFill>
              </a:rPr>
            </a:br>
            <a:r>
              <a:rPr b="1" lang="en" sz="1800">
                <a:solidFill>
                  <a:srgbClr val="585858"/>
                </a:solidFill>
              </a:rPr>
              <a:t>for FM development and -application across domains</a:t>
            </a:r>
            <a:endParaRPr b="1" sz="1800">
              <a:solidFill>
                <a:srgbClr val="585858"/>
              </a:solidFill>
            </a:endParaRPr>
          </a:p>
          <a:p>
            <a:pPr indent="0" lvl="0" marL="0" rtl="0" algn="ctr">
              <a:spcBef>
                <a:spcPts val="0"/>
              </a:spcBef>
              <a:spcAft>
                <a:spcPts val="0"/>
              </a:spcAft>
              <a:buNone/>
            </a:pPr>
            <a:r>
              <a:t/>
            </a:r>
            <a:endParaRPr sz="1800">
              <a:solidFill>
                <a:srgbClr val="585858"/>
              </a:solidFill>
            </a:endParaRPr>
          </a:p>
          <a:p>
            <a:pPr indent="0" lvl="0" marL="0" rtl="0" algn="l">
              <a:spcBef>
                <a:spcPts val="0"/>
              </a:spcBef>
              <a:spcAft>
                <a:spcPts val="0"/>
              </a:spcAft>
              <a:buNone/>
            </a:pPr>
            <a:r>
              <a:t/>
            </a:r>
            <a:endParaRPr sz="1800">
              <a:solidFill>
                <a:srgbClr val="585858"/>
              </a:solidFill>
            </a:endParaRPr>
          </a:p>
          <a:p>
            <a:pPr indent="0" lvl="0" marL="0" rtl="0" algn="ctr">
              <a:spcBef>
                <a:spcPts val="0"/>
              </a:spcBef>
              <a:spcAft>
                <a:spcPts val="0"/>
              </a:spcAft>
              <a:buNone/>
            </a:pPr>
            <a:r>
              <a:rPr b="1" lang="en" sz="1800">
                <a:solidFill>
                  <a:srgbClr val="585858"/>
                </a:solidFill>
              </a:rPr>
              <a:t>Knowledge dissemination, community building and representation complement the Synergy Unit’s approach, </a:t>
            </a:r>
            <a:br>
              <a:rPr b="1" lang="en" sz="1800">
                <a:solidFill>
                  <a:srgbClr val="585858"/>
                </a:solidFill>
              </a:rPr>
            </a:br>
            <a:r>
              <a:rPr b="1" lang="en" sz="1800">
                <a:solidFill>
                  <a:srgbClr val="585858"/>
                </a:solidFill>
              </a:rPr>
              <a:t>ensuring lasting impact of the initiative </a:t>
            </a:r>
            <a:endParaRPr b="1" sz="1800">
              <a:solidFill>
                <a:srgbClr val="585858"/>
              </a:solidFill>
            </a:endParaRPr>
          </a:p>
        </p:txBody>
      </p:sp>
      <p:sp>
        <p:nvSpPr>
          <p:cNvPr id="240" name="Google Shape;240;p43"/>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lnSpc>
                <a:spcPct val="127272"/>
              </a:lnSpc>
              <a:spcBef>
                <a:spcPts val="0"/>
              </a:spcBef>
              <a:spcAft>
                <a:spcPts val="0"/>
              </a:spcAft>
              <a:buClr>
                <a:srgbClr val="002864"/>
              </a:buClr>
              <a:buSzPts val="2200"/>
              <a:buFont typeface="Arial"/>
              <a:buNone/>
            </a:pPr>
            <a:r>
              <a:rPr lang="en"/>
              <a:t>HFMI Synergy Unit</a:t>
            </a:r>
            <a:endParaRPr/>
          </a:p>
        </p:txBody>
      </p:sp>
      <p:sp>
        <p:nvSpPr>
          <p:cNvPr id="246" name="Google Shape;246;p44"/>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000"/>
              <a:buFont typeface="Arial"/>
              <a:buNone/>
            </a:pPr>
            <a:r>
              <a:rPr lang="en"/>
              <a:t>General Approach</a:t>
            </a:r>
            <a:endParaRPr/>
          </a:p>
          <a:p>
            <a:pPr indent="0" lvl="0" marL="0" rtl="0" algn="l">
              <a:lnSpc>
                <a:spcPct val="90000"/>
              </a:lnSpc>
              <a:spcBef>
                <a:spcPts val="0"/>
              </a:spcBef>
              <a:spcAft>
                <a:spcPts val="0"/>
              </a:spcAft>
              <a:buSzPts val="2000"/>
              <a:buNone/>
            </a:pPr>
            <a:r>
              <a:t/>
            </a:r>
            <a:endParaRPr/>
          </a:p>
        </p:txBody>
      </p:sp>
      <p:sp>
        <p:nvSpPr>
          <p:cNvPr id="247" name="Google Shape;247;p44"/>
          <p:cNvSpPr txBox="1"/>
          <p:nvPr/>
        </p:nvSpPr>
        <p:spPr>
          <a:xfrm>
            <a:off x="624600" y="1676100"/>
            <a:ext cx="7894800" cy="6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585858"/>
                </a:solidFill>
              </a:rPr>
              <a:t>Every Pilot will need to tackle the whole Foundation Model pipeline</a:t>
            </a:r>
            <a:endParaRPr sz="1800">
              <a:solidFill>
                <a:srgbClr val="585858"/>
              </a:solidFill>
            </a:endParaRPr>
          </a:p>
        </p:txBody>
      </p:sp>
      <p:pic>
        <p:nvPicPr>
          <p:cNvPr id="248" name="Google Shape;248;p44"/>
          <p:cNvPicPr preferRelativeResize="0"/>
          <p:nvPr/>
        </p:nvPicPr>
        <p:blipFill rotWithShape="1">
          <a:blip r:embed="rId3">
            <a:alphaModFix/>
          </a:blip>
          <a:srcRect b="23620" l="862" r="32771" t="41129"/>
          <a:stretch/>
        </p:blipFill>
        <p:spPr>
          <a:xfrm>
            <a:off x="1340750" y="3264175"/>
            <a:ext cx="6462500" cy="1751300"/>
          </a:xfrm>
          <a:prstGeom prst="rect">
            <a:avLst/>
          </a:prstGeom>
          <a:noFill/>
          <a:ln>
            <a:noFill/>
          </a:ln>
        </p:spPr>
      </p:pic>
      <p:sp>
        <p:nvSpPr>
          <p:cNvPr id="249" name="Google Shape;249;p44"/>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lnSpc>
                <a:spcPct val="127272"/>
              </a:lnSpc>
              <a:spcBef>
                <a:spcPts val="0"/>
              </a:spcBef>
              <a:spcAft>
                <a:spcPts val="0"/>
              </a:spcAft>
              <a:buClr>
                <a:srgbClr val="002864"/>
              </a:buClr>
              <a:buSzPts val="2200"/>
              <a:buFont typeface="Arial"/>
              <a:buNone/>
            </a:pPr>
            <a:r>
              <a:rPr lang="en"/>
              <a:t>HFMI Synergy Unit</a:t>
            </a:r>
            <a:endParaRPr/>
          </a:p>
        </p:txBody>
      </p:sp>
      <p:sp>
        <p:nvSpPr>
          <p:cNvPr id="255" name="Google Shape;255;p45"/>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000"/>
              <a:buFont typeface="Arial"/>
              <a:buNone/>
            </a:pPr>
            <a:r>
              <a:rPr lang="en"/>
              <a:t>General Approach</a:t>
            </a:r>
            <a:endParaRPr/>
          </a:p>
          <a:p>
            <a:pPr indent="0" lvl="0" marL="0" rtl="0" algn="l">
              <a:lnSpc>
                <a:spcPct val="90000"/>
              </a:lnSpc>
              <a:spcBef>
                <a:spcPts val="0"/>
              </a:spcBef>
              <a:spcAft>
                <a:spcPts val="0"/>
              </a:spcAft>
              <a:buSzPts val="2000"/>
              <a:buNone/>
            </a:pPr>
            <a:r>
              <a:t/>
            </a:r>
            <a:endParaRPr/>
          </a:p>
        </p:txBody>
      </p:sp>
      <p:pic>
        <p:nvPicPr>
          <p:cNvPr id="256" name="Google Shape;256;p45"/>
          <p:cNvPicPr preferRelativeResize="0"/>
          <p:nvPr/>
        </p:nvPicPr>
        <p:blipFill rotWithShape="1">
          <a:blip r:embed="rId3">
            <a:alphaModFix/>
          </a:blip>
          <a:srcRect b="23620" l="862" r="32771" t="41129"/>
          <a:stretch/>
        </p:blipFill>
        <p:spPr>
          <a:xfrm>
            <a:off x="1340750" y="3264175"/>
            <a:ext cx="6462500" cy="1751300"/>
          </a:xfrm>
          <a:prstGeom prst="rect">
            <a:avLst/>
          </a:prstGeom>
          <a:noFill/>
          <a:ln>
            <a:noFill/>
          </a:ln>
        </p:spPr>
      </p:pic>
      <p:sp>
        <p:nvSpPr>
          <p:cNvPr id="257" name="Google Shape;257;p45"/>
          <p:cNvSpPr txBox="1"/>
          <p:nvPr/>
        </p:nvSpPr>
        <p:spPr>
          <a:xfrm>
            <a:off x="150025" y="1074475"/>
            <a:ext cx="27798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A</a:t>
            </a:r>
            <a:r>
              <a:rPr lang="en">
                <a:solidFill>
                  <a:srgbClr val="585858"/>
                </a:solidFill>
              </a:rPr>
              <a:t>: We devised a training pipeline such that </a:t>
            </a:r>
            <a:r>
              <a:rPr b="1" lang="en">
                <a:solidFill>
                  <a:srgbClr val="585858"/>
                </a:solidFill>
              </a:rPr>
              <a:t>Domain A prior knowledge is reflected in embedding space structure, </a:t>
            </a:r>
            <a:r>
              <a:rPr lang="en">
                <a:solidFill>
                  <a:srgbClr val="585858"/>
                </a:solidFill>
              </a:rPr>
              <a:t>via massive costly model tuning </a:t>
            </a:r>
            <a:endParaRPr>
              <a:solidFill>
                <a:srgbClr val="585858"/>
              </a:solidFill>
            </a:endParaRPr>
          </a:p>
        </p:txBody>
      </p:sp>
      <p:sp>
        <p:nvSpPr>
          <p:cNvPr id="258" name="Google Shape;258;p45"/>
          <p:cNvSpPr txBox="1"/>
          <p:nvPr/>
        </p:nvSpPr>
        <p:spPr>
          <a:xfrm>
            <a:off x="0" y="2473550"/>
            <a:ext cx="43740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B</a:t>
            </a:r>
            <a:r>
              <a:rPr lang="en">
                <a:solidFill>
                  <a:srgbClr val="585858"/>
                </a:solidFill>
              </a:rPr>
              <a:t>: We devised a training pipeline such that </a:t>
            </a:r>
            <a:r>
              <a:rPr b="1" lang="en">
                <a:solidFill>
                  <a:srgbClr val="585858"/>
                </a:solidFill>
              </a:rPr>
              <a:t>Domain B prior knowledge is reflected in embedding space structure, </a:t>
            </a:r>
            <a:r>
              <a:rPr lang="en">
                <a:solidFill>
                  <a:srgbClr val="585858"/>
                </a:solidFill>
              </a:rPr>
              <a:t>via massive costly model tuning </a:t>
            </a:r>
            <a:endParaRPr>
              <a:solidFill>
                <a:srgbClr val="585858"/>
              </a:solidFill>
            </a:endParaRPr>
          </a:p>
        </p:txBody>
      </p:sp>
      <p:sp>
        <p:nvSpPr>
          <p:cNvPr id="259" name="Google Shape;259;p45"/>
          <p:cNvSpPr txBox="1"/>
          <p:nvPr/>
        </p:nvSpPr>
        <p:spPr>
          <a:xfrm>
            <a:off x="3235325" y="1150675"/>
            <a:ext cx="27798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C</a:t>
            </a:r>
            <a:r>
              <a:rPr lang="en">
                <a:solidFill>
                  <a:srgbClr val="585858"/>
                </a:solidFill>
              </a:rPr>
              <a:t>: We devised a training pipeline such that </a:t>
            </a:r>
            <a:r>
              <a:rPr b="1" lang="en">
                <a:solidFill>
                  <a:srgbClr val="585858"/>
                </a:solidFill>
              </a:rPr>
              <a:t>Domain C prior knowledge is reflected in embedding space structure, </a:t>
            </a:r>
            <a:r>
              <a:rPr lang="en">
                <a:solidFill>
                  <a:srgbClr val="585858"/>
                </a:solidFill>
              </a:rPr>
              <a:t>via massive costly model tuning </a:t>
            </a:r>
            <a:endParaRPr>
              <a:solidFill>
                <a:srgbClr val="585858"/>
              </a:solidFill>
            </a:endParaRPr>
          </a:p>
        </p:txBody>
      </p:sp>
      <p:sp>
        <p:nvSpPr>
          <p:cNvPr id="260" name="Google Shape;260;p45"/>
          <p:cNvSpPr txBox="1"/>
          <p:nvPr/>
        </p:nvSpPr>
        <p:spPr>
          <a:xfrm>
            <a:off x="6364200" y="1209325"/>
            <a:ext cx="2779800" cy="12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Synergy Unit</a:t>
            </a:r>
            <a:r>
              <a:rPr lang="en">
                <a:solidFill>
                  <a:srgbClr val="585858"/>
                </a:solidFill>
              </a:rPr>
              <a:t>: We </a:t>
            </a:r>
            <a:r>
              <a:rPr b="1" lang="en">
                <a:solidFill>
                  <a:srgbClr val="585858"/>
                </a:solidFill>
              </a:rPr>
              <a:t>systematically investigate across domains how known input properties are reflected in embedding space</a:t>
            </a:r>
            <a:r>
              <a:rPr lang="en">
                <a:solidFill>
                  <a:srgbClr val="585858"/>
                </a:solidFill>
              </a:rPr>
              <a:t>, yielding </a:t>
            </a:r>
            <a:r>
              <a:rPr b="1" lang="en">
                <a:solidFill>
                  <a:srgbClr val="585858"/>
                </a:solidFill>
              </a:rPr>
              <a:t>training recommendations for novel domains</a:t>
            </a:r>
            <a:endParaRPr b="1">
              <a:solidFill>
                <a:srgbClr val="585858"/>
              </a:solidFill>
            </a:endParaRPr>
          </a:p>
        </p:txBody>
      </p:sp>
      <p:grpSp>
        <p:nvGrpSpPr>
          <p:cNvPr id="261" name="Google Shape;261;p45"/>
          <p:cNvGrpSpPr/>
          <p:nvPr/>
        </p:nvGrpSpPr>
        <p:grpSpPr>
          <a:xfrm>
            <a:off x="6364263" y="219600"/>
            <a:ext cx="2779675" cy="812175"/>
            <a:chOff x="6629400" y="500200"/>
            <a:chExt cx="2779675" cy="812175"/>
          </a:xfrm>
        </p:grpSpPr>
        <p:sp>
          <p:nvSpPr>
            <p:cNvPr id="262" name="Google Shape;262;p45"/>
            <p:cNvSpPr txBox="1"/>
            <p:nvPr/>
          </p:nvSpPr>
          <p:spPr>
            <a:xfrm>
              <a:off x="7418875" y="640075"/>
              <a:ext cx="19902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85858"/>
                  </a:solidFill>
                </a:rPr>
                <a:t>Example:</a:t>
              </a:r>
              <a:endParaRPr>
                <a:solidFill>
                  <a:srgbClr val="585858"/>
                </a:solidFill>
              </a:endParaRPr>
            </a:p>
            <a:p>
              <a:pPr indent="0" lvl="0" marL="0" rtl="0" algn="l">
                <a:spcBef>
                  <a:spcPts val="0"/>
                </a:spcBef>
                <a:spcAft>
                  <a:spcPts val="0"/>
                </a:spcAft>
                <a:buNone/>
              </a:pPr>
              <a:r>
                <a:rPr lang="en">
                  <a:solidFill>
                    <a:srgbClr val="585858"/>
                  </a:solidFill>
                </a:rPr>
                <a:t>Model understanding</a:t>
              </a:r>
              <a:endParaRPr>
                <a:solidFill>
                  <a:srgbClr val="585858"/>
                </a:solidFill>
              </a:endParaRPr>
            </a:p>
          </p:txBody>
        </p:sp>
        <p:pic>
          <p:nvPicPr>
            <p:cNvPr id="263" name="Google Shape;263;p45"/>
            <p:cNvPicPr preferRelativeResize="0"/>
            <p:nvPr/>
          </p:nvPicPr>
          <p:blipFill>
            <a:blip r:embed="rId4">
              <a:alphaModFix/>
            </a:blip>
            <a:stretch>
              <a:fillRect/>
            </a:stretch>
          </p:blipFill>
          <p:spPr>
            <a:xfrm>
              <a:off x="6629400" y="500200"/>
              <a:ext cx="816901" cy="753365"/>
            </a:xfrm>
            <a:prstGeom prst="rect">
              <a:avLst/>
            </a:prstGeom>
            <a:noFill/>
            <a:ln>
              <a:noFill/>
            </a:ln>
          </p:spPr>
        </p:pic>
      </p:grpSp>
      <p:sp>
        <p:nvSpPr>
          <p:cNvPr id="264" name="Google Shape;264;p45"/>
          <p:cNvSpPr/>
          <p:nvPr/>
        </p:nvSpPr>
        <p:spPr>
          <a:xfrm>
            <a:off x="2563600" y="3353050"/>
            <a:ext cx="1269600" cy="15300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5" name="Google Shape;265;p45"/>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6"/>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lnSpc>
                <a:spcPct val="127272"/>
              </a:lnSpc>
              <a:spcBef>
                <a:spcPts val="0"/>
              </a:spcBef>
              <a:spcAft>
                <a:spcPts val="0"/>
              </a:spcAft>
              <a:buClr>
                <a:srgbClr val="002864"/>
              </a:buClr>
              <a:buSzPts val="2200"/>
              <a:buFont typeface="Arial"/>
              <a:buNone/>
            </a:pPr>
            <a:r>
              <a:rPr lang="en"/>
              <a:t>HFMI Synergy Unit</a:t>
            </a:r>
            <a:endParaRPr/>
          </a:p>
        </p:txBody>
      </p:sp>
      <p:sp>
        <p:nvSpPr>
          <p:cNvPr id="271" name="Google Shape;271;p46"/>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000"/>
              <a:buFont typeface="Arial"/>
              <a:buNone/>
            </a:pPr>
            <a:r>
              <a:rPr lang="en"/>
              <a:t>General Approach</a:t>
            </a:r>
            <a:endParaRPr/>
          </a:p>
          <a:p>
            <a:pPr indent="0" lvl="0" marL="0" rtl="0" algn="l">
              <a:lnSpc>
                <a:spcPct val="90000"/>
              </a:lnSpc>
              <a:spcBef>
                <a:spcPts val="0"/>
              </a:spcBef>
              <a:spcAft>
                <a:spcPts val="0"/>
              </a:spcAft>
              <a:buSzPts val="2000"/>
              <a:buNone/>
            </a:pPr>
            <a:r>
              <a:t/>
            </a:r>
            <a:endParaRPr/>
          </a:p>
        </p:txBody>
      </p:sp>
      <p:pic>
        <p:nvPicPr>
          <p:cNvPr id="272" name="Google Shape;272;p46"/>
          <p:cNvPicPr preferRelativeResize="0"/>
          <p:nvPr/>
        </p:nvPicPr>
        <p:blipFill rotWithShape="1">
          <a:blip r:embed="rId3">
            <a:alphaModFix/>
          </a:blip>
          <a:srcRect b="23620" l="862" r="32771" t="41129"/>
          <a:stretch/>
        </p:blipFill>
        <p:spPr>
          <a:xfrm>
            <a:off x="1340750" y="3264175"/>
            <a:ext cx="6462500" cy="1751300"/>
          </a:xfrm>
          <a:prstGeom prst="rect">
            <a:avLst/>
          </a:prstGeom>
          <a:noFill/>
          <a:ln>
            <a:noFill/>
          </a:ln>
        </p:spPr>
      </p:pic>
      <p:sp>
        <p:nvSpPr>
          <p:cNvPr id="273" name="Google Shape;273;p46"/>
          <p:cNvSpPr txBox="1"/>
          <p:nvPr/>
        </p:nvSpPr>
        <p:spPr>
          <a:xfrm>
            <a:off x="150025" y="1074475"/>
            <a:ext cx="27798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A</a:t>
            </a:r>
            <a:r>
              <a:rPr lang="en">
                <a:solidFill>
                  <a:srgbClr val="585858"/>
                </a:solidFill>
              </a:rPr>
              <a:t>: We devised </a:t>
            </a:r>
            <a:r>
              <a:rPr b="1" lang="en">
                <a:solidFill>
                  <a:srgbClr val="585858"/>
                </a:solidFill>
              </a:rPr>
              <a:t>fine-tuning pipelines for optimized performance on Domain A downstream tasks </a:t>
            </a:r>
            <a:endParaRPr b="1">
              <a:solidFill>
                <a:srgbClr val="585858"/>
              </a:solidFill>
            </a:endParaRPr>
          </a:p>
        </p:txBody>
      </p:sp>
      <p:sp>
        <p:nvSpPr>
          <p:cNvPr id="274" name="Google Shape;274;p46"/>
          <p:cNvSpPr txBox="1"/>
          <p:nvPr/>
        </p:nvSpPr>
        <p:spPr>
          <a:xfrm>
            <a:off x="0" y="2473550"/>
            <a:ext cx="43740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585858"/>
                </a:solidFill>
              </a:rPr>
              <a:t>Pilot B</a:t>
            </a:r>
            <a:r>
              <a:rPr lang="en">
                <a:solidFill>
                  <a:srgbClr val="585858"/>
                </a:solidFill>
              </a:rPr>
              <a:t>: We devised </a:t>
            </a:r>
            <a:r>
              <a:rPr b="1" lang="en">
                <a:solidFill>
                  <a:srgbClr val="585858"/>
                </a:solidFill>
              </a:rPr>
              <a:t>fine-tuning pipelines for optimized performance on Domain B downstream tasks </a:t>
            </a:r>
            <a:endParaRPr>
              <a:solidFill>
                <a:srgbClr val="585858"/>
              </a:solidFill>
            </a:endParaRPr>
          </a:p>
          <a:p>
            <a:pPr indent="0" lvl="0" marL="0" rtl="0" algn="l">
              <a:spcBef>
                <a:spcPts val="0"/>
              </a:spcBef>
              <a:spcAft>
                <a:spcPts val="0"/>
              </a:spcAft>
              <a:buNone/>
            </a:pPr>
            <a:r>
              <a:t/>
            </a:r>
            <a:endParaRPr b="1">
              <a:solidFill>
                <a:srgbClr val="585858"/>
              </a:solidFill>
            </a:endParaRPr>
          </a:p>
        </p:txBody>
      </p:sp>
      <p:sp>
        <p:nvSpPr>
          <p:cNvPr id="275" name="Google Shape;275;p46"/>
          <p:cNvSpPr txBox="1"/>
          <p:nvPr/>
        </p:nvSpPr>
        <p:spPr>
          <a:xfrm>
            <a:off x="3235325" y="1150675"/>
            <a:ext cx="27798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585858"/>
                </a:solidFill>
              </a:rPr>
              <a:t>Pilot C</a:t>
            </a:r>
            <a:r>
              <a:rPr lang="en">
                <a:solidFill>
                  <a:srgbClr val="585858"/>
                </a:solidFill>
              </a:rPr>
              <a:t>: We devised </a:t>
            </a:r>
            <a:r>
              <a:rPr b="1" lang="en">
                <a:solidFill>
                  <a:srgbClr val="585858"/>
                </a:solidFill>
              </a:rPr>
              <a:t>fine-tuning pipelines for optimized performance on Domain B downstream tasks </a:t>
            </a:r>
            <a:endParaRPr>
              <a:solidFill>
                <a:srgbClr val="585858"/>
              </a:solidFill>
            </a:endParaRPr>
          </a:p>
          <a:p>
            <a:pPr indent="0" lvl="0" marL="0" rtl="0" algn="l">
              <a:spcBef>
                <a:spcPts val="0"/>
              </a:spcBef>
              <a:spcAft>
                <a:spcPts val="0"/>
              </a:spcAft>
              <a:buNone/>
            </a:pPr>
            <a:r>
              <a:t/>
            </a:r>
            <a:endParaRPr b="1">
              <a:solidFill>
                <a:srgbClr val="585858"/>
              </a:solidFill>
            </a:endParaRPr>
          </a:p>
        </p:txBody>
      </p:sp>
      <p:sp>
        <p:nvSpPr>
          <p:cNvPr id="276" name="Google Shape;276;p46"/>
          <p:cNvSpPr txBox="1"/>
          <p:nvPr/>
        </p:nvSpPr>
        <p:spPr>
          <a:xfrm>
            <a:off x="6364200" y="1209325"/>
            <a:ext cx="2779800" cy="12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Synergy Unit</a:t>
            </a:r>
            <a:r>
              <a:rPr lang="en">
                <a:solidFill>
                  <a:srgbClr val="585858"/>
                </a:solidFill>
              </a:rPr>
              <a:t>: We </a:t>
            </a:r>
            <a:r>
              <a:rPr b="1" lang="en">
                <a:solidFill>
                  <a:srgbClr val="585858"/>
                </a:solidFill>
              </a:rPr>
              <a:t>systematically investigate data selection- and model adaptation paradigms </a:t>
            </a:r>
            <a:r>
              <a:rPr lang="en">
                <a:solidFill>
                  <a:srgbClr val="585858"/>
                </a:solidFill>
              </a:rPr>
              <a:t>to derive </a:t>
            </a:r>
            <a:r>
              <a:rPr b="1" lang="en">
                <a:solidFill>
                  <a:srgbClr val="585858"/>
                </a:solidFill>
              </a:rPr>
              <a:t>recommendations for cost-effective adaptation to new tasks and novel domains</a:t>
            </a:r>
            <a:endParaRPr b="1">
              <a:solidFill>
                <a:srgbClr val="585858"/>
              </a:solidFill>
            </a:endParaRPr>
          </a:p>
        </p:txBody>
      </p:sp>
      <p:pic>
        <p:nvPicPr>
          <p:cNvPr id="277" name="Google Shape;277;p46"/>
          <p:cNvPicPr preferRelativeResize="0"/>
          <p:nvPr/>
        </p:nvPicPr>
        <p:blipFill rotWithShape="1">
          <a:blip r:embed="rId3">
            <a:alphaModFix/>
          </a:blip>
          <a:srcRect b="26629" l="29616" r="63058" t="57660"/>
          <a:stretch/>
        </p:blipFill>
        <p:spPr>
          <a:xfrm>
            <a:off x="6364200" y="219589"/>
            <a:ext cx="713252" cy="780526"/>
          </a:xfrm>
          <a:prstGeom prst="rect">
            <a:avLst/>
          </a:prstGeom>
          <a:noFill/>
          <a:ln>
            <a:noFill/>
          </a:ln>
        </p:spPr>
      </p:pic>
      <p:sp>
        <p:nvSpPr>
          <p:cNvPr id="278" name="Google Shape;278;p46"/>
          <p:cNvSpPr txBox="1"/>
          <p:nvPr/>
        </p:nvSpPr>
        <p:spPr>
          <a:xfrm>
            <a:off x="7104925" y="327813"/>
            <a:ext cx="19902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85858"/>
                </a:solidFill>
              </a:rPr>
              <a:t>Example:</a:t>
            </a:r>
            <a:endParaRPr>
              <a:solidFill>
                <a:srgbClr val="585858"/>
              </a:solidFill>
            </a:endParaRPr>
          </a:p>
          <a:p>
            <a:pPr indent="0" lvl="0" marL="0" rtl="0" algn="l">
              <a:spcBef>
                <a:spcPts val="0"/>
              </a:spcBef>
              <a:spcAft>
                <a:spcPts val="0"/>
              </a:spcAft>
              <a:buNone/>
            </a:pPr>
            <a:r>
              <a:rPr lang="en">
                <a:solidFill>
                  <a:srgbClr val="585858"/>
                </a:solidFill>
              </a:rPr>
              <a:t>Model adaptation</a:t>
            </a:r>
            <a:endParaRPr>
              <a:solidFill>
                <a:srgbClr val="585858"/>
              </a:solidFill>
            </a:endParaRPr>
          </a:p>
        </p:txBody>
      </p:sp>
      <p:sp>
        <p:nvSpPr>
          <p:cNvPr id="279" name="Google Shape;279;p46"/>
          <p:cNvSpPr/>
          <p:nvPr/>
        </p:nvSpPr>
        <p:spPr>
          <a:xfrm>
            <a:off x="3859775" y="3374825"/>
            <a:ext cx="1269600" cy="15300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0" name="Google Shape;280;p46"/>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7"/>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lnSpc>
                <a:spcPct val="127272"/>
              </a:lnSpc>
              <a:spcBef>
                <a:spcPts val="0"/>
              </a:spcBef>
              <a:spcAft>
                <a:spcPts val="0"/>
              </a:spcAft>
              <a:buClr>
                <a:srgbClr val="002864"/>
              </a:buClr>
              <a:buSzPts val="2200"/>
              <a:buFont typeface="Arial"/>
              <a:buNone/>
            </a:pPr>
            <a:r>
              <a:rPr lang="en"/>
              <a:t>HFMI Synergy Unit</a:t>
            </a:r>
            <a:endParaRPr/>
          </a:p>
        </p:txBody>
      </p:sp>
      <p:sp>
        <p:nvSpPr>
          <p:cNvPr id="286" name="Google Shape;286;p47"/>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000"/>
              <a:buFont typeface="Arial"/>
              <a:buNone/>
            </a:pPr>
            <a:r>
              <a:rPr lang="en"/>
              <a:t>General Approach</a:t>
            </a:r>
            <a:endParaRPr/>
          </a:p>
          <a:p>
            <a:pPr indent="0" lvl="0" marL="0" rtl="0" algn="l">
              <a:lnSpc>
                <a:spcPct val="90000"/>
              </a:lnSpc>
              <a:spcBef>
                <a:spcPts val="0"/>
              </a:spcBef>
              <a:spcAft>
                <a:spcPts val="0"/>
              </a:spcAft>
              <a:buSzPts val="2000"/>
              <a:buNone/>
            </a:pPr>
            <a:r>
              <a:t/>
            </a:r>
            <a:endParaRPr/>
          </a:p>
        </p:txBody>
      </p:sp>
      <p:pic>
        <p:nvPicPr>
          <p:cNvPr id="287" name="Google Shape;287;p47"/>
          <p:cNvPicPr preferRelativeResize="0"/>
          <p:nvPr/>
        </p:nvPicPr>
        <p:blipFill rotWithShape="1">
          <a:blip r:embed="rId3">
            <a:alphaModFix/>
          </a:blip>
          <a:srcRect b="23620" l="862" r="32771" t="41129"/>
          <a:stretch/>
        </p:blipFill>
        <p:spPr>
          <a:xfrm>
            <a:off x="1340750" y="3264175"/>
            <a:ext cx="6462500" cy="1751300"/>
          </a:xfrm>
          <a:prstGeom prst="rect">
            <a:avLst/>
          </a:prstGeom>
          <a:noFill/>
          <a:ln>
            <a:noFill/>
          </a:ln>
        </p:spPr>
      </p:pic>
      <p:sp>
        <p:nvSpPr>
          <p:cNvPr id="288" name="Google Shape;288;p47"/>
          <p:cNvSpPr txBox="1"/>
          <p:nvPr/>
        </p:nvSpPr>
        <p:spPr>
          <a:xfrm>
            <a:off x="150025" y="1074475"/>
            <a:ext cx="28863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A</a:t>
            </a:r>
            <a:r>
              <a:rPr lang="en">
                <a:solidFill>
                  <a:srgbClr val="585858"/>
                </a:solidFill>
              </a:rPr>
              <a:t>: We devised </a:t>
            </a:r>
            <a:r>
              <a:rPr b="1" lang="en">
                <a:solidFill>
                  <a:srgbClr val="585858"/>
                </a:solidFill>
              </a:rPr>
              <a:t>scaling laws </a:t>
            </a:r>
            <a:r>
              <a:rPr lang="en">
                <a:solidFill>
                  <a:srgbClr val="585858"/>
                </a:solidFill>
              </a:rPr>
              <a:t>to understand how</a:t>
            </a:r>
            <a:r>
              <a:rPr b="1" lang="en">
                <a:solidFill>
                  <a:srgbClr val="585858"/>
                </a:solidFill>
              </a:rPr>
              <a:t> model performance changes with data and compute for domain A.</a:t>
            </a:r>
            <a:endParaRPr b="1">
              <a:solidFill>
                <a:srgbClr val="585858"/>
              </a:solidFill>
            </a:endParaRPr>
          </a:p>
        </p:txBody>
      </p:sp>
      <p:sp>
        <p:nvSpPr>
          <p:cNvPr id="289" name="Google Shape;289;p47"/>
          <p:cNvSpPr txBox="1"/>
          <p:nvPr/>
        </p:nvSpPr>
        <p:spPr>
          <a:xfrm>
            <a:off x="0" y="2473550"/>
            <a:ext cx="43740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B</a:t>
            </a:r>
            <a:r>
              <a:rPr lang="en">
                <a:solidFill>
                  <a:srgbClr val="585858"/>
                </a:solidFill>
              </a:rPr>
              <a:t>: We devised </a:t>
            </a:r>
            <a:r>
              <a:rPr b="1" lang="en">
                <a:solidFill>
                  <a:srgbClr val="585858"/>
                </a:solidFill>
              </a:rPr>
              <a:t>scaling laws </a:t>
            </a:r>
            <a:r>
              <a:rPr lang="en">
                <a:solidFill>
                  <a:srgbClr val="585858"/>
                </a:solidFill>
              </a:rPr>
              <a:t>to understand how</a:t>
            </a:r>
            <a:r>
              <a:rPr b="1" lang="en">
                <a:solidFill>
                  <a:srgbClr val="585858"/>
                </a:solidFill>
              </a:rPr>
              <a:t> model performance changes with data and compute for domain B.</a:t>
            </a:r>
            <a:endParaRPr>
              <a:solidFill>
                <a:srgbClr val="585858"/>
              </a:solidFill>
            </a:endParaRPr>
          </a:p>
          <a:p>
            <a:pPr indent="0" lvl="0" marL="0" rtl="0" algn="l">
              <a:spcBef>
                <a:spcPts val="0"/>
              </a:spcBef>
              <a:spcAft>
                <a:spcPts val="0"/>
              </a:spcAft>
              <a:buNone/>
            </a:pPr>
            <a:r>
              <a:t/>
            </a:r>
            <a:endParaRPr b="1">
              <a:solidFill>
                <a:srgbClr val="585858"/>
              </a:solidFill>
            </a:endParaRPr>
          </a:p>
        </p:txBody>
      </p:sp>
      <p:sp>
        <p:nvSpPr>
          <p:cNvPr id="290" name="Google Shape;290;p47"/>
          <p:cNvSpPr txBox="1"/>
          <p:nvPr/>
        </p:nvSpPr>
        <p:spPr>
          <a:xfrm>
            <a:off x="3235325" y="1150675"/>
            <a:ext cx="28863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C</a:t>
            </a:r>
            <a:r>
              <a:rPr lang="en">
                <a:solidFill>
                  <a:srgbClr val="585858"/>
                </a:solidFill>
              </a:rPr>
              <a:t>: We devised </a:t>
            </a:r>
            <a:r>
              <a:rPr b="1" lang="en">
                <a:solidFill>
                  <a:srgbClr val="585858"/>
                </a:solidFill>
              </a:rPr>
              <a:t>scaling laws </a:t>
            </a:r>
            <a:r>
              <a:rPr lang="en">
                <a:solidFill>
                  <a:srgbClr val="585858"/>
                </a:solidFill>
              </a:rPr>
              <a:t>to understand how</a:t>
            </a:r>
            <a:r>
              <a:rPr b="1" lang="en">
                <a:solidFill>
                  <a:srgbClr val="585858"/>
                </a:solidFill>
              </a:rPr>
              <a:t> model performance changes with data and compute for domain C.</a:t>
            </a:r>
            <a:endParaRPr>
              <a:solidFill>
                <a:srgbClr val="585858"/>
              </a:solidFill>
            </a:endParaRPr>
          </a:p>
          <a:p>
            <a:pPr indent="0" lvl="0" marL="0" rtl="0" algn="l">
              <a:spcBef>
                <a:spcPts val="0"/>
              </a:spcBef>
              <a:spcAft>
                <a:spcPts val="0"/>
              </a:spcAft>
              <a:buNone/>
            </a:pPr>
            <a:r>
              <a:t/>
            </a:r>
            <a:endParaRPr b="1">
              <a:solidFill>
                <a:srgbClr val="585858"/>
              </a:solidFill>
            </a:endParaRPr>
          </a:p>
        </p:txBody>
      </p:sp>
      <p:sp>
        <p:nvSpPr>
          <p:cNvPr id="291" name="Google Shape;291;p47"/>
          <p:cNvSpPr txBox="1"/>
          <p:nvPr/>
        </p:nvSpPr>
        <p:spPr>
          <a:xfrm>
            <a:off x="6364200" y="1209325"/>
            <a:ext cx="2779800" cy="12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Synergy Unit</a:t>
            </a:r>
            <a:r>
              <a:rPr lang="en">
                <a:solidFill>
                  <a:srgbClr val="585858"/>
                </a:solidFill>
              </a:rPr>
              <a:t>: We </a:t>
            </a:r>
            <a:r>
              <a:rPr b="1" lang="en">
                <a:solidFill>
                  <a:srgbClr val="585858"/>
                </a:solidFill>
              </a:rPr>
              <a:t>develop the methodology </a:t>
            </a:r>
            <a:r>
              <a:rPr lang="en">
                <a:solidFill>
                  <a:srgbClr val="585858"/>
                </a:solidFill>
              </a:rPr>
              <a:t>to predict how</a:t>
            </a:r>
            <a:r>
              <a:rPr b="1" lang="en">
                <a:solidFill>
                  <a:srgbClr val="585858"/>
                </a:solidFill>
              </a:rPr>
              <a:t> much better much bigger models work, and how to train them optimally.</a:t>
            </a:r>
            <a:endParaRPr b="1">
              <a:solidFill>
                <a:srgbClr val="585858"/>
              </a:solidFill>
            </a:endParaRPr>
          </a:p>
        </p:txBody>
      </p:sp>
      <p:sp>
        <p:nvSpPr>
          <p:cNvPr id="292" name="Google Shape;292;p47"/>
          <p:cNvSpPr txBox="1"/>
          <p:nvPr/>
        </p:nvSpPr>
        <p:spPr>
          <a:xfrm>
            <a:off x="7104925" y="327813"/>
            <a:ext cx="19902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85858"/>
                </a:solidFill>
              </a:rPr>
              <a:t>Example:</a:t>
            </a:r>
            <a:endParaRPr>
              <a:solidFill>
                <a:srgbClr val="585858"/>
              </a:solidFill>
            </a:endParaRPr>
          </a:p>
          <a:p>
            <a:pPr indent="0" lvl="0" marL="0" rtl="0" algn="l">
              <a:spcBef>
                <a:spcPts val="0"/>
              </a:spcBef>
              <a:spcAft>
                <a:spcPts val="0"/>
              </a:spcAft>
              <a:buNone/>
            </a:pPr>
            <a:r>
              <a:rPr lang="en">
                <a:solidFill>
                  <a:srgbClr val="585858"/>
                </a:solidFill>
              </a:rPr>
              <a:t>Scaling Laws</a:t>
            </a:r>
            <a:endParaRPr>
              <a:solidFill>
                <a:srgbClr val="585858"/>
              </a:solidFill>
            </a:endParaRPr>
          </a:p>
        </p:txBody>
      </p:sp>
      <p:pic>
        <p:nvPicPr>
          <p:cNvPr id="293" name="Google Shape;293;p47"/>
          <p:cNvPicPr preferRelativeResize="0"/>
          <p:nvPr/>
        </p:nvPicPr>
        <p:blipFill rotWithShape="1">
          <a:blip r:embed="rId4">
            <a:alphaModFix/>
          </a:blip>
          <a:srcRect b="47323" l="19836" r="69516" t="39269"/>
          <a:stretch/>
        </p:blipFill>
        <p:spPr>
          <a:xfrm>
            <a:off x="6405375" y="219601"/>
            <a:ext cx="699549" cy="762476"/>
          </a:xfrm>
          <a:prstGeom prst="rect">
            <a:avLst/>
          </a:prstGeom>
          <a:noFill/>
          <a:ln>
            <a:noFill/>
          </a:ln>
        </p:spPr>
      </p:pic>
      <p:sp>
        <p:nvSpPr>
          <p:cNvPr id="294" name="Google Shape;294;p47"/>
          <p:cNvSpPr/>
          <p:nvPr/>
        </p:nvSpPr>
        <p:spPr>
          <a:xfrm>
            <a:off x="5094600" y="3374825"/>
            <a:ext cx="1269600" cy="15300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47"/>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8"/>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lnSpc>
                <a:spcPct val="127272"/>
              </a:lnSpc>
              <a:spcBef>
                <a:spcPts val="0"/>
              </a:spcBef>
              <a:spcAft>
                <a:spcPts val="0"/>
              </a:spcAft>
              <a:buClr>
                <a:srgbClr val="002864"/>
              </a:buClr>
              <a:buSzPts val="2200"/>
              <a:buFont typeface="Arial"/>
              <a:buNone/>
            </a:pPr>
            <a:r>
              <a:rPr lang="en"/>
              <a:t>HFMI Synergy Unit</a:t>
            </a:r>
            <a:endParaRPr/>
          </a:p>
        </p:txBody>
      </p:sp>
      <p:sp>
        <p:nvSpPr>
          <p:cNvPr id="301" name="Google Shape;301;p48"/>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2000"/>
              <a:buFont typeface="Arial"/>
              <a:buNone/>
            </a:pPr>
            <a:r>
              <a:rPr lang="en"/>
              <a:t>General Approach</a:t>
            </a:r>
            <a:endParaRPr/>
          </a:p>
          <a:p>
            <a:pPr indent="0" lvl="0" marL="0" rtl="0" algn="l">
              <a:lnSpc>
                <a:spcPct val="90000"/>
              </a:lnSpc>
              <a:spcBef>
                <a:spcPts val="0"/>
              </a:spcBef>
              <a:spcAft>
                <a:spcPts val="0"/>
              </a:spcAft>
              <a:buSzPts val="2000"/>
              <a:buNone/>
            </a:pPr>
            <a:r>
              <a:t/>
            </a:r>
            <a:endParaRPr/>
          </a:p>
        </p:txBody>
      </p:sp>
      <p:pic>
        <p:nvPicPr>
          <p:cNvPr id="302" name="Google Shape;302;p48"/>
          <p:cNvPicPr preferRelativeResize="0"/>
          <p:nvPr/>
        </p:nvPicPr>
        <p:blipFill rotWithShape="1">
          <a:blip r:embed="rId3">
            <a:alphaModFix/>
          </a:blip>
          <a:srcRect b="23620" l="862" r="32771" t="41129"/>
          <a:stretch/>
        </p:blipFill>
        <p:spPr>
          <a:xfrm>
            <a:off x="1340750" y="3264175"/>
            <a:ext cx="6462500" cy="1751300"/>
          </a:xfrm>
          <a:prstGeom prst="rect">
            <a:avLst/>
          </a:prstGeom>
          <a:noFill/>
          <a:ln>
            <a:noFill/>
          </a:ln>
        </p:spPr>
      </p:pic>
      <p:sp>
        <p:nvSpPr>
          <p:cNvPr id="303" name="Google Shape;303;p48"/>
          <p:cNvSpPr txBox="1"/>
          <p:nvPr/>
        </p:nvSpPr>
        <p:spPr>
          <a:xfrm>
            <a:off x="150025" y="1074475"/>
            <a:ext cx="27798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A</a:t>
            </a:r>
            <a:r>
              <a:rPr lang="en">
                <a:solidFill>
                  <a:srgbClr val="585858"/>
                </a:solidFill>
              </a:rPr>
              <a:t>: Trained a FM for </a:t>
            </a:r>
            <a:r>
              <a:rPr b="1" lang="en">
                <a:solidFill>
                  <a:srgbClr val="585858"/>
                </a:solidFill>
              </a:rPr>
              <a:t>domain A </a:t>
            </a:r>
            <a:r>
              <a:rPr b="1" i="1" lang="en">
                <a:solidFill>
                  <a:srgbClr val="585858"/>
                </a:solidFill>
              </a:rPr>
              <a:t>successfully </a:t>
            </a:r>
            <a:r>
              <a:rPr b="1" lang="en">
                <a:solidFill>
                  <a:srgbClr val="585858"/>
                </a:solidFill>
              </a:rPr>
              <a:t>but has a fixed inference budget in deployment. </a:t>
            </a:r>
            <a:endParaRPr b="1">
              <a:solidFill>
                <a:srgbClr val="585858"/>
              </a:solidFill>
            </a:endParaRPr>
          </a:p>
        </p:txBody>
      </p:sp>
      <p:sp>
        <p:nvSpPr>
          <p:cNvPr id="304" name="Google Shape;304;p48"/>
          <p:cNvSpPr txBox="1"/>
          <p:nvPr/>
        </p:nvSpPr>
        <p:spPr>
          <a:xfrm>
            <a:off x="0" y="2473550"/>
            <a:ext cx="43740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B</a:t>
            </a:r>
            <a:r>
              <a:rPr lang="en">
                <a:solidFill>
                  <a:srgbClr val="585858"/>
                </a:solidFill>
              </a:rPr>
              <a:t>:  Trained a FM for </a:t>
            </a:r>
            <a:r>
              <a:rPr b="1" lang="en">
                <a:solidFill>
                  <a:srgbClr val="585858"/>
                </a:solidFill>
              </a:rPr>
              <a:t>domain B </a:t>
            </a:r>
            <a:r>
              <a:rPr b="1" i="1" lang="en">
                <a:solidFill>
                  <a:srgbClr val="585858"/>
                </a:solidFill>
              </a:rPr>
              <a:t>successfully</a:t>
            </a:r>
            <a:r>
              <a:rPr b="1" lang="en">
                <a:solidFill>
                  <a:srgbClr val="585858"/>
                </a:solidFill>
              </a:rPr>
              <a:t> but uses it with another FM (e.g. a text model) in a pipeline where the results influence each other. </a:t>
            </a:r>
            <a:endParaRPr>
              <a:solidFill>
                <a:srgbClr val="585858"/>
              </a:solidFill>
            </a:endParaRPr>
          </a:p>
          <a:p>
            <a:pPr indent="0" lvl="0" marL="0" rtl="0" algn="l">
              <a:spcBef>
                <a:spcPts val="0"/>
              </a:spcBef>
              <a:spcAft>
                <a:spcPts val="0"/>
              </a:spcAft>
              <a:buNone/>
            </a:pPr>
            <a:r>
              <a:t/>
            </a:r>
            <a:endParaRPr b="1">
              <a:solidFill>
                <a:srgbClr val="585858"/>
              </a:solidFill>
            </a:endParaRPr>
          </a:p>
        </p:txBody>
      </p:sp>
      <p:sp>
        <p:nvSpPr>
          <p:cNvPr id="305" name="Google Shape;305;p48"/>
          <p:cNvSpPr txBox="1"/>
          <p:nvPr/>
        </p:nvSpPr>
        <p:spPr>
          <a:xfrm>
            <a:off x="3235325" y="1150675"/>
            <a:ext cx="2779800" cy="12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Pilot C</a:t>
            </a:r>
            <a:r>
              <a:rPr lang="en">
                <a:solidFill>
                  <a:srgbClr val="585858"/>
                </a:solidFill>
              </a:rPr>
              <a:t>: Trained a FM </a:t>
            </a:r>
            <a:r>
              <a:rPr lang="en">
                <a:solidFill>
                  <a:srgbClr val="585858"/>
                </a:solidFill>
              </a:rPr>
              <a:t>successfully</a:t>
            </a:r>
            <a:r>
              <a:rPr lang="en">
                <a:solidFill>
                  <a:srgbClr val="585858"/>
                </a:solidFill>
              </a:rPr>
              <a:t> in domain </a:t>
            </a:r>
            <a:r>
              <a:rPr b="1" lang="en">
                <a:solidFill>
                  <a:srgbClr val="585858"/>
                </a:solidFill>
              </a:rPr>
              <a:t>C but needs retrieval with a </a:t>
            </a:r>
            <a:r>
              <a:rPr b="1" lang="en">
                <a:solidFill>
                  <a:srgbClr val="585858"/>
                </a:solidFill>
              </a:rPr>
              <a:t>database</a:t>
            </a:r>
            <a:r>
              <a:rPr b="1" lang="en">
                <a:solidFill>
                  <a:srgbClr val="585858"/>
                </a:solidFill>
              </a:rPr>
              <a:t> at test time. </a:t>
            </a:r>
            <a:endParaRPr>
              <a:solidFill>
                <a:srgbClr val="585858"/>
              </a:solidFill>
            </a:endParaRPr>
          </a:p>
          <a:p>
            <a:pPr indent="0" lvl="0" marL="0" rtl="0" algn="l">
              <a:spcBef>
                <a:spcPts val="0"/>
              </a:spcBef>
              <a:spcAft>
                <a:spcPts val="0"/>
              </a:spcAft>
              <a:buNone/>
            </a:pPr>
            <a:r>
              <a:t/>
            </a:r>
            <a:endParaRPr b="1">
              <a:solidFill>
                <a:srgbClr val="585858"/>
              </a:solidFill>
            </a:endParaRPr>
          </a:p>
        </p:txBody>
      </p:sp>
      <p:sp>
        <p:nvSpPr>
          <p:cNvPr id="306" name="Google Shape;306;p48"/>
          <p:cNvSpPr txBox="1"/>
          <p:nvPr/>
        </p:nvSpPr>
        <p:spPr>
          <a:xfrm>
            <a:off x="6364200" y="1209325"/>
            <a:ext cx="2779800" cy="12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585858"/>
                </a:solidFill>
              </a:rPr>
              <a:t>Synergy Unit</a:t>
            </a:r>
            <a:r>
              <a:rPr lang="en">
                <a:solidFill>
                  <a:srgbClr val="585858"/>
                </a:solidFill>
              </a:rPr>
              <a:t>: You train a model once but you use it millions of times for inference. </a:t>
            </a:r>
            <a:r>
              <a:rPr lang="en">
                <a:solidFill>
                  <a:srgbClr val="585858"/>
                </a:solidFill>
              </a:rPr>
              <a:t>We </a:t>
            </a:r>
            <a:r>
              <a:rPr b="1" lang="en">
                <a:solidFill>
                  <a:srgbClr val="585858"/>
                </a:solidFill>
              </a:rPr>
              <a:t>develop the scaling laws and optimal methodology </a:t>
            </a:r>
            <a:r>
              <a:rPr lang="en">
                <a:solidFill>
                  <a:srgbClr val="585858"/>
                </a:solidFill>
              </a:rPr>
              <a:t>for complex inference pipelines across projects </a:t>
            </a:r>
            <a:endParaRPr>
              <a:solidFill>
                <a:srgbClr val="585858"/>
              </a:solidFill>
            </a:endParaRPr>
          </a:p>
        </p:txBody>
      </p:sp>
      <p:sp>
        <p:nvSpPr>
          <p:cNvPr id="307" name="Google Shape;307;p48"/>
          <p:cNvSpPr txBox="1"/>
          <p:nvPr/>
        </p:nvSpPr>
        <p:spPr>
          <a:xfrm>
            <a:off x="7104925" y="327813"/>
            <a:ext cx="1990200" cy="6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585858"/>
                </a:solidFill>
              </a:rPr>
              <a:t>Example:</a:t>
            </a:r>
            <a:endParaRPr>
              <a:solidFill>
                <a:srgbClr val="585858"/>
              </a:solidFill>
            </a:endParaRPr>
          </a:p>
          <a:p>
            <a:pPr indent="0" lvl="0" marL="0" rtl="0" algn="l">
              <a:spcBef>
                <a:spcPts val="0"/>
              </a:spcBef>
              <a:spcAft>
                <a:spcPts val="0"/>
              </a:spcAft>
              <a:buNone/>
            </a:pPr>
            <a:r>
              <a:rPr lang="en">
                <a:solidFill>
                  <a:srgbClr val="585858"/>
                </a:solidFill>
              </a:rPr>
              <a:t>Model composition</a:t>
            </a:r>
            <a:endParaRPr>
              <a:solidFill>
                <a:srgbClr val="585858"/>
              </a:solidFill>
            </a:endParaRPr>
          </a:p>
        </p:txBody>
      </p:sp>
      <p:pic>
        <p:nvPicPr>
          <p:cNvPr id="308" name="Google Shape;308;p48"/>
          <p:cNvPicPr preferRelativeResize="0"/>
          <p:nvPr/>
        </p:nvPicPr>
        <p:blipFill>
          <a:blip r:embed="rId4">
            <a:alphaModFix/>
          </a:blip>
          <a:stretch>
            <a:fillRect/>
          </a:stretch>
        </p:blipFill>
        <p:spPr>
          <a:xfrm>
            <a:off x="6364200" y="219601"/>
            <a:ext cx="719800" cy="792437"/>
          </a:xfrm>
          <a:prstGeom prst="rect">
            <a:avLst/>
          </a:prstGeom>
          <a:noFill/>
          <a:ln>
            <a:noFill/>
          </a:ln>
        </p:spPr>
      </p:pic>
      <p:sp>
        <p:nvSpPr>
          <p:cNvPr id="309" name="Google Shape;309;p48"/>
          <p:cNvSpPr/>
          <p:nvPr/>
        </p:nvSpPr>
        <p:spPr>
          <a:xfrm>
            <a:off x="6364200" y="3374825"/>
            <a:ext cx="1269600" cy="1530000"/>
          </a:xfrm>
          <a:prstGeom prst="rect">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48"/>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9"/>
          <p:cNvSpPr txBox="1"/>
          <p:nvPr>
            <p:ph type="title"/>
          </p:nvPr>
        </p:nvSpPr>
        <p:spPr>
          <a:xfrm>
            <a:off x="360000" y="219600"/>
            <a:ext cx="8424000" cy="372000"/>
          </a:xfrm>
          <a:prstGeom prst="rect">
            <a:avLst/>
          </a:prstGeom>
          <a:noFill/>
          <a:ln>
            <a:noFill/>
          </a:ln>
        </p:spPr>
        <p:txBody>
          <a:bodyPr anchorCtr="0" anchor="t" bIns="0" lIns="0" spcFirstLastPara="1" rIns="0" wrap="square" tIns="0">
            <a:noAutofit/>
          </a:bodyPr>
          <a:lstStyle/>
          <a:p>
            <a:pPr indent="0" lvl="0" marL="0" rtl="0" algn="l">
              <a:lnSpc>
                <a:spcPct val="127272"/>
              </a:lnSpc>
              <a:spcBef>
                <a:spcPts val="0"/>
              </a:spcBef>
              <a:spcAft>
                <a:spcPts val="0"/>
              </a:spcAft>
              <a:buClr>
                <a:srgbClr val="002864"/>
              </a:buClr>
              <a:buSzPts val="2200"/>
              <a:buFont typeface="Arial"/>
              <a:buNone/>
            </a:pPr>
            <a:r>
              <a:rPr lang="en"/>
              <a:t>HFMI Synergy Unit</a:t>
            </a:r>
            <a:endParaRPr/>
          </a:p>
        </p:txBody>
      </p:sp>
      <p:sp>
        <p:nvSpPr>
          <p:cNvPr id="316" name="Google Shape;316;p49"/>
          <p:cNvSpPr txBox="1"/>
          <p:nvPr>
            <p:ph idx="1" type="body"/>
          </p:nvPr>
        </p:nvSpPr>
        <p:spPr>
          <a:xfrm>
            <a:off x="358775" y="691200"/>
            <a:ext cx="8424000" cy="266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00"/>
              <a:buNone/>
            </a:pPr>
            <a:r>
              <a:rPr lang="en"/>
              <a:t>General Approach</a:t>
            </a:r>
            <a:endParaRPr/>
          </a:p>
        </p:txBody>
      </p:sp>
      <p:grpSp>
        <p:nvGrpSpPr>
          <p:cNvPr id="317" name="Google Shape;317;p49"/>
          <p:cNvGrpSpPr/>
          <p:nvPr/>
        </p:nvGrpSpPr>
        <p:grpSpPr>
          <a:xfrm>
            <a:off x="693475" y="1945475"/>
            <a:ext cx="7754601" cy="1878825"/>
            <a:chOff x="693475" y="1945475"/>
            <a:chExt cx="7754601" cy="1878825"/>
          </a:xfrm>
        </p:grpSpPr>
        <p:pic>
          <p:nvPicPr>
            <p:cNvPr id="318" name="Google Shape;318;p49"/>
            <p:cNvPicPr preferRelativeResize="0"/>
            <p:nvPr/>
          </p:nvPicPr>
          <p:blipFill rotWithShape="1">
            <a:blip r:embed="rId3">
              <a:alphaModFix/>
            </a:blip>
            <a:srcRect b="23512" l="0" r="0" t="28077"/>
            <a:stretch/>
          </p:blipFill>
          <p:spPr>
            <a:xfrm>
              <a:off x="693475" y="1945475"/>
              <a:ext cx="7754598" cy="1878825"/>
            </a:xfrm>
            <a:prstGeom prst="rect">
              <a:avLst/>
            </a:prstGeom>
            <a:noFill/>
            <a:ln>
              <a:noFill/>
            </a:ln>
          </p:spPr>
        </p:pic>
        <p:grpSp>
          <p:nvGrpSpPr>
            <p:cNvPr id="319" name="Google Shape;319;p49"/>
            <p:cNvGrpSpPr/>
            <p:nvPr/>
          </p:nvGrpSpPr>
          <p:grpSpPr>
            <a:xfrm>
              <a:off x="6479375" y="2755125"/>
              <a:ext cx="1968701" cy="1009651"/>
              <a:chOff x="6479375" y="2755125"/>
              <a:chExt cx="1968701" cy="1009651"/>
            </a:xfrm>
          </p:grpSpPr>
          <p:pic>
            <p:nvPicPr>
              <p:cNvPr id="320" name="Google Shape;320;p49"/>
              <p:cNvPicPr preferRelativeResize="0"/>
              <p:nvPr/>
            </p:nvPicPr>
            <p:blipFill rotWithShape="1">
              <a:blip r:embed="rId3">
                <a:alphaModFix/>
              </a:blip>
              <a:srcRect b="45907" l="74612" r="0" t="28077"/>
              <a:stretch/>
            </p:blipFill>
            <p:spPr>
              <a:xfrm>
                <a:off x="6479375" y="2755125"/>
                <a:ext cx="1968701" cy="1009651"/>
              </a:xfrm>
              <a:prstGeom prst="rect">
                <a:avLst/>
              </a:prstGeom>
              <a:noFill/>
              <a:ln>
                <a:noFill/>
              </a:ln>
            </p:spPr>
          </p:pic>
          <p:pic>
            <p:nvPicPr>
              <p:cNvPr id="321" name="Google Shape;321;p49"/>
              <p:cNvPicPr preferRelativeResize="0"/>
              <p:nvPr/>
            </p:nvPicPr>
            <p:blipFill rotWithShape="1">
              <a:blip r:embed="rId3">
                <a:alphaModFix/>
              </a:blip>
              <a:srcRect b="36089" l="76147" r="0" t="57046"/>
              <a:stretch/>
            </p:blipFill>
            <p:spPr>
              <a:xfrm>
                <a:off x="6598450" y="3179600"/>
                <a:ext cx="1849626" cy="266400"/>
              </a:xfrm>
              <a:prstGeom prst="rect">
                <a:avLst/>
              </a:prstGeom>
              <a:noFill/>
              <a:ln>
                <a:noFill/>
              </a:ln>
            </p:spPr>
          </p:pic>
        </p:grpSp>
      </p:grpSp>
      <p:sp>
        <p:nvSpPr>
          <p:cNvPr id="322" name="Google Shape;322;p49"/>
          <p:cNvSpPr txBox="1"/>
          <p:nvPr>
            <p:ph idx="12" type="sldNum"/>
          </p:nvPr>
        </p:nvSpPr>
        <p:spPr>
          <a:xfrm>
            <a:off x="-20276" y="4733975"/>
            <a:ext cx="4146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haltsfolie">
  <a:themeElements>
    <a:clrScheme name="hz">
      <a:dk1>
        <a:srgbClr val="000000"/>
      </a:dk1>
      <a:lt1>
        <a:srgbClr val="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elfolie">
  <a:themeElements>
    <a:clrScheme name="hz">
      <a:dk1>
        <a:srgbClr val="000000"/>
      </a:dk1>
      <a:lt1>
        <a:srgbClr val="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