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7" r:id="rId4"/>
    <p:sldId id="257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66" r:id="rId14"/>
    <p:sldId id="275" r:id="rId15"/>
    <p:sldId id="270" r:id="rId16"/>
    <p:sldId id="271" r:id="rId17"/>
  </p:sldIdLst>
  <p:sldSz cx="18288000" cy="10287000"/>
  <p:notesSz cx="6858000" cy="9144000"/>
  <p:embeddedFontLst>
    <p:embeddedFont>
      <p:font typeface="Amiko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" panose="020B0604020202020204" charset="0"/>
      <p:regular r:id="rId24"/>
    </p:embeddedFont>
    <p:embeddedFont>
      <p:font typeface="Fira Sans Bold" panose="020B0604020202020204" charset="0"/>
      <p:regular r:id="rId25"/>
    </p:embeddedFont>
    <p:embeddedFont>
      <p:font typeface="Fira Sans Semi-Bold" panose="020B0604020202020204" charset="0"/>
      <p:regular r:id="rId26"/>
    </p:embeddedFont>
    <p:embeddedFont>
      <p:font typeface="Kollektif Bold" panose="020B0604020202020204" charset="0"/>
      <p:regular r:id="rId27"/>
    </p:embeddedFont>
    <p:embeddedFont>
      <p:font typeface="Scripter" panose="020B0604020202020204" charset="0"/>
      <p:regular r:id="rId28"/>
    </p:embeddedFont>
    <p:embeddedFont>
      <p:font typeface="TC Milo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4" y="44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1C13-35FE-4E41-A7F1-51C29A96F9B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0437-BE66-4695-9A62-F5CBE25F1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A7E3-5581-4A1B-8F4C-B705C7759E43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A0E1-0B54-4226-8AE9-B796E8A325BB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ECD6-112F-4584-8E17-6C62A660FF61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09A9-B0A7-4522-A993-771DF8CC20EC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2CAA-0B82-4A1E-AE07-96CE0D21A391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50EE-9134-4C8F-A8D9-EE41CD4ACE4F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14A7-F3BA-4B4B-8121-E65E938B135D}" type="datetime1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E80E-4328-43EB-BA64-16CB68F75C06}" type="datetime1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C8DC-D335-4711-A248-A80E3265D38E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9058-54CE-41DA-8AF6-3D3DEA2AF62B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E81-2286-47E0-9151-7FE2DD31E940}" type="datetime1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F05E-C21D-4B4A-9B98-64B90A3F5659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utoaipandemics.icmc.usp.b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60382" y="8134912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625044" y="8134912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23200" y="-144487"/>
            <a:ext cx="2671072" cy="2469090"/>
            <a:chOff x="0" y="0"/>
            <a:chExt cx="4256007" cy="39341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6007" cy="3934175"/>
            </a:xfrm>
            <a:custGeom>
              <a:avLst/>
              <a:gdLst/>
              <a:ahLst/>
              <a:cxnLst/>
              <a:rect l="l" t="t" r="r" b="b"/>
              <a:pathLst>
                <a:path w="4256007" h="3934175">
                  <a:moveTo>
                    <a:pt x="4256007" y="1967088"/>
                  </a:moveTo>
                  <a:lnTo>
                    <a:pt x="3351132" y="3934175"/>
                  </a:lnTo>
                  <a:lnTo>
                    <a:pt x="904875" y="3934175"/>
                  </a:lnTo>
                  <a:lnTo>
                    <a:pt x="0" y="1967088"/>
                  </a:lnTo>
                  <a:lnTo>
                    <a:pt x="904875" y="0"/>
                  </a:lnTo>
                  <a:lnTo>
                    <a:pt x="3351005" y="0"/>
                  </a:lnTo>
                  <a:lnTo>
                    <a:pt x="4256007" y="1967088"/>
                  </a:lnTo>
                  <a:close/>
                </a:path>
              </a:pathLst>
            </a:custGeom>
            <a:solidFill>
              <a:srgbClr val="32318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734818" y="-616544"/>
            <a:ext cx="3799619" cy="2941147"/>
            <a:chOff x="0" y="0"/>
            <a:chExt cx="3619627" cy="28018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2801822"/>
            </a:xfrm>
            <a:custGeom>
              <a:avLst/>
              <a:gdLst/>
              <a:ahLst/>
              <a:cxnLst/>
              <a:rect l="l" t="t" r="r" b="b"/>
              <a:pathLst>
                <a:path w="3619627" h="2801822">
                  <a:moveTo>
                    <a:pt x="3619627" y="1400911"/>
                  </a:moveTo>
                  <a:lnTo>
                    <a:pt x="2714752" y="2801822"/>
                  </a:lnTo>
                  <a:lnTo>
                    <a:pt x="904875" y="2801822"/>
                  </a:lnTo>
                  <a:lnTo>
                    <a:pt x="0" y="1400911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400911"/>
                  </a:lnTo>
                  <a:close/>
                </a:path>
              </a:pathLst>
            </a:custGeom>
            <a:solidFill>
              <a:srgbClr val="E5399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743200" y="4290417"/>
            <a:ext cx="1281869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b="1" dirty="0"/>
              <a:t>Democratizing Machine Learning for Analysis, Study, and Control of Epidemics and Pandemics</a:t>
            </a:r>
          </a:p>
        </p:txBody>
      </p:sp>
      <p:sp>
        <p:nvSpPr>
          <p:cNvPr id="12" name="Freeform 12">
            <a:hlinkClick r:id="rId2" tooltip="https://autoaipandemics.icmc.usp.br"/>
          </p:cNvPr>
          <p:cNvSpPr>
            <a:spLocks noChangeAspect="1"/>
          </p:cNvSpPr>
          <p:nvPr/>
        </p:nvSpPr>
        <p:spPr>
          <a:xfrm>
            <a:off x="3505200" y="6858834"/>
            <a:ext cx="2335266" cy="2335266"/>
          </a:xfrm>
          <a:custGeom>
            <a:avLst/>
            <a:gdLst/>
            <a:ahLst/>
            <a:cxnLst/>
            <a:rect l="l" t="t" r="r" b="b"/>
            <a:pathLst>
              <a:path w="5751679" h="5744490">
                <a:moveTo>
                  <a:pt x="0" y="0"/>
                </a:moveTo>
                <a:lnTo>
                  <a:pt x="5751679" y="0"/>
                </a:lnTo>
                <a:lnTo>
                  <a:pt x="5751679" y="5744490"/>
                </a:lnTo>
                <a:lnTo>
                  <a:pt x="0" y="5744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77647" y="3086100"/>
            <a:ext cx="8352366" cy="101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sz="6000" spc="456" dirty="0" err="1">
                <a:solidFill>
                  <a:srgbClr val="333333"/>
                </a:solidFill>
                <a:latin typeface="Kollektif Bold"/>
                <a:hlinkClick r:id="rId2" tooltip="https://autoaipandemics.icmc.usp.br"/>
              </a:rPr>
              <a:t>AutoAI</a:t>
            </a:r>
            <a:r>
              <a:rPr lang="en-US" sz="6000" spc="456" dirty="0">
                <a:solidFill>
                  <a:srgbClr val="333333"/>
                </a:solidFill>
                <a:latin typeface="Kollektif Bold"/>
                <a:hlinkClick r:id="rId2" tooltip="https://autoaipandemics.icmc.usp.br"/>
              </a:rPr>
              <a:t>-Pandemics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58818E-2504-4273-9228-05EC9DE88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828" y="161925"/>
            <a:ext cx="3971925" cy="1152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FF2361-93C4-418A-891B-EB7E7A790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287" y="1390650"/>
            <a:ext cx="6829425" cy="552450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E603329C-6DB5-4038-B51F-F9C039C97360}"/>
              </a:ext>
            </a:extLst>
          </p:cNvPr>
          <p:cNvSpPr txBox="1"/>
          <p:nvPr/>
        </p:nvSpPr>
        <p:spPr>
          <a:xfrm>
            <a:off x="6068621" y="7200900"/>
            <a:ext cx="726139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dirty="0"/>
              <a:t>Presenter: Dr. Ulisses Rocha (he, they) </a:t>
            </a:r>
          </a:p>
          <a:p>
            <a:r>
              <a:rPr lang="en-US" sz="3000" b="1" dirty="0"/>
              <a:t>Microbial Data Science, team leader</a:t>
            </a:r>
          </a:p>
          <a:p>
            <a:r>
              <a:rPr lang="en-US" sz="3000" b="1" dirty="0" err="1"/>
              <a:t>Helmholz</a:t>
            </a:r>
            <a:r>
              <a:rPr lang="en-US" sz="3000" b="1" dirty="0"/>
              <a:t> Centre for Environmental Research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DC32D8-FCD4-4F73-9EEC-289090479B6F}"/>
              </a:ext>
            </a:extLst>
          </p:cNvPr>
          <p:cNvGrpSpPr/>
          <p:nvPr/>
        </p:nvGrpSpPr>
        <p:grpSpPr>
          <a:xfrm>
            <a:off x="14260093" y="5398008"/>
            <a:ext cx="2818180" cy="3605782"/>
            <a:chOff x="14260093" y="5398008"/>
            <a:chExt cx="2818180" cy="3605782"/>
          </a:xfrm>
        </p:grpSpPr>
        <p:sp>
          <p:nvSpPr>
            <p:cNvPr id="21" name="Arrow: Curved Up 20">
              <a:extLst>
                <a:ext uri="{FF2B5EF4-FFF2-40B4-BE49-F238E27FC236}">
                  <a16:creationId xmlns:a16="http://schemas.microsoft.com/office/drawing/2014/main" id="{4D4DBA2C-F2C7-4FCF-926E-0BDC442A29D9}"/>
                </a:ext>
              </a:extLst>
            </p:cNvPr>
            <p:cNvSpPr/>
            <p:nvPr/>
          </p:nvSpPr>
          <p:spPr>
            <a:xfrm rot="18321756">
              <a:off x="12934014" y="6724087"/>
              <a:ext cx="3605782" cy="953624"/>
            </a:xfrm>
            <a:prstGeom prst="curvedUpArrow">
              <a:avLst>
                <a:gd name="adj1" fmla="val 48042"/>
                <a:gd name="adj2" fmla="val 138405"/>
                <a:gd name="adj3" fmla="val 385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9F187E1F-EFAF-4CAC-8035-43BC871DE805}"/>
                </a:ext>
              </a:extLst>
            </p:cNvPr>
            <p:cNvSpPr txBox="1"/>
            <p:nvPr/>
          </p:nvSpPr>
          <p:spPr>
            <a:xfrm>
              <a:off x="15561890" y="6858834"/>
              <a:ext cx="1516383" cy="1384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000" b="1" dirty="0"/>
                <a:t>Much larger team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F02B37A-1C80-4C10-A148-ED924D09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3" name="PlaceHolder 4">
            <a:extLst>
              <a:ext uri="{FF2B5EF4-FFF2-40B4-BE49-F238E27FC236}">
                <a16:creationId xmlns:a16="http://schemas.microsoft.com/office/drawing/2014/main" id="{943483D8-558F-474E-8F50-31D0A0383BCF}"/>
              </a:ext>
            </a:extLst>
          </p:cNvPr>
          <p:cNvSpPr txBox="1">
            <a:spLocks/>
          </p:cNvSpPr>
          <p:nvPr/>
        </p:nvSpPr>
        <p:spPr>
          <a:xfrm>
            <a:off x="8280360" y="4903200"/>
            <a:ext cx="511920" cy="1425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61E131-D9CC-40D6-B7AF-9B87E6640F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7646F-E248-48EF-A8B0-B22140EA6675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500920" y="5536850"/>
            <a:ext cx="7017009" cy="3189550"/>
          </a:xfrm>
          <a:custGeom>
            <a:avLst/>
            <a:gdLst/>
            <a:ahLst/>
            <a:cxnLst/>
            <a:rect l="l" t="t" r="r" b="b"/>
            <a:pathLst>
              <a:path w="7017009" h="3189550">
                <a:moveTo>
                  <a:pt x="0" y="0"/>
                </a:moveTo>
                <a:lnTo>
                  <a:pt x="7017008" y="0"/>
                </a:lnTo>
                <a:lnTo>
                  <a:pt x="7017008" y="3189549"/>
                </a:lnTo>
                <a:lnTo>
                  <a:pt x="0" y="318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17085" y="1653759"/>
            <a:ext cx="6453830" cy="3489741"/>
          </a:xfrm>
          <a:custGeom>
            <a:avLst/>
            <a:gdLst/>
            <a:ahLst/>
            <a:cxnLst/>
            <a:rect l="l" t="t" r="r" b="b"/>
            <a:pathLst>
              <a:path w="6453830" h="3489741">
                <a:moveTo>
                  <a:pt x="0" y="0"/>
                </a:moveTo>
                <a:lnTo>
                  <a:pt x="6453830" y="0"/>
                </a:lnTo>
                <a:lnTo>
                  <a:pt x="6453830" y="3489741"/>
                </a:lnTo>
                <a:lnTo>
                  <a:pt x="0" y="3489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78256" y="952500"/>
            <a:ext cx="4835746" cy="4835746"/>
          </a:xfrm>
          <a:custGeom>
            <a:avLst/>
            <a:gdLst/>
            <a:ahLst/>
            <a:cxnLst/>
            <a:rect l="l" t="t" r="r" b="b"/>
            <a:pathLst>
              <a:path w="4835746" h="4835746">
                <a:moveTo>
                  <a:pt x="0" y="0"/>
                </a:moveTo>
                <a:lnTo>
                  <a:pt x="4835746" y="0"/>
                </a:lnTo>
                <a:lnTo>
                  <a:pt x="4835746" y="4835746"/>
                </a:lnTo>
                <a:lnTo>
                  <a:pt x="0" y="4835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3360" y="1355248"/>
            <a:ext cx="5563703" cy="3788252"/>
          </a:xfrm>
          <a:custGeom>
            <a:avLst/>
            <a:gdLst/>
            <a:ahLst/>
            <a:cxnLst/>
            <a:rect l="l" t="t" r="r" b="b"/>
            <a:pathLst>
              <a:path w="5563703" h="3788252">
                <a:moveTo>
                  <a:pt x="0" y="0"/>
                </a:moveTo>
                <a:lnTo>
                  <a:pt x="5563704" y="0"/>
                </a:lnTo>
                <a:lnTo>
                  <a:pt x="5563704" y="3788252"/>
                </a:lnTo>
                <a:lnTo>
                  <a:pt x="0" y="3788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724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57750" y="8522543"/>
            <a:ext cx="7316614" cy="1764457"/>
          </a:xfrm>
          <a:custGeom>
            <a:avLst/>
            <a:gdLst/>
            <a:ahLst/>
            <a:cxnLst/>
            <a:rect l="l" t="t" r="r" b="b"/>
            <a:pathLst>
              <a:path w="7316614" h="1764457">
                <a:moveTo>
                  <a:pt x="0" y="0"/>
                </a:moveTo>
                <a:lnTo>
                  <a:pt x="7316614" y="0"/>
                </a:lnTo>
                <a:lnTo>
                  <a:pt x="7316614" y="1764457"/>
                </a:lnTo>
                <a:lnTo>
                  <a:pt x="0" y="1764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90660" y="5331311"/>
            <a:ext cx="7353340" cy="3600627"/>
          </a:xfrm>
          <a:custGeom>
            <a:avLst/>
            <a:gdLst/>
            <a:ahLst/>
            <a:cxnLst/>
            <a:rect l="l" t="t" r="r" b="b"/>
            <a:pathLst>
              <a:path w="7353340" h="3600627">
                <a:moveTo>
                  <a:pt x="0" y="0"/>
                </a:moveTo>
                <a:lnTo>
                  <a:pt x="7353340" y="0"/>
                </a:lnTo>
                <a:lnTo>
                  <a:pt x="7353340" y="3600627"/>
                </a:lnTo>
                <a:lnTo>
                  <a:pt x="0" y="36006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745222" y="-66675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 spc="-60">
                <a:solidFill>
                  <a:srgbClr val="000000"/>
                </a:solidFill>
                <a:latin typeface="Fira Sans Bold"/>
              </a:rPr>
              <a:t>Our Solutions</a:t>
            </a:r>
          </a:p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endParaRPr lang="en-US" sz="6000" spc="-6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785364-8B0D-4507-BC55-711FB58E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ED69EBA-7411-4B31-81CF-1055DB37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DB6B9-349E-4299-BD22-B3E3C0D1A304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89" y="-3930228"/>
            <a:ext cx="10688410" cy="4817660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868149" y="9423073"/>
            <a:ext cx="2345218" cy="2031178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05400" y="-66675"/>
            <a:ext cx="8013724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Focus of Contributions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686752" y="9423073"/>
            <a:ext cx="2345218" cy="2031178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91383" y="1333500"/>
            <a:ext cx="9948017" cy="600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-38" dirty="0">
                <a:solidFill>
                  <a:srgbClr val="000000"/>
                </a:solidFill>
                <a:latin typeface="Fira Sans Bold"/>
              </a:rPr>
              <a:t>Democratizing Access to Machine Learning by: </a:t>
            </a:r>
            <a:endParaRPr lang="en-US" sz="3600" spc="-36" dirty="0">
              <a:solidFill>
                <a:srgbClr val="000000"/>
              </a:solidFill>
              <a:latin typeface="Fira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E0CA7E-AFB6-4C29-8BE2-00C9D921AD6D}"/>
              </a:ext>
            </a:extLst>
          </p:cNvPr>
          <p:cNvGrpSpPr/>
          <p:nvPr/>
        </p:nvGrpSpPr>
        <p:grpSpPr>
          <a:xfrm>
            <a:off x="7233301" y="2525454"/>
            <a:ext cx="9723457" cy="1769184"/>
            <a:chOff x="7233301" y="2525454"/>
            <a:chExt cx="9723457" cy="1769184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4F471EEE-AEC5-4C39-9D9A-34BFF3CA0AC0}"/>
                </a:ext>
              </a:extLst>
            </p:cNvPr>
            <p:cNvSpPr txBox="1"/>
            <p:nvPr/>
          </p:nvSpPr>
          <p:spPr>
            <a:xfrm>
              <a:off x="7233301" y="2525454"/>
              <a:ext cx="3642799" cy="1752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b="1" spc="-36" dirty="0">
                  <a:solidFill>
                    <a:srgbClr val="000000"/>
                  </a:solidFill>
                  <a:latin typeface="Fira Sans"/>
                </a:rPr>
                <a:t> addressing significant accessibility inequalities</a:t>
              </a:r>
              <a:endParaRPr lang="en-US" sz="28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C55F97A-291C-4220-842B-B40F7C96BCD2}"/>
                </a:ext>
              </a:extLst>
            </p:cNvPr>
            <p:cNvSpPr txBox="1"/>
            <p:nvPr/>
          </p:nvSpPr>
          <p:spPr>
            <a:xfrm>
              <a:off x="13313960" y="2541979"/>
              <a:ext cx="3642798" cy="1752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b="1" spc="-36" dirty="0">
                  <a:solidFill>
                    <a:srgbClr val="000000"/>
                  </a:solidFill>
                  <a:latin typeface="Fira Sans"/>
                </a:rPr>
                <a:t>knowledge gaps in the use of ML for biological research</a:t>
              </a:r>
              <a:endParaRPr lang="en-US" sz="28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4" name="Arrow: Notched Right 13">
              <a:extLst>
                <a:ext uri="{FF2B5EF4-FFF2-40B4-BE49-F238E27FC236}">
                  <a16:creationId xmlns:a16="http://schemas.microsoft.com/office/drawing/2014/main" id="{7A2D6A1F-1DEE-4428-A35E-5FEFAE8C24FE}"/>
                </a:ext>
              </a:extLst>
            </p:cNvPr>
            <p:cNvSpPr/>
            <p:nvPr/>
          </p:nvSpPr>
          <p:spPr>
            <a:xfrm>
              <a:off x="11447330" y="2983895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65683-353F-4BF3-9993-BA51C061953C}"/>
              </a:ext>
            </a:extLst>
          </p:cNvPr>
          <p:cNvGrpSpPr/>
          <p:nvPr/>
        </p:nvGrpSpPr>
        <p:grpSpPr>
          <a:xfrm>
            <a:off x="700602" y="2525454"/>
            <a:ext cx="6045176" cy="1779846"/>
            <a:chOff x="700602" y="2525454"/>
            <a:chExt cx="6045176" cy="1779846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F7A870A-130E-4B69-B28F-DE58BE38C773}"/>
                </a:ext>
              </a:extLst>
            </p:cNvPr>
            <p:cNvSpPr txBox="1"/>
            <p:nvPr/>
          </p:nvSpPr>
          <p:spPr>
            <a:xfrm>
              <a:off x="700602" y="2525454"/>
              <a:ext cx="4477082" cy="1779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 err="1">
                  <a:solidFill>
                    <a:srgbClr val="000000"/>
                  </a:solidFill>
                  <a:latin typeface="Fira Sans Bold"/>
                </a:rPr>
                <a:t>AutoAI</a:t>
              </a: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-Pandemics focus on accessibility to non-experts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457575D5-F1D3-4076-B44B-626D3A42A7FD}"/>
                </a:ext>
              </a:extLst>
            </p:cNvPr>
            <p:cNvSpPr/>
            <p:nvPr/>
          </p:nvSpPr>
          <p:spPr>
            <a:xfrm>
              <a:off x="5450378" y="2997488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FE52EC3A-81EE-43E3-93E3-A41962682DE2}"/>
              </a:ext>
            </a:extLst>
          </p:cNvPr>
          <p:cNvSpPr txBox="1"/>
          <p:nvPr/>
        </p:nvSpPr>
        <p:spPr>
          <a:xfrm>
            <a:off x="10219580" y="4533900"/>
            <a:ext cx="6080659" cy="2355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 Tasks automated include: </a:t>
            </a:r>
          </a:p>
          <a:p>
            <a:pPr marL="1166813" indent="-4572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spc="-36" dirty="0">
                <a:solidFill>
                  <a:srgbClr val="000000"/>
                </a:solidFill>
                <a:latin typeface="Fira Sans"/>
              </a:rPr>
              <a:t>feature selection</a:t>
            </a:r>
          </a:p>
          <a:p>
            <a:pPr marL="1166813" indent="-4572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spc="-36" dirty="0">
                <a:solidFill>
                  <a:srgbClr val="000000"/>
                </a:solidFill>
                <a:latin typeface="Fira Sans"/>
              </a:rPr>
              <a:t>algorithm recommendation</a:t>
            </a:r>
          </a:p>
          <a:p>
            <a:pPr marL="1166813" indent="-4572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spc="-36" dirty="0">
                <a:solidFill>
                  <a:srgbClr val="000000"/>
                </a:solidFill>
                <a:latin typeface="Fira Sans"/>
              </a:rPr>
              <a:t>hyperparameter tuning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47B7F7-EAEA-4D78-80F1-DC6FC99203BE}"/>
              </a:ext>
            </a:extLst>
          </p:cNvPr>
          <p:cNvGrpSpPr/>
          <p:nvPr/>
        </p:nvGrpSpPr>
        <p:grpSpPr>
          <a:xfrm>
            <a:off x="1946381" y="4821671"/>
            <a:ext cx="7845319" cy="1779846"/>
            <a:chOff x="1946381" y="4821671"/>
            <a:chExt cx="7845319" cy="1779846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FDCFBC4A-1A72-437A-ADA4-14D992A16F18}"/>
                </a:ext>
              </a:extLst>
            </p:cNvPr>
            <p:cNvSpPr txBox="1"/>
            <p:nvPr/>
          </p:nvSpPr>
          <p:spPr>
            <a:xfrm>
              <a:off x="1946381" y="4821671"/>
              <a:ext cx="6080658" cy="1779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Automating complex tasks reducing the time to analyze biological sequences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20" name="Arrow: Notched Right 19">
              <a:extLst>
                <a:ext uri="{FF2B5EF4-FFF2-40B4-BE49-F238E27FC236}">
                  <a16:creationId xmlns:a16="http://schemas.microsoft.com/office/drawing/2014/main" id="{3775FE8C-4495-4B6A-88A2-5D4822EA49F9}"/>
                </a:ext>
              </a:extLst>
            </p:cNvPr>
            <p:cNvSpPr/>
            <p:nvPr/>
          </p:nvSpPr>
          <p:spPr>
            <a:xfrm>
              <a:off x="8496300" y="5293705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A8443A-CCE5-408F-9EF1-A907D4B20E19}"/>
              </a:ext>
            </a:extLst>
          </p:cNvPr>
          <p:cNvSpPr/>
          <p:nvPr/>
        </p:nvSpPr>
        <p:spPr>
          <a:xfrm>
            <a:off x="6745778" y="7764478"/>
            <a:ext cx="4830998" cy="15482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80"/>
              </a:lnSpc>
            </a:pPr>
            <a:r>
              <a:rPr lang="en-US" sz="3600" b="1" spc="-36" dirty="0">
                <a:solidFill>
                  <a:srgbClr val="000000"/>
                </a:solidFill>
                <a:latin typeface="Fira Sans Bold" panose="020B0604020202020204" charset="0"/>
              </a:rPr>
              <a:t>Potential outcomes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305564B-0D8A-4B35-B995-F2F0377A4211}"/>
              </a:ext>
            </a:extLst>
          </p:cNvPr>
          <p:cNvSpPr txBox="1"/>
          <p:nvPr/>
        </p:nvSpPr>
        <p:spPr>
          <a:xfrm>
            <a:off x="3484981" y="8765540"/>
            <a:ext cx="3385406" cy="114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7188" indent="-271463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Accelerated rate for discoveries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8C817280-5BA9-419D-B13A-6C071636942F}"/>
              </a:ext>
            </a:extLst>
          </p:cNvPr>
          <p:cNvSpPr txBox="1"/>
          <p:nvPr/>
        </p:nvSpPr>
        <p:spPr>
          <a:xfrm>
            <a:off x="2320716" y="7589922"/>
            <a:ext cx="4672290" cy="547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7188" indent="-271463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Increased scientific efficiency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E8876767-085B-408E-9C54-7B0CA471880E}"/>
              </a:ext>
            </a:extLst>
          </p:cNvPr>
          <p:cNvSpPr txBox="1"/>
          <p:nvPr/>
        </p:nvSpPr>
        <p:spPr>
          <a:xfrm>
            <a:off x="10668000" y="9067682"/>
            <a:ext cx="4672290" cy="547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7188" indent="-271463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Increased scientific efficiency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C7123190-E8C1-4C23-AD73-A728821AA4B0}"/>
              </a:ext>
            </a:extLst>
          </p:cNvPr>
          <p:cNvSpPr txBox="1"/>
          <p:nvPr/>
        </p:nvSpPr>
        <p:spPr>
          <a:xfrm>
            <a:off x="11353800" y="7463208"/>
            <a:ext cx="6505512" cy="114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7188" indent="-271463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Advancements in understanding critical biological issues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852710B-C3B0-4BD8-89A9-C2C09D6B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E3114236-5D4E-4D97-8EC3-625F2C77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178D3C-BAC0-47DA-9EF8-527D03C9FA72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623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362198" y="-3930229"/>
            <a:ext cx="13944601" cy="5020170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76600" y="-114300"/>
            <a:ext cx="11721818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5000" spc="-60" dirty="0">
                <a:solidFill>
                  <a:srgbClr val="000000"/>
                </a:solidFill>
                <a:latin typeface="Fira Sans Bold"/>
              </a:rPr>
              <a:t>Path to inclusivity and innovation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2787DF-5244-4284-8AFF-67D146BFC68A}"/>
              </a:ext>
            </a:extLst>
          </p:cNvPr>
          <p:cNvGrpSpPr/>
          <p:nvPr/>
        </p:nvGrpSpPr>
        <p:grpSpPr>
          <a:xfrm>
            <a:off x="1059543" y="2298656"/>
            <a:ext cx="6045176" cy="1779846"/>
            <a:chOff x="1059543" y="2298656"/>
            <a:chExt cx="6045176" cy="1779846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C8148CB-99B9-442B-8C4E-691CE9FDB797}"/>
                </a:ext>
              </a:extLst>
            </p:cNvPr>
            <p:cNvSpPr txBox="1"/>
            <p:nvPr/>
          </p:nvSpPr>
          <p:spPr>
            <a:xfrm>
              <a:off x="1059543" y="2298656"/>
              <a:ext cx="4477082" cy="1779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Promote broader inclusion of researchers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3" name="Arrow: Notched Right 12">
              <a:extLst>
                <a:ext uri="{FF2B5EF4-FFF2-40B4-BE49-F238E27FC236}">
                  <a16:creationId xmlns:a16="http://schemas.microsoft.com/office/drawing/2014/main" id="{532F8FEA-C565-41DF-A64A-D5A89B2B07CC}"/>
                </a:ext>
              </a:extLst>
            </p:cNvPr>
            <p:cNvSpPr/>
            <p:nvPr/>
          </p:nvSpPr>
          <p:spPr>
            <a:xfrm>
              <a:off x="5809319" y="2770690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EB0BB-C592-4C88-B889-8AD3CE512454}"/>
              </a:ext>
            </a:extLst>
          </p:cNvPr>
          <p:cNvGrpSpPr/>
          <p:nvPr/>
        </p:nvGrpSpPr>
        <p:grpSpPr>
          <a:xfrm>
            <a:off x="7568062" y="1821541"/>
            <a:ext cx="10034138" cy="2788559"/>
            <a:chOff x="7568062" y="1821541"/>
            <a:chExt cx="10034138" cy="2788559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BC9FB0DE-264E-4BB9-BC6D-1E71084D127B}"/>
                </a:ext>
              </a:extLst>
            </p:cNvPr>
            <p:cNvSpPr txBox="1"/>
            <p:nvPr/>
          </p:nvSpPr>
          <p:spPr>
            <a:xfrm>
              <a:off x="7568062" y="2293922"/>
              <a:ext cx="4273081" cy="1752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b="1" spc="-36" dirty="0">
                  <a:solidFill>
                    <a:srgbClr val="000000"/>
                  </a:solidFill>
                  <a:latin typeface="Fira Sans"/>
                </a:rPr>
                <a:t> including researchers from diverse backgrounds and resources</a:t>
              </a:r>
              <a:endParaRPr lang="en-US" sz="28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2" name="Arrow: Notched Right 11">
              <a:extLst>
                <a:ext uri="{FF2B5EF4-FFF2-40B4-BE49-F238E27FC236}">
                  <a16:creationId xmlns:a16="http://schemas.microsoft.com/office/drawing/2014/main" id="{2376520B-B68E-458F-8E17-B946B5FAA23D}"/>
                </a:ext>
              </a:extLst>
            </p:cNvPr>
            <p:cNvSpPr/>
            <p:nvPr/>
          </p:nvSpPr>
          <p:spPr>
            <a:xfrm rot="654898">
              <a:off x="12177330" y="3160626"/>
              <a:ext cx="1295400" cy="835778"/>
            </a:xfrm>
            <a:prstGeom prst="notchedRightArrow">
              <a:avLst>
                <a:gd name="adj1" fmla="val 41370"/>
                <a:gd name="adj2" fmla="val 37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D5D282AD-4637-4E18-9673-732842202670}"/>
                </a:ext>
              </a:extLst>
            </p:cNvPr>
            <p:cNvSpPr txBox="1"/>
            <p:nvPr/>
          </p:nvSpPr>
          <p:spPr>
            <a:xfrm>
              <a:off x="12948119" y="1821541"/>
              <a:ext cx="4273081" cy="1149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b="1" spc="-36" dirty="0">
                  <a:solidFill>
                    <a:srgbClr val="000000"/>
                  </a:solidFill>
                  <a:latin typeface="Fira Sans"/>
                </a:rPr>
                <a:t> strengthens global scientific efforts</a:t>
              </a:r>
              <a:endParaRPr lang="en-US" sz="28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E23D369-E8CA-49F2-97F5-FA25850BE5CB}"/>
                </a:ext>
              </a:extLst>
            </p:cNvPr>
            <p:cNvSpPr txBox="1"/>
            <p:nvPr/>
          </p:nvSpPr>
          <p:spPr>
            <a:xfrm>
              <a:off x="13329119" y="3460170"/>
              <a:ext cx="4273081" cy="1149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b="1" spc="-36" dirty="0">
                  <a:solidFill>
                    <a:srgbClr val="000000"/>
                  </a:solidFill>
                  <a:latin typeface="Fira Sans"/>
                </a:rPr>
                <a:t>enhances global health efforts</a:t>
              </a:r>
              <a:endParaRPr lang="en-US" sz="28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7" name="Arrow: Notched Right 16">
              <a:extLst>
                <a:ext uri="{FF2B5EF4-FFF2-40B4-BE49-F238E27FC236}">
                  <a16:creationId xmlns:a16="http://schemas.microsoft.com/office/drawing/2014/main" id="{EE79CF78-FA91-417C-A72A-2EDBDEF1E0CB}"/>
                </a:ext>
              </a:extLst>
            </p:cNvPr>
            <p:cNvSpPr/>
            <p:nvPr/>
          </p:nvSpPr>
          <p:spPr>
            <a:xfrm rot="20815844">
              <a:off x="12194908" y="2286784"/>
              <a:ext cx="1295400" cy="835778"/>
            </a:xfrm>
            <a:prstGeom prst="notchedRightArrow">
              <a:avLst>
                <a:gd name="adj1" fmla="val 41370"/>
                <a:gd name="adj2" fmla="val 379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5342-A426-432F-8337-9FAAEF48B8C4}"/>
              </a:ext>
            </a:extLst>
          </p:cNvPr>
          <p:cNvGrpSpPr/>
          <p:nvPr/>
        </p:nvGrpSpPr>
        <p:grpSpPr>
          <a:xfrm>
            <a:off x="3877961" y="5621772"/>
            <a:ext cx="6036255" cy="1177117"/>
            <a:chOff x="3877961" y="5621772"/>
            <a:chExt cx="6036255" cy="1177117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E474EE84-2C22-49FE-8AEB-588393666094}"/>
                </a:ext>
              </a:extLst>
            </p:cNvPr>
            <p:cNvSpPr txBox="1"/>
            <p:nvPr/>
          </p:nvSpPr>
          <p:spPr>
            <a:xfrm>
              <a:off x="3877961" y="5621772"/>
              <a:ext cx="4477082" cy="1177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This can lead to breakthroughs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9" name="Arrow: Notched Right 18">
              <a:extLst>
                <a:ext uri="{FF2B5EF4-FFF2-40B4-BE49-F238E27FC236}">
                  <a16:creationId xmlns:a16="http://schemas.microsoft.com/office/drawing/2014/main" id="{ABBBDF8A-90B9-493D-B795-5A091CAAD7C5}"/>
                </a:ext>
              </a:extLst>
            </p:cNvPr>
            <p:cNvSpPr/>
            <p:nvPr/>
          </p:nvSpPr>
          <p:spPr>
            <a:xfrm>
              <a:off x="8618816" y="5767965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7">
            <a:extLst>
              <a:ext uri="{FF2B5EF4-FFF2-40B4-BE49-F238E27FC236}">
                <a16:creationId xmlns:a16="http://schemas.microsoft.com/office/drawing/2014/main" id="{80DF5A79-3507-4F25-953E-F670480AE72E}"/>
              </a:ext>
            </a:extLst>
          </p:cNvPr>
          <p:cNvSpPr txBox="1"/>
          <p:nvPr/>
        </p:nvSpPr>
        <p:spPr>
          <a:xfrm>
            <a:off x="10443517" y="5295841"/>
            <a:ext cx="3147870" cy="1752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 Benefitting: </a:t>
            </a:r>
          </a:p>
          <a:p>
            <a:pPr marL="1166813" indent="-4572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spc="-36" dirty="0">
                <a:solidFill>
                  <a:srgbClr val="000000"/>
                </a:solidFill>
                <a:latin typeface="Fira Sans"/>
              </a:rPr>
              <a:t>Society</a:t>
            </a:r>
          </a:p>
          <a:p>
            <a:pPr marL="1166813" indent="-457200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2800" spc="-36" dirty="0">
                <a:solidFill>
                  <a:srgbClr val="000000"/>
                </a:solidFill>
                <a:latin typeface="Fira Sans"/>
              </a:rPr>
              <a:t>Economy</a:t>
            </a:r>
            <a:endParaRPr lang="en-US" sz="2800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00EFC9D6-AB8A-4A69-93CB-8E5E98F35056}"/>
              </a:ext>
            </a:extLst>
          </p:cNvPr>
          <p:cNvSpPr txBox="1"/>
          <p:nvPr/>
        </p:nvSpPr>
        <p:spPr>
          <a:xfrm>
            <a:off x="10420976" y="8191500"/>
            <a:ext cx="4273081" cy="547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 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3D8499-47FD-420A-86D3-1D8DF2621190}"/>
              </a:ext>
            </a:extLst>
          </p:cNvPr>
          <p:cNvGrpSpPr/>
          <p:nvPr/>
        </p:nvGrpSpPr>
        <p:grpSpPr>
          <a:xfrm>
            <a:off x="3863446" y="8479638"/>
            <a:ext cx="6034164" cy="1177117"/>
            <a:chOff x="3863446" y="8479638"/>
            <a:chExt cx="6034164" cy="1177117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61AEA103-C333-450C-B901-D248E2E3AA68}"/>
                </a:ext>
              </a:extLst>
            </p:cNvPr>
            <p:cNvSpPr txBox="1"/>
            <p:nvPr/>
          </p:nvSpPr>
          <p:spPr>
            <a:xfrm>
              <a:off x="3863446" y="8479638"/>
              <a:ext cx="4477082" cy="1177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By making ML a shared resource 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24" name="Arrow: Notched Right 23">
              <a:extLst>
                <a:ext uri="{FF2B5EF4-FFF2-40B4-BE49-F238E27FC236}">
                  <a16:creationId xmlns:a16="http://schemas.microsoft.com/office/drawing/2014/main" id="{A059458B-4306-4207-8A8D-1EA04B3A1CB7}"/>
                </a:ext>
              </a:extLst>
            </p:cNvPr>
            <p:cNvSpPr/>
            <p:nvPr/>
          </p:nvSpPr>
          <p:spPr>
            <a:xfrm>
              <a:off x="8602210" y="8671573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BA912B5C-D7FD-4742-91FF-0A4AC38D2CDE}"/>
              </a:ext>
            </a:extLst>
          </p:cNvPr>
          <p:cNvSpPr txBox="1"/>
          <p:nvPr/>
        </p:nvSpPr>
        <p:spPr>
          <a:xfrm>
            <a:off x="10159293" y="8501718"/>
            <a:ext cx="4273081" cy="1149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shift from exclusivity to accessibility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0CC07F3-78E8-49DB-86A8-DDB265C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51EC52C9-5B5F-4B98-89A0-61C46CCF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ECF600-326D-4381-A5FC-DD02EB308C52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849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289" y="2360643"/>
            <a:ext cx="5476019" cy="2830067"/>
            <a:chOff x="0" y="0"/>
            <a:chExt cx="852554" cy="440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2554" cy="440609"/>
            </a:xfrm>
            <a:custGeom>
              <a:avLst/>
              <a:gdLst/>
              <a:ahLst/>
              <a:cxnLst/>
              <a:rect l="l" t="t" r="r" b="b"/>
              <a:pathLst>
                <a:path w="852554" h="440609">
                  <a:moveTo>
                    <a:pt x="0" y="0"/>
                  </a:moveTo>
                  <a:lnTo>
                    <a:pt x="852554" y="0"/>
                  </a:lnTo>
                  <a:lnTo>
                    <a:pt x="852554" y="440609"/>
                  </a:lnTo>
                  <a:lnTo>
                    <a:pt x="0" y="44060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FF575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52554" cy="497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FF5757"/>
                  </a:solidFill>
                  <a:latin typeface="Fira Sans Bold"/>
                </a:rPr>
                <a:t>+21.000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Accesses to our solutions and articles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348" y="2360643"/>
            <a:ext cx="5476019" cy="2830067"/>
            <a:chOff x="0" y="0"/>
            <a:chExt cx="852554" cy="44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2554" cy="440609"/>
            </a:xfrm>
            <a:custGeom>
              <a:avLst/>
              <a:gdLst/>
              <a:ahLst/>
              <a:cxnLst/>
              <a:rect l="l" t="t" r="r" b="b"/>
              <a:pathLst>
                <a:path w="852554" h="440609">
                  <a:moveTo>
                    <a:pt x="0" y="0"/>
                  </a:moveTo>
                  <a:lnTo>
                    <a:pt x="852554" y="0"/>
                  </a:lnTo>
                  <a:lnTo>
                    <a:pt x="852554" y="440609"/>
                  </a:lnTo>
                  <a:lnTo>
                    <a:pt x="0" y="44060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DABB6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52554" cy="497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DABB69"/>
                  </a:solidFill>
                  <a:latin typeface="Fira Sans Bold"/>
                </a:rPr>
                <a:t>+10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Awards, Recognitions, and Grants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78692" y="2360643"/>
            <a:ext cx="5476019" cy="2782857"/>
            <a:chOff x="0" y="0"/>
            <a:chExt cx="852554" cy="4332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2554" cy="433259"/>
            </a:xfrm>
            <a:custGeom>
              <a:avLst/>
              <a:gdLst/>
              <a:ahLst/>
              <a:cxnLst/>
              <a:rect l="l" t="t" r="r" b="b"/>
              <a:pathLst>
                <a:path w="852554" h="433259">
                  <a:moveTo>
                    <a:pt x="0" y="0"/>
                  </a:moveTo>
                  <a:lnTo>
                    <a:pt x="852554" y="0"/>
                  </a:lnTo>
                  <a:lnTo>
                    <a:pt x="852554" y="433259"/>
                  </a:lnTo>
                  <a:lnTo>
                    <a:pt x="0" y="43325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8792F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52554" cy="49040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8792F1"/>
                  </a:solidFill>
                  <a:latin typeface="Fira Sans Bold"/>
                </a:rPr>
                <a:t>+148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citations in our articles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3289" y="5740196"/>
            <a:ext cx="5476019" cy="2830067"/>
            <a:chOff x="0" y="0"/>
            <a:chExt cx="852554" cy="4406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2554" cy="440609"/>
            </a:xfrm>
            <a:custGeom>
              <a:avLst/>
              <a:gdLst/>
              <a:ahLst/>
              <a:cxnLst/>
              <a:rect l="l" t="t" r="r" b="b"/>
              <a:pathLst>
                <a:path w="852554" h="440609">
                  <a:moveTo>
                    <a:pt x="0" y="0"/>
                  </a:moveTo>
                  <a:lnTo>
                    <a:pt x="852554" y="0"/>
                  </a:lnTo>
                  <a:lnTo>
                    <a:pt x="852554" y="440609"/>
                  </a:lnTo>
                  <a:lnTo>
                    <a:pt x="0" y="44060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8792F1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52554" cy="497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8792F1"/>
                  </a:solidFill>
                  <a:latin typeface="Fira Sans Bold"/>
                </a:rPr>
                <a:t>+123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Stars on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GitHub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8692" y="5740196"/>
            <a:ext cx="5476019" cy="2830067"/>
            <a:chOff x="0" y="0"/>
            <a:chExt cx="852554" cy="4406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2554" cy="440609"/>
            </a:xfrm>
            <a:custGeom>
              <a:avLst/>
              <a:gdLst/>
              <a:ahLst/>
              <a:cxnLst/>
              <a:rect l="l" t="t" r="r" b="b"/>
              <a:pathLst>
                <a:path w="852554" h="440609">
                  <a:moveTo>
                    <a:pt x="0" y="0"/>
                  </a:moveTo>
                  <a:lnTo>
                    <a:pt x="852554" y="0"/>
                  </a:lnTo>
                  <a:lnTo>
                    <a:pt x="852554" y="440609"/>
                  </a:lnTo>
                  <a:lnTo>
                    <a:pt x="0" y="44060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DABB69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52554" cy="497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DABB69"/>
                  </a:solidFill>
                  <a:latin typeface="Fira Sans Bold"/>
                </a:rPr>
                <a:t>+100.000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 People directly and indirectly impacted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407348" y="5740196"/>
            <a:ext cx="5476019" cy="2830067"/>
            <a:chOff x="0" y="0"/>
            <a:chExt cx="852554" cy="4406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2554" cy="440609"/>
            </a:xfrm>
            <a:custGeom>
              <a:avLst/>
              <a:gdLst/>
              <a:ahLst/>
              <a:cxnLst/>
              <a:rect l="l" t="t" r="r" b="b"/>
              <a:pathLst>
                <a:path w="852554" h="440609">
                  <a:moveTo>
                    <a:pt x="0" y="0"/>
                  </a:moveTo>
                  <a:lnTo>
                    <a:pt x="852554" y="0"/>
                  </a:lnTo>
                  <a:lnTo>
                    <a:pt x="852554" y="440609"/>
                  </a:lnTo>
                  <a:lnTo>
                    <a:pt x="0" y="440609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FF5757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52554" cy="497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019"/>
                </a:lnSpc>
              </a:pPr>
              <a:r>
                <a:rPr lang="en-US" sz="5399">
                  <a:solidFill>
                    <a:srgbClr val="FF5757"/>
                  </a:solidFill>
                  <a:latin typeface="Fira Sans Bold"/>
                </a:rPr>
                <a:t>+50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Fira Sans Semi-Bold"/>
                </a:rPr>
                <a:t>news published in  media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997403" y="-66675"/>
            <a:ext cx="662914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Bold"/>
              </a:rPr>
              <a:t>Our Impact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B6B2014-9E3B-4FDE-8D16-6B235020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E36782D-BE9A-4416-B65C-F0A6C7F8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58A23-F9D8-449B-A389-532327E94636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829429" y="-66675"/>
            <a:ext cx="662914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 Bold"/>
              </a:rPr>
              <a:t>Main Recognitions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6E71D-181A-43E7-B11F-A7944D01D9C3}"/>
              </a:ext>
            </a:extLst>
          </p:cNvPr>
          <p:cNvGrpSpPr/>
          <p:nvPr/>
        </p:nvGrpSpPr>
        <p:grpSpPr>
          <a:xfrm>
            <a:off x="4305300" y="1478970"/>
            <a:ext cx="9677400" cy="1683330"/>
            <a:chOff x="4305300" y="1478970"/>
            <a:chExt cx="9677400" cy="1683330"/>
          </a:xfrm>
        </p:grpSpPr>
        <p:sp>
          <p:nvSpPr>
            <p:cNvPr id="7" name="TextBox 7"/>
            <p:cNvSpPr txBox="1"/>
            <p:nvPr/>
          </p:nvSpPr>
          <p:spPr>
            <a:xfrm>
              <a:off x="4789513" y="1478970"/>
              <a:ext cx="8812187" cy="525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4290"/>
                </a:lnSpc>
                <a:spcBef>
                  <a:spcPct val="0"/>
                </a:spcBef>
              </a:pPr>
              <a:r>
                <a:rPr lang="en-US" sz="3300" u="none" strike="noStrike" spc="-33" dirty="0">
                  <a:solidFill>
                    <a:srgbClr val="000000"/>
                  </a:solidFill>
                  <a:latin typeface="Fira Sans Bold"/>
                </a:rPr>
                <a:t>Google Latin America Research Awards (LARA):</a:t>
              </a:r>
              <a:endParaRPr lang="en-US" sz="3300" u="none" strike="noStrike" spc="-33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53735AF8-6EFC-4BB3-8182-C75CBA38A2AD}"/>
                </a:ext>
              </a:extLst>
            </p:cNvPr>
            <p:cNvSpPr txBox="1"/>
            <p:nvPr/>
          </p:nvSpPr>
          <p:spPr>
            <a:xfrm>
              <a:off x="4305300" y="2012370"/>
              <a:ext cx="9677400" cy="1149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spc="-36" dirty="0">
                  <a:solidFill>
                    <a:srgbClr val="000000"/>
                  </a:solidFill>
                  <a:latin typeface="Fira Sans"/>
                </a:rPr>
                <a:t> </a:t>
              </a:r>
              <a:r>
                <a:rPr lang="en-US" sz="2800" spc="-36" dirty="0" err="1">
                  <a:solidFill>
                    <a:srgbClr val="000000"/>
                  </a:solidFill>
                  <a:latin typeface="Fira Sans"/>
                </a:rPr>
                <a:t>BioAutoML</a:t>
              </a:r>
              <a:r>
                <a:rPr lang="en-US" sz="2800" spc="-36" dirty="0">
                  <a:solidFill>
                    <a:srgbClr val="000000"/>
                  </a:solidFill>
                  <a:latin typeface="Fira Sans"/>
                </a:rPr>
                <a:t> was selected by LARA-Google as one of the 24 (out of 700) most promising ideas in Latin America </a:t>
              </a:r>
              <a:endParaRPr lang="en-US" sz="2800" spc="-36" dirty="0">
                <a:solidFill>
                  <a:srgbClr val="000000"/>
                </a:solidFill>
                <a:latin typeface="Fira Sans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92CE8C-CC37-4227-8F04-271C21879E38}"/>
              </a:ext>
            </a:extLst>
          </p:cNvPr>
          <p:cNvGrpSpPr/>
          <p:nvPr/>
        </p:nvGrpSpPr>
        <p:grpSpPr>
          <a:xfrm>
            <a:off x="505418" y="3813313"/>
            <a:ext cx="17167174" cy="2092187"/>
            <a:chOff x="505418" y="3813313"/>
            <a:chExt cx="17167174" cy="2092187"/>
          </a:xfrm>
        </p:grpSpPr>
        <p:sp>
          <p:nvSpPr>
            <p:cNvPr id="10" name="TextBox 10"/>
            <p:cNvSpPr txBox="1"/>
            <p:nvPr/>
          </p:nvSpPr>
          <p:spPr>
            <a:xfrm>
              <a:off x="505418" y="3813313"/>
              <a:ext cx="17167174" cy="1077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90"/>
                </a:lnSpc>
              </a:pPr>
              <a:r>
                <a:rPr lang="en-US" sz="3300" b="1" spc="-33" dirty="0">
                  <a:solidFill>
                    <a:srgbClr val="000000"/>
                  </a:solidFill>
                  <a:latin typeface="Fira Sans Bold" panose="020B0604020202020204" charset="0"/>
                </a:rPr>
                <a:t>One of the most promising projects among a total of 221 proposals from 47 countries in a global competition organized by the AI4PEP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A46498D9-AC0C-4D7D-8BE9-6423BACF6D93}"/>
                </a:ext>
              </a:extLst>
            </p:cNvPr>
            <p:cNvSpPr txBox="1"/>
            <p:nvPr/>
          </p:nvSpPr>
          <p:spPr>
            <a:xfrm>
              <a:off x="2286000" y="4755570"/>
              <a:ext cx="13698528" cy="1149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spc="-36" dirty="0" err="1">
                  <a:solidFill>
                    <a:srgbClr val="000000"/>
                  </a:solidFill>
                  <a:latin typeface="Fira Sans"/>
                </a:rPr>
                <a:t>AutoAI</a:t>
              </a:r>
              <a:r>
                <a:rPr lang="en-US" sz="2800" spc="-36" dirty="0">
                  <a:solidFill>
                    <a:srgbClr val="000000"/>
                  </a:solidFill>
                  <a:latin typeface="Fira Sans"/>
                </a:rPr>
                <a:t>-Pandemics was one of the most promising projects among a total of 221 proposals from 47 countries </a:t>
              </a:r>
              <a:endParaRPr lang="en-US" sz="2800" spc="-36" dirty="0">
                <a:solidFill>
                  <a:srgbClr val="000000"/>
                </a:solidFill>
                <a:latin typeface="Fira Sans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836A27-5E0F-4B07-B941-D933C6DCA346}"/>
              </a:ext>
            </a:extLst>
          </p:cNvPr>
          <p:cNvGrpSpPr/>
          <p:nvPr/>
        </p:nvGrpSpPr>
        <p:grpSpPr>
          <a:xfrm>
            <a:off x="587426" y="6411371"/>
            <a:ext cx="17167174" cy="1555176"/>
            <a:chOff x="587426" y="6411371"/>
            <a:chExt cx="17167174" cy="1555176"/>
          </a:xfrm>
        </p:grpSpPr>
        <p:sp>
          <p:nvSpPr>
            <p:cNvPr id="11" name="TextBox 11"/>
            <p:cNvSpPr txBox="1"/>
            <p:nvPr/>
          </p:nvSpPr>
          <p:spPr>
            <a:xfrm>
              <a:off x="587426" y="6411371"/>
              <a:ext cx="17167174" cy="525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spc="-33" dirty="0">
                  <a:solidFill>
                    <a:srgbClr val="000000"/>
                  </a:solidFill>
                  <a:latin typeface="Fira Sans Bold" panose="020B0604020202020204" charset="0"/>
                </a:rPr>
                <a:t>Participation in Prototypes for Humanity 2023, during COP28-Dubai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2443830-24D1-4A05-9331-03956DE54A42}"/>
                </a:ext>
              </a:extLst>
            </p:cNvPr>
            <p:cNvSpPr txBox="1"/>
            <p:nvPr/>
          </p:nvSpPr>
          <p:spPr>
            <a:xfrm>
              <a:off x="2303472" y="6816617"/>
              <a:ext cx="13698528" cy="1149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spc="-36" dirty="0" err="1">
                  <a:solidFill>
                    <a:srgbClr val="000000"/>
                  </a:solidFill>
                  <a:latin typeface="Fira Sans"/>
                </a:rPr>
                <a:t>AutoAI</a:t>
              </a:r>
              <a:r>
                <a:rPr lang="en-US" sz="2800" spc="-36" dirty="0">
                  <a:solidFill>
                    <a:srgbClr val="000000"/>
                  </a:solidFill>
                  <a:latin typeface="Fira Sans"/>
                </a:rPr>
                <a:t>-Pandemics  was chosen from 3000 entries from over 100 countries, standing out among the 100 best</a:t>
              </a:r>
              <a:endParaRPr lang="en-US" sz="2800" spc="-36" dirty="0">
                <a:solidFill>
                  <a:srgbClr val="000000"/>
                </a:solidFill>
                <a:latin typeface="Fira Sans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C62C06-E87A-4647-AAA9-3E54F3EE6EE4}"/>
              </a:ext>
            </a:extLst>
          </p:cNvPr>
          <p:cNvGrpSpPr/>
          <p:nvPr/>
        </p:nvGrpSpPr>
        <p:grpSpPr>
          <a:xfrm>
            <a:off x="587426" y="8573308"/>
            <a:ext cx="17167174" cy="1065992"/>
            <a:chOff x="587426" y="8573308"/>
            <a:chExt cx="17167174" cy="1065992"/>
          </a:xfrm>
        </p:grpSpPr>
        <p:sp>
          <p:nvSpPr>
            <p:cNvPr id="12" name="TextBox 12"/>
            <p:cNvSpPr txBox="1"/>
            <p:nvPr/>
          </p:nvSpPr>
          <p:spPr>
            <a:xfrm>
              <a:off x="587426" y="8573308"/>
              <a:ext cx="17167174" cy="525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spc="-33" dirty="0">
                  <a:solidFill>
                    <a:srgbClr val="000000"/>
                  </a:solidFill>
                  <a:latin typeface="Fira Sans Bold"/>
                </a:rPr>
                <a:t>1st place, "Breaking the Wall of Fake News", Falling Walls Lab Brazil 2023</a:t>
              </a:r>
              <a:endParaRPr lang="en-US" sz="3300" spc="-33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42C62FD3-E572-4D78-972B-A1E768E883C8}"/>
                </a:ext>
              </a:extLst>
            </p:cNvPr>
            <p:cNvSpPr txBox="1"/>
            <p:nvPr/>
          </p:nvSpPr>
          <p:spPr>
            <a:xfrm>
              <a:off x="2286000" y="9092099"/>
              <a:ext cx="13698528" cy="5472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2800" spc="-36" dirty="0">
                  <a:solidFill>
                    <a:srgbClr val="000000"/>
                  </a:solidFill>
                  <a:latin typeface="Fira Sans"/>
                </a:rPr>
                <a:t>Prize given by the Falling Walls Foundation, DAAD</a:t>
              </a:r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E873B64-40F3-467A-B00A-8A24699E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0DDF96A-E064-475D-B204-5D4D03FB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919E7-6B0F-401E-96E2-0BF036FA341C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520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4560" y="7291799"/>
            <a:ext cx="2128562" cy="2128562"/>
          </a:xfrm>
          <a:custGeom>
            <a:avLst/>
            <a:gdLst/>
            <a:ahLst/>
            <a:cxnLst/>
            <a:rect l="l" t="t" r="r" b="b"/>
            <a:pathLst>
              <a:path w="2128562" h="2128562">
                <a:moveTo>
                  <a:pt x="0" y="0"/>
                </a:moveTo>
                <a:lnTo>
                  <a:pt x="2128562" y="0"/>
                </a:lnTo>
                <a:lnTo>
                  <a:pt x="2128562" y="2128562"/>
                </a:lnTo>
                <a:lnTo>
                  <a:pt x="0" y="2128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19172" y="6819804"/>
            <a:ext cx="6368828" cy="1824008"/>
          </a:xfrm>
          <a:custGeom>
            <a:avLst/>
            <a:gdLst/>
            <a:ahLst/>
            <a:cxnLst/>
            <a:rect l="l" t="t" r="r" b="b"/>
            <a:pathLst>
              <a:path w="6368828" h="1824008">
                <a:moveTo>
                  <a:pt x="0" y="0"/>
                </a:moveTo>
                <a:lnTo>
                  <a:pt x="6368828" y="0"/>
                </a:lnTo>
                <a:lnTo>
                  <a:pt x="6368828" y="1824008"/>
                </a:lnTo>
                <a:lnTo>
                  <a:pt x="0" y="1824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5526" y="7451542"/>
            <a:ext cx="3763204" cy="1702850"/>
          </a:xfrm>
          <a:custGeom>
            <a:avLst/>
            <a:gdLst/>
            <a:ahLst/>
            <a:cxnLst/>
            <a:rect l="l" t="t" r="r" b="b"/>
            <a:pathLst>
              <a:path w="3763204" h="1702850">
                <a:moveTo>
                  <a:pt x="0" y="0"/>
                </a:moveTo>
                <a:lnTo>
                  <a:pt x="3763203" y="0"/>
                </a:lnTo>
                <a:lnTo>
                  <a:pt x="3763203" y="1702849"/>
                </a:lnTo>
                <a:lnTo>
                  <a:pt x="0" y="170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78952" y="7291799"/>
            <a:ext cx="4257124" cy="2041903"/>
          </a:xfrm>
          <a:custGeom>
            <a:avLst/>
            <a:gdLst/>
            <a:ahLst/>
            <a:cxnLst/>
            <a:rect l="l" t="t" r="r" b="b"/>
            <a:pathLst>
              <a:path w="4257124" h="2041903">
                <a:moveTo>
                  <a:pt x="0" y="0"/>
                </a:moveTo>
                <a:lnTo>
                  <a:pt x="4257124" y="0"/>
                </a:lnTo>
                <a:lnTo>
                  <a:pt x="4257124" y="2041903"/>
                </a:lnTo>
                <a:lnTo>
                  <a:pt x="0" y="2041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35560" y="1453572"/>
            <a:ext cx="4145963" cy="4127961"/>
            <a:chOff x="0" y="0"/>
            <a:chExt cx="1458709" cy="1452385"/>
          </a:xfrm>
        </p:grpSpPr>
        <p:sp>
          <p:nvSpPr>
            <p:cNvPr id="7" name="Freeform 7"/>
            <p:cNvSpPr/>
            <p:nvPr/>
          </p:nvSpPr>
          <p:spPr>
            <a:xfrm>
              <a:off x="498729" y="144526"/>
              <a:ext cx="462534" cy="399796"/>
            </a:xfrm>
            <a:custGeom>
              <a:avLst/>
              <a:gdLst/>
              <a:ahLst/>
              <a:cxnLst/>
              <a:rect l="l" t="t" r="r" b="b"/>
              <a:pathLst>
                <a:path w="462534" h="399796">
                  <a:moveTo>
                    <a:pt x="43561" y="2032"/>
                  </a:moveTo>
                  <a:cubicBezTo>
                    <a:pt x="262128" y="0"/>
                    <a:pt x="419227" y="129794"/>
                    <a:pt x="458597" y="345059"/>
                  </a:cubicBezTo>
                  <a:cubicBezTo>
                    <a:pt x="462534" y="366395"/>
                    <a:pt x="449707" y="387096"/>
                    <a:pt x="428879" y="393065"/>
                  </a:cubicBezTo>
                  <a:lnTo>
                    <a:pt x="428371" y="393192"/>
                  </a:lnTo>
                  <a:cubicBezTo>
                    <a:pt x="405130" y="399796"/>
                    <a:pt x="381127" y="385826"/>
                    <a:pt x="375920" y="362585"/>
                  </a:cubicBezTo>
                  <a:cubicBezTo>
                    <a:pt x="337693" y="193040"/>
                    <a:pt x="215646" y="92075"/>
                    <a:pt x="42164" y="86614"/>
                  </a:cubicBezTo>
                  <a:cubicBezTo>
                    <a:pt x="18288" y="85852"/>
                    <a:pt x="0" y="65024"/>
                    <a:pt x="2159" y="41148"/>
                  </a:cubicBezTo>
                  <a:lnTo>
                    <a:pt x="2159" y="40640"/>
                  </a:lnTo>
                  <a:cubicBezTo>
                    <a:pt x="4064" y="18796"/>
                    <a:pt x="21971" y="2286"/>
                    <a:pt x="43688" y="2032"/>
                  </a:cubicBezTo>
                </a:path>
              </a:pathLst>
            </a:custGeom>
            <a:solidFill>
              <a:srgbClr val="0172B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802259" y="63500"/>
              <a:ext cx="181610" cy="161925"/>
            </a:xfrm>
            <a:custGeom>
              <a:avLst/>
              <a:gdLst/>
              <a:ahLst/>
              <a:cxnLst/>
              <a:rect l="l" t="t" r="r" b="b"/>
              <a:pathLst>
                <a:path w="181610" h="161925">
                  <a:moveTo>
                    <a:pt x="90805" y="0"/>
                  </a:moveTo>
                  <a:cubicBezTo>
                    <a:pt x="67564" y="0"/>
                    <a:pt x="44450" y="10033"/>
                    <a:pt x="28448" y="29464"/>
                  </a:cubicBezTo>
                  <a:cubicBezTo>
                    <a:pt x="0" y="63881"/>
                    <a:pt x="4953" y="114935"/>
                    <a:pt x="39370" y="143383"/>
                  </a:cubicBezTo>
                  <a:cubicBezTo>
                    <a:pt x="54483" y="155829"/>
                    <a:pt x="72644" y="161925"/>
                    <a:pt x="90805" y="161925"/>
                  </a:cubicBezTo>
                  <a:cubicBezTo>
                    <a:pt x="114046" y="161925"/>
                    <a:pt x="137160" y="151892"/>
                    <a:pt x="153162" y="132461"/>
                  </a:cubicBezTo>
                  <a:cubicBezTo>
                    <a:pt x="181610" y="98044"/>
                    <a:pt x="176657" y="46990"/>
                    <a:pt x="142240" y="18542"/>
                  </a:cubicBezTo>
                  <a:cubicBezTo>
                    <a:pt x="127127" y="6096"/>
                    <a:pt x="108839" y="0"/>
                    <a:pt x="90805" y="0"/>
                  </a:cubicBezTo>
                  <a:close/>
                </a:path>
              </a:pathLst>
            </a:custGeom>
            <a:solidFill>
              <a:srgbClr val="0172B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3952" y="336804"/>
              <a:ext cx="546735" cy="331089"/>
            </a:xfrm>
            <a:custGeom>
              <a:avLst/>
              <a:gdLst/>
              <a:ahLst/>
              <a:cxnLst/>
              <a:rect l="l" t="t" r="r" b="b"/>
              <a:pathLst>
                <a:path w="546735" h="331089">
                  <a:moveTo>
                    <a:pt x="10541" y="261747"/>
                  </a:moveTo>
                  <a:cubicBezTo>
                    <a:pt x="118110" y="71247"/>
                    <a:pt x="308864" y="0"/>
                    <a:pt x="514731" y="73406"/>
                  </a:cubicBezTo>
                  <a:cubicBezTo>
                    <a:pt x="535051" y="80645"/>
                    <a:pt x="546735" y="102108"/>
                    <a:pt x="541401" y="123190"/>
                  </a:cubicBezTo>
                  <a:lnTo>
                    <a:pt x="541274" y="123698"/>
                  </a:lnTo>
                  <a:cubicBezTo>
                    <a:pt x="535432" y="147193"/>
                    <a:pt x="511429" y="160909"/>
                    <a:pt x="488569" y="153924"/>
                  </a:cubicBezTo>
                  <a:cubicBezTo>
                    <a:pt x="322834" y="102362"/>
                    <a:pt x="174498" y="157861"/>
                    <a:pt x="82931" y="305435"/>
                  </a:cubicBezTo>
                  <a:cubicBezTo>
                    <a:pt x="70358" y="325755"/>
                    <a:pt x="43180" y="331089"/>
                    <a:pt x="23622" y="317373"/>
                  </a:cubicBezTo>
                  <a:lnTo>
                    <a:pt x="23241" y="317119"/>
                  </a:lnTo>
                  <a:cubicBezTo>
                    <a:pt x="5334" y="304546"/>
                    <a:pt x="0" y="280797"/>
                    <a:pt x="10668" y="261874"/>
                  </a:cubicBezTo>
                </a:path>
              </a:pathLst>
            </a:custGeom>
            <a:solidFill>
              <a:srgbClr val="DB0F1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16535" y="202057"/>
              <a:ext cx="182753" cy="182880"/>
            </a:xfrm>
            <a:custGeom>
              <a:avLst/>
              <a:gdLst/>
              <a:ahLst/>
              <a:cxnLst/>
              <a:rect l="l" t="t" r="r" b="b"/>
              <a:pathLst>
                <a:path w="182753" h="182880">
                  <a:moveTo>
                    <a:pt x="167132" y="63119"/>
                  </a:moveTo>
                  <a:cubicBezTo>
                    <a:pt x="182753" y="105029"/>
                    <a:pt x="161544" y="151638"/>
                    <a:pt x="119634" y="167259"/>
                  </a:cubicBezTo>
                  <a:cubicBezTo>
                    <a:pt x="77724" y="182880"/>
                    <a:pt x="31242" y="161544"/>
                    <a:pt x="15621" y="119761"/>
                  </a:cubicBezTo>
                  <a:cubicBezTo>
                    <a:pt x="0" y="77978"/>
                    <a:pt x="21209" y="31242"/>
                    <a:pt x="63119" y="15621"/>
                  </a:cubicBezTo>
                  <a:cubicBezTo>
                    <a:pt x="105029" y="0"/>
                    <a:pt x="151511" y="21209"/>
                    <a:pt x="167132" y="63119"/>
                  </a:cubicBezTo>
                </a:path>
              </a:pathLst>
            </a:custGeom>
            <a:solidFill>
              <a:srgbClr val="DB0F1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0439" y="632714"/>
              <a:ext cx="274320" cy="571500"/>
            </a:xfrm>
            <a:custGeom>
              <a:avLst/>
              <a:gdLst/>
              <a:ahLst/>
              <a:cxnLst/>
              <a:rect l="l" t="t" r="r" b="b"/>
              <a:pathLst>
                <a:path w="274320" h="571500">
                  <a:moveTo>
                    <a:pt x="110998" y="545465"/>
                  </a:moveTo>
                  <a:cubicBezTo>
                    <a:pt x="0" y="356997"/>
                    <a:pt x="33782" y="155829"/>
                    <a:pt x="200152" y="14097"/>
                  </a:cubicBezTo>
                  <a:cubicBezTo>
                    <a:pt x="216662" y="0"/>
                    <a:pt x="241046" y="762"/>
                    <a:pt x="256540" y="15875"/>
                  </a:cubicBezTo>
                  <a:lnTo>
                    <a:pt x="256921" y="16256"/>
                  </a:lnTo>
                  <a:cubicBezTo>
                    <a:pt x="274320" y="33147"/>
                    <a:pt x="274193" y="60833"/>
                    <a:pt x="256667" y="77089"/>
                  </a:cubicBezTo>
                  <a:cubicBezTo>
                    <a:pt x="129159" y="195072"/>
                    <a:pt x="102997" y="351409"/>
                    <a:pt x="184912" y="504571"/>
                  </a:cubicBezTo>
                  <a:cubicBezTo>
                    <a:pt x="196215" y="525653"/>
                    <a:pt x="187198" y="551942"/>
                    <a:pt x="165608" y="561975"/>
                  </a:cubicBezTo>
                  <a:lnTo>
                    <a:pt x="165100" y="562229"/>
                  </a:lnTo>
                  <a:cubicBezTo>
                    <a:pt x="145288" y="571500"/>
                    <a:pt x="122047" y="564134"/>
                    <a:pt x="110998" y="545592"/>
                  </a:cubicBezTo>
                </a:path>
              </a:pathLst>
            </a:custGeom>
            <a:solidFill>
              <a:srgbClr val="FDB62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57150" y="788035"/>
              <a:ext cx="174371" cy="174371"/>
            </a:xfrm>
            <a:custGeom>
              <a:avLst/>
              <a:gdLst/>
              <a:ahLst/>
              <a:cxnLst/>
              <a:rect l="l" t="t" r="r" b="b"/>
              <a:pathLst>
                <a:path w="174371" h="174371">
                  <a:moveTo>
                    <a:pt x="100584" y="7366"/>
                  </a:moveTo>
                  <a:cubicBezTo>
                    <a:pt x="144653" y="14732"/>
                    <a:pt x="174371" y="56515"/>
                    <a:pt x="166878" y="100584"/>
                  </a:cubicBezTo>
                  <a:cubicBezTo>
                    <a:pt x="159385" y="144653"/>
                    <a:pt x="117856" y="174371"/>
                    <a:pt x="73787" y="167005"/>
                  </a:cubicBezTo>
                  <a:cubicBezTo>
                    <a:pt x="29718" y="159639"/>
                    <a:pt x="0" y="117856"/>
                    <a:pt x="7493" y="73787"/>
                  </a:cubicBezTo>
                  <a:cubicBezTo>
                    <a:pt x="14986" y="29718"/>
                    <a:pt x="56515" y="0"/>
                    <a:pt x="100584" y="7366"/>
                  </a:cubicBezTo>
                </a:path>
              </a:pathLst>
            </a:custGeom>
            <a:solidFill>
              <a:srgbClr val="FDB62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97459" y="908050"/>
              <a:ext cx="462534" cy="399796"/>
            </a:xfrm>
            <a:custGeom>
              <a:avLst/>
              <a:gdLst/>
              <a:ahLst/>
              <a:cxnLst/>
              <a:rect l="l" t="t" r="r" b="b"/>
              <a:pathLst>
                <a:path w="462534" h="399796">
                  <a:moveTo>
                    <a:pt x="418973" y="397764"/>
                  </a:moveTo>
                  <a:cubicBezTo>
                    <a:pt x="200406" y="399796"/>
                    <a:pt x="43307" y="270002"/>
                    <a:pt x="3937" y="54737"/>
                  </a:cubicBezTo>
                  <a:cubicBezTo>
                    <a:pt x="0" y="33401"/>
                    <a:pt x="12827" y="12700"/>
                    <a:pt x="33655" y="6731"/>
                  </a:cubicBezTo>
                  <a:lnTo>
                    <a:pt x="34163" y="6604"/>
                  </a:lnTo>
                  <a:cubicBezTo>
                    <a:pt x="57404" y="0"/>
                    <a:pt x="81407" y="13970"/>
                    <a:pt x="86614" y="37211"/>
                  </a:cubicBezTo>
                  <a:cubicBezTo>
                    <a:pt x="124841" y="206883"/>
                    <a:pt x="246888" y="307721"/>
                    <a:pt x="420370" y="313309"/>
                  </a:cubicBezTo>
                  <a:cubicBezTo>
                    <a:pt x="444246" y="314071"/>
                    <a:pt x="462534" y="334899"/>
                    <a:pt x="460375" y="358775"/>
                  </a:cubicBezTo>
                  <a:lnTo>
                    <a:pt x="460375" y="359283"/>
                  </a:lnTo>
                  <a:cubicBezTo>
                    <a:pt x="458470" y="381127"/>
                    <a:pt x="440563" y="397637"/>
                    <a:pt x="418846" y="397891"/>
                  </a:cubicBezTo>
                </a:path>
              </a:pathLst>
            </a:custGeom>
            <a:solidFill>
              <a:srgbClr val="E5399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74980" y="1227074"/>
              <a:ext cx="181610" cy="161925"/>
            </a:xfrm>
            <a:custGeom>
              <a:avLst/>
              <a:gdLst/>
              <a:ahLst/>
              <a:cxnLst/>
              <a:rect l="l" t="t" r="r" b="b"/>
              <a:pathLst>
                <a:path w="181610" h="161925">
                  <a:moveTo>
                    <a:pt x="90805" y="0"/>
                  </a:moveTo>
                  <a:cubicBezTo>
                    <a:pt x="67564" y="0"/>
                    <a:pt x="44450" y="10033"/>
                    <a:pt x="28448" y="29464"/>
                  </a:cubicBezTo>
                  <a:cubicBezTo>
                    <a:pt x="0" y="63881"/>
                    <a:pt x="4953" y="114935"/>
                    <a:pt x="39370" y="143383"/>
                  </a:cubicBezTo>
                  <a:cubicBezTo>
                    <a:pt x="54483" y="155829"/>
                    <a:pt x="72644" y="161925"/>
                    <a:pt x="90805" y="161925"/>
                  </a:cubicBezTo>
                  <a:cubicBezTo>
                    <a:pt x="114046" y="161925"/>
                    <a:pt x="137160" y="151892"/>
                    <a:pt x="153162" y="132461"/>
                  </a:cubicBezTo>
                  <a:cubicBezTo>
                    <a:pt x="181610" y="98044"/>
                    <a:pt x="176657" y="46990"/>
                    <a:pt x="142240" y="18542"/>
                  </a:cubicBezTo>
                  <a:cubicBezTo>
                    <a:pt x="127127" y="6096"/>
                    <a:pt x="108966" y="0"/>
                    <a:pt x="90805" y="0"/>
                  </a:cubicBezTo>
                  <a:close/>
                </a:path>
              </a:pathLst>
            </a:custGeom>
            <a:solidFill>
              <a:srgbClr val="E5399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88035" y="784479"/>
              <a:ext cx="546735" cy="331089"/>
            </a:xfrm>
            <a:custGeom>
              <a:avLst/>
              <a:gdLst/>
              <a:ahLst/>
              <a:cxnLst/>
              <a:rect l="l" t="t" r="r" b="b"/>
              <a:pathLst>
                <a:path w="546735" h="331089">
                  <a:moveTo>
                    <a:pt x="536194" y="69342"/>
                  </a:moveTo>
                  <a:cubicBezTo>
                    <a:pt x="428625" y="259842"/>
                    <a:pt x="237871" y="331089"/>
                    <a:pt x="32004" y="257683"/>
                  </a:cubicBezTo>
                  <a:cubicBezTo>
                    <a:pt x="11684" y="250444"/>
                    <a:pt x="0" y="228981"/>
                    <a:pt x="5334" y="207899"/>
                  </a:cubicBezTo>
                  <a:lnTo>
                    <a:pt x="5461" y="207391"/>
                  </a:lnTo>
                  <a:cubicBezTo>
                    <a:pt x="11303" y="183896"/>
                    <a:pt x="35306" y="170180"/>
                    <a:pt x="58166" y="177165"/>
                  </a:cubicBezTo>
                  <a:cubicBezTo>
                    <a:pt x="224028" y="228727"/>
                    <a:pt x="372237" y="173228"/>
                    <a:pt x="463804" y="25654"/>
                  </a:cubicBezTo>
                  <a:cubicBezTo>
                    <a:pt x="476377" y="5334"/>
                    <a:pt x="503555" y="0"/>
                    <a:pt x="523113" y="13716"/>
                  </a:cubicBezTo>
                  <a:lnTo>
                    <a:pt x="523494" y="13970"/>
                  </a:lnTo>
                  <a:cubicBezTo>
                    <a:pt x="541401" y="26543"/>
                    <a:pt x="546735" y="50292"/>
                    <a:pt x="536067" y="69215"/>
                  </a:cubicBezTo>
                </a:path>
              </a:pathLst>
            </a:custGeom>
            <a:solidFill>
              <a:srgbClr val="24A62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059434" y="1067435"/>
              <a:ext cx="182753" cy="182880"/>
            </a:xfrm>
            <a:custGeom>
              <a:avLst/>
              <a:gdLst/>
              <a:ahLst/>
              <a:cxnLst/>
              <a:rect l="l" t="t" r="r" b="b"/>
              <a:pathLst>
                <a:path w="182753" h="182880">
                  <a:moveTo>
                    <a:pt x="15621" y="119761"/>
                  </a:moveTo>
                  <a:cubicBezTo>
                    <a:pt x="0" y="77851"/>
                    <a:pt x="21209" y="31242"/>
                    <a:pt x="63119" y="15621"/>
                  </a:cubicBezTo>
                  <a:cubicBezTo>
                    <a:pt x="105029" y="0"/>
                    <a:pt x="151511" y="21209"/>
                    <a:pt x="167132" y="63119"/>
                  </a:cubicBezTo>
                  <a:cubicBezTo>
                    <a:pt x="182753" y="105029"/>
                    <a:pt x="161544" y="151638"/>
                    <a:pt x="119634" y="167259"/>
                  </a:cubicBezTo>
                  <a:cubicBezTo>
                    <a:pt x="77724" y="182880"/>
                    <a:pt x="31242" y="161671"/>
                    <a:pt x="15621" y="119761"/>
                  </a:cubicBezTo>
                </a:path>
              </a:pathLst>
            </a:custGeom>
            <a:solidFill>
              <a:srgbClr val="24A62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973963" y="248158"/>
              <a:ext cx="274320" cy="571500"/>
            </a:xfrm>
            <a:custGeom>
              <a:avLst/>
              <a:gdLst/>
              <a:ahLst/>
              <a:cxnLst/>
              <a:rect l="l" t="t" r="r" b="b"/>
              <a:pathLst>
                <a:path w="274320" h="571500">
                  <a:moveTo>
                    <a:pt x="163322" y="26035"/>
                  </a:moveTo>
                  <a:cubicBezTo>
                    <a:pt x="274320" y="214503"/>
                    <a:pt x="240538" y="415671"/>
                    <a:pt x="74168" y="557403"/>
                  </a:cubicBezTo>
                  <a:cubicBezTo>
                    <a:pt x="57658" y="571500"/>
                    <a:pt x="33274" y="570738"/>
                    <a:pt x="17780" y="555625"/>
                  </a:cubicBezTo>
                  <a:lnTo>
                    <a:pt x="17399" y="555244"/>
                  </a:lnTo>
                  <a:cubicBezTo>
                    <a:pt x="0" y="538353"/>
                    <a:pt x="127" y="510667"/>
                    <a:pt x="17653" y="494411"/>
                  </a:cubicBezTo>
                  <a:cubicBezTo>
                    <a:pt x="145161" y="376428"/>
                    <a:pt x="171323" y="220091"/>
                    <a:pt x="89408" y="66929"/>
                  </a:cubicBezTo>
                  <a:cubicBezTo>
                    <a:pt x="78105" y="45847"/>
                    <a:pt x="87122" y="19558"/>
                    <a:pt x="108712" y="9525"/>
                  </a:cubicBezTo>
                  <a:lnTo>
                    <a:pt x="109220" y="9271"/>
                  </a:lnTo>
                  <a:cubicBezTo>
                    <a:pt x="129032" y="0"/>
                    <a:pt x="152273" y="7366"/>
                    <a:pt x="163322" y="25908"/>
                  </a:cubicBezTo>
                </a:path>
              </a:pathLst>
            </a:custGeom>
            <a:solidFill>
              <a:srgbClr val="32318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27328" y="489966"/>
              <a:ext cx="174117" cy="174371"/>
            </a:xfrm>
            <a:custGeom>
              <a:avLst/>
              <a:gdLst/>
              <a:ahLst/>
              <a:cxnLst/>
              <a:rect l="l" t="t" r="r" b="b"/>
              <a:pathLst>
                <a:path w="174117" h="174371">
                  <a:moveTo>
                    <a:pt x="73660" y="167005"/>
                  </a:moveTo>
                  <a:cubicBezTo>
                    <a:pt x="29591" y="159639"/>
                    <a:pt x="0" y="117856"/>
                    <a:pt x="7366" y="73787"/>
                  </a:cubicBezTo>
                  <a:cubicBezTo>
                    <a:pt x="14732" y="29718"/>
                    <a:pt x="56388" y="0"/>
                    <a:pt x="100457" y="7366"/>
                  </a:cubicBezTo>
                  <a:cubicBezTo>
                    <a:pt x="144526" y="14732"/>
                    <a:pt x="174117" y="56515"/>
                    <a:pt x="166751" y="100584"/>
                  </a:cubicBezTo>
                  <a:cubicBezTo>
                    <a:pt x="159385" y="144653"/>
                    <a:pt x="117729" y="174371"/>
                    <a:pt x="73660" y="167005"/>
                  </a:cubicBezTo>
                </a:path>
              </a:pathLst>
            </a:custGeom>
            <a:solidFill>
              <a:srgbClr val="32318F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049715" y="6006433"/>
            <a:ext cx="8209085" cy="88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7"/>
              </a:lnSpc>
            </a:pPr>
            <a:r>
              <a:rPr lang="en-US" sz="6454" spc="303" dirty="0" err="1">
                <a:solidFill>
                  <a:srgbClr val="333333"/>
                </a:solidFill>
                <a:latin typeface="Kollektif Bold"/>
              </a:rPr>
              <a:t>AutoAI</a:t>
            </a:r>
            <a:r>
              <a:rPr lang="en-US" sz="6454" spc="303" dirty="0">
                <a:solidFill>
                  <a:srgbClr val="333333"/>
                </a:solidFill>
                <a:latin typeface="Kollektif Bold"/>
              </a:rPr>
              <a:t>-Pandemics</a:t>
            </a:r>
          </a:p>
          <a:p>
            <a:pPr algn="ctr">
              <a:lnSpc>
                <a:spcPts val="4272"/>
              </a:lnSpc>
            </a:pPr>
            <a:r>
              <a:rPr lang="en-US" sz="1708" spc="820" dirty="0">
                <a:solidFill>
                  <a:srgbClr val="333333"/>
                </a:solidFill>
                <a:latin typeface="Amiko Bold"/>
              </a:rPr>
              <a:t>Democratizing Machine Learning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810900" y="-66675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Acknowledgments </a:t>
            </a:r>
          </a:p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endParaRPr lang="en-US" sz="6000" spc="-60" dirty="0">
              <a:solidFill>
                <a:srgbClr val="000000"/>
              </a:solidFill>
              <a:latin typeface="Fira Sans Bold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80BC27-7F63-4E46-8C84-0F31BC60F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00" y="8356080"/>
            <a:ext cx="2362200" cy="1404332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4DE95B0-F139-480B-9269-7851F676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69994941-2518-477E-963A-3C656686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01982-B669-4AC6-B472-7691AB306D70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E0759C87-86BA-41B5-A9BF-44591D46EF70}"/>
              </a:ext>
            </a:extLst>
          </p:cNvPr>
          <p:cNvGrpSpPr/>
          <p:nvPr/>
        </p:nvGrpSpPr>
        <p:grpSpPr>
          <a:xfrm rot="-10800000">
            <a:off x="1219198" y="-3930228"/>
            <a:ext cx="13109703" cy="4958928"/>
            <a:chOff x="0" y="0"/>
            <a:chExt cx="11048529" cy="5372100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13FA632-E233-4364-85B9-48BE3425E698}"/>
                </a:ext>
              </a:extLst>
            </p:cNvPr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A7479145-B934-4CB5-A3EF-ED147221DD6D}"/>
              </a:ext>
            </a:extLst>
          </p:cNvPr>
          <p:cNvSpPr txBox="1"/>
          <p:nvPr/>
        </p:nvSpPr>
        <p:spPr>
          <a:xfrm>
            <a:off x="2843719" y="-66675"/>
            <a:ext cx="9881681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Thank you for your attention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B9E8DB7-C61F-4C63-92B6-43AB721D50D7}"/>
              </a:ext>
            </a:extLst>
          </p:cNvPr>
          <p:cNvSpPr txBox="1"/>
          <p:nvPr/>
        </p:nvSpPr>
        <p:spPr>
          <a:xfrm>
            <a:off x="1371598" y="2705100"/>
            <a:ext cx="9814998" cy="574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-36" dirty="0">
                <a:solidFill>
                  <a:srgbClr val="000000"/>
                </a:solidFill>
                <a:latin typeface="Fira Sans Bold"/>
              </a:rPr>
              <a:t>Do you like the idea of democratizing AI?</a:t>
            </a:r>
            <a:endParaRPr lang="en-US" sz="3600" spc="-36" dirty="0">
              <a:solidFill>
                <a:srgbClr val="000000"/>
              </a:solidFill>
              <a:latin typeface="Fira San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32CEE52-0087-40DC-8F09-73BDEFBDD249}"/>
              </a:ext>
            </a:extLst>
          </p:cNvPr>
          <p:cNvSpPr txBox="1"/>
          <p:nvPr/>
        </p:nvSpPr>
        <p:spPr>
          <a:xfrm>
            <a:off x="1219198" y="4419442"/>
            <a:ext cx="10119798" cy="655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6000" spc="-36" dirty="0">
                <a:solidFill>
                  <a:srgbClr val="000000"/>
                </a:solidFill>
                <a:latin typeface="Fira Sans Bold"/>
              </a:rPr>
              <a:t>Ask me how!</a:t>
            </a:r>
            <a:endParaRPr lang="en-US" sz="6000" spc="-36" dirty="0">
              <a:solidFill>
                <a:srgbClr val="000000"/>
              </a:solidFill>
              <a:latin typeface="Fira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E5F91F-749A-4A60-B416-9C7CE061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93052"/>
            <a:ext cx="3540909" cy="3540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0E061C-EF61-4EEC-9915-090BE3BDE81F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7FB45F-FE86-48C8-935E-330B0DB3A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41" y="6466561"/>
            <a:ext cx="4567756" cy="2715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28FC7F6-0860-43A5-BE37-664EDB92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31" y="1943100"/>
            <a:ext cx="11015869" cy="76061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791200" y="0"/>
            <a:ext cx="662914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Our Team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7A83946-DAD6-464B-B90E-7C8594CC8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" y="3076604"/>
            <a:ext cx="2877349" cy="4133792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8D20C88-84B2-4560-A61E-47EA9FC15DC2}"/>
              </a:ext>
            </a:extLst>
          </p:cNvPr>
          <p:cNvSpPr/>
          <p:nvPr/>
        </p:nvSpPr>
        <p:spPr>
          <a:xfrm>
            <a:off x="152400" y="2705100"/>
            <a:ext cx="3332390" cy="1295400"/>
          </a:xfrm>
          <a:prstGeom prst="wedgeRectCallout">
            <a:avLst>
              <a:gd name="adj1" fmla="val 29150"/>
              <a:gd name="adj2" fmla="val 712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latin typeface="Fira Sans Bold" panose="020B0604020202020204" charset="0"/>
              </a:rPr>
              <a:t>AutoAI</a:t>
            </a:r>
            <a:r>
              <a:rPr lang="en-US" sz="2500" b="1" dirty="0">
                <a:latin typeface="Fira Sans Bold" panose="020B0604020202020204" charset="0"/>
              </a:rPr>
              <a:t>-Pandemics</a:t>
            </a:r>
          </a:p>
          <a:p>
            <a:pPr algn="ctr"/>
            <a:r>
              <a:rPr lang="en-US" sz="2500" b="1" dirty="0">
                <a:latin typeface="Fira Sans Bold" panose="020B0604020202020204" charset="0"/>
              </a:rPr>
              <a:t>Website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123D169-F30D-4F3A-90AE-6DD1B8972447}"/>
              </a:ext>
            </a:extLst>
          </p:cNvPr>
          <p:cNvSpPr/>
          <p:nvPr/>
        </p:nvSpPr>
        <p:spPr>
          <a:xfrm>
            <a:off x="14008247" y="6920948"/>
            <a:ext cx="4038599" cy="1447800"/>
          </a:xfrm>
          <a:prstGeom prst="wedgeRectCallout">
            <a:avLst>
              <a:gd name="adj1" fmla="val 13243"/>
              <a:gd name="adj2" fmla="val 722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latin typeface="Fira Sans Bold" panose="020B0604020202020204" charset="0"/>
              </a:rPr>
              <a:t>We are one of many consortia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E65BFA3-26CB-4F3E-9A7B-F6F75129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395CD72-64CA-474C-99A4-002EBC70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3E76CC-D862-4596-ACA0-D31976AF4EAC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6340" y="1257300"/>
            <a:ext cx="12617660" cy="8915400"/>
          </a:xfrm>
          <a:custGeom>
            <a:avLst/>
            <a:gdLst/>
            <a:ahLst/>
            <a:cxnLst/>
            <a:rect l="l" t="t" r="r" b="b"/>
            <a:pathLst>
              <a:path w="12617660" h="10516770">
                <a:moveTo>
                  <a:pt x="0" y="0"/>
                </a:moveTo>
                <a:lnTo>
                  <a:pt x="12617659" y="0"/>
                </a:lnTo>
                <a:lnTo>
                  <a:pt x="12617659" y="10516770"/>
                </a:lnTo>
                <a:lnTo>
                  <a:pt x="0" y="10516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74" b="-89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1523999" y="-3930228"/>
            <a:ext cx="14858997" cy="5111328"/>
            <a:chOff x="0" y="0"/>
            <a:chExt cx="11048529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706414" y="9629303"/>
            <a:ext cx="2107103" cy="1824948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6FD0E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534616" y="9629303"/>
            <a:ext cx="2107103" cy="1824948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6FD0E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200400" y="-66675"/>
            <a:ext cx="11906249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The Global South AI4PEP Network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5E31F6-BB3F-4FC9-932C-56F75F25E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04775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1BE640-77C3-4D77-8B66-7F6A10E68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0"/>
          <a:stretch/>
        </p:blipFill>
        <p:spPr>
          <a:xfrm>
            <a:off x="857250" y="3162300"/>
            <a:ext cx="2857500" cy="289560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7C75B41-A42E-4C1F-B515-7BB885D867A1}"/>
              </a:ext>
            </a:extLst>
          </p:cNvPr>
          <p:cNvSpPr/>
          <p:nvPr/>
        </p:nvSpPr>
        <p:spPr>
          <a:xfrm>
            <a:off x="304800" y="6635330"/>
            <a:ext cx="3657600" cy="1251370"/>
          </a:xfrm>
          <a:prstGeom prst="wedgeRectCallout">
            <a:avLst>
              <a:gd name="adj1" fmla="val -15241"/>
              <a:gd name="adj2" fmla="val -981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Fira Sans Bold" panose="020B0604020202020204" charset="0"/>
              </a:rPr>
              <a:t>AI4PEP Website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FCE7-E48E-495B-9AC2-CBFA1D8530C6}"/>
              </a:ext>
            </a:extLst>
          </p:cNvPr>
          <p:cNvSpPr/>
          <p:nvPr/>
        </p:nvSpPr>
        <p:spPr>
          <a:xfrm>
            <a:off x="6096000" y="7734300"/>
            <a:ext cx="2667000" cy="1295400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9F0192-D57C-4DBD-B6C5-E555277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D674B-027A-4930-B957-9BF5F8A49086}"/>
              </a:ext>
            </a:extLst>
          </p:cNvPr>
          <p:cNvSpPr txBox="1"/>
          <p:nvPr/>
        </p:nvSpPr>
        <p:spPr>
          <a:xfrm>
            <a:off x="17449800" y="96293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505198" y="-3930230"/>
            <a:ext cx="11201401" cy="5013904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038600" y="-114300"/>
            <a:ext cx="10198779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5000" spc="-60" dirty="0" err="1">
                <a:solidFill>
                  <a:srgbClr val="000000"/>
                </a:solidFill>
                <a:latin typeface="Fira Sans Bold"/>
              </a:rPr>
              <a:t>AutoAI</a:t>
            </a:r>
            <a:r>
              <a:rPr lang="en-US" sz="5000" spc="-60" dirty="0">
                <a:solidFill>
                  <a:srgbClr val="000000"/>
                </a:solidFill>
                <a:latin typeface="Fira Sans Bold"/>
              </a:rPr>
              <a:t>-Pandemics Motivation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840395" y="8512542"/>
            <a:ext cx="15490774" cy="1202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 Bold"/>
              </a:rPr>
              <a:t>Artificial Intelligence (AI)</a:t>
            </a: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 can provide tools to deal with these scenarios, demonstrating promising results in the </a:t>
            </a:r>
            <a:r>
              <a:rPr lang="en-US" sz="3200" spc="-37" dirty="0">
                <a:solidFill>
                  <a:srgbClr val="000000"/>
                </a:solidFill>
                <a:latin typeface="Fira Sans Bold"/>
              </a:rPr>
              <a:t>fight against the COVID-19 pandemic.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2CF62B-3368-4060-8604-11497D2BE9C5}"/>
              </a:ext>
            </a:extLst>
          </p:cNvPr>
          <p:cNvGrpSpPr/>
          <p:nvPr/>
        </p:nvGrpSpPr>
        <p:grpSpPr>
          <a:xfrm>
            <a:off x="873494" y="2330369"/>
            <a:ext cx="5802289" cy="835778"/>
            <a:chOff x="873494" y="2330369"/>
            <a:chExt cx="5802289" cy="835778"/>
          </a:xfrm>
        </p:grpSpPr>
        <p:sp>
          <p:nvSpPr>
            <p:cNvPr id="7" name="TextBox 7"/>
            <p:cNvSpPr txBox="1"/>
            <p:nvPr/>
          </p:nvSpPr>
          <p:spPr>
            <a:xfrm>
              <a:off x="873494" y="2455098"/>
              <a:ext cx="4049689" cy="574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680"/>
                </a:lnSpc>
              </a:pPr>
              <a:r>
                <a:rPr lang="en-US" sz="3600" b="1" spc="-36" dirty="0">
                  <a:solidFill>
                    <a:srgbClr val="000000"/>
                  </a:solidFill>
                  <a:latin typeface="Fira Sans"/>
                </a:rPr>
                <a:t>Infectious diseases</a:t>
              </a:r>
              <a:endParaRPr lang="en-US" sz="36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3" name="Arrow: Notched Right 12">
              <a:extLst>
                <a:ext uri="{FF2B5EF4-FFF2-40B4-BE49-F238E27FC236}">
                  <a16:creationId xmlns:a16="http://schemas.microsoft.com/office/drawing/2014/main" id="{3D9FBBDC-10FD-47D4-88B3-B7FDE0749F12}"/>
                </a:ext>
              </a:extLst>
            </p:cNvPr>
            <p:cNvSpPr/>
            <p:nvPr/>
          </p:nvSpPr>
          <p:spPr>
            <a:xfrm>
              <a:off x="5380383" y="2330369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98029-DAFE-482E-8862-357190D83F1C}"/>
              </a:ext>
            </a:extLst>
          </p:cNvPr>
          <p:cNvGrpSpPr/>
          <p:nvPr/>
        </p:nvGrpSpPr>
        <p:grpSpPr>
          <a:xfrm>
            <a:off x="7305675" y="1409701"/>
            <a:ext cx="5618508" cy="2667000"/>
            <a:chOff x="7305675" y="1409701"/>
            <a:chExt cx="5618508" cy="2667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F0037A-8FC4-4A81-B207-93D4B1045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882" t="47196" b="4777"/>
            <a:stretch/>
          </p:blipFill>
          <p:spPr>
            <a:xfrm>
              <a:off x="7305675" y="1409701"/>
              <a:ext cx="3895725" cy="2667000"/>
            </a:xfrm>
            <a:prstGeom prst="rect">
              <a:avLst/>
            </a:prstGeom>
          </p:spPr>
        </p:pic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56B7943A-ABFE-47F2-8873-4B075AEEE2FB}"/>
                </a:ext>
              </a:extLst>
            </p:cNvPr>
            <p:cNvSpPr/>
            <p:nvPr/>
          </p:nvSpPr>
          <p:spPr>
            <a:xfrm>
              <a:off x="11628783" y="2284869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B7F9E-4D35-4968-9E12-52B7C8EF0F60}"/>
              </a:ext>
            </a:extLst>
          </p:cNvPr>
          <p:cNvGrpSpPr/>
          <p:nvPr/>
        </p:nvGrpSpPr>
        <p:grpSpPr>
          <a:xfrm>
            <a:off x="13170255" y="1755981"/>
            <a:ext cx="4097328" cy="2022188"/>
            <a:chOff x="12433852" y="1749712"/>
            <a:chExt cx="4097328" cy="2022188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D424922C-DA68-4B6F-BC87-4B6CB17472D5}"/>
                </a:ext>
              </a:extLst>
            </p:cNvPr>
            <p:cNvSpPr txBox="1"/>
            <p:nvPr/>
          </p:nvSpPr>
          <p:spPr>
            <a:xfrm>
              <a:off x="13119653" y="1749712"/>
              <a:ext cx="2667000" cy="574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680"/>
                </a:lnSpc>
              </a:pPr>
              <a:r>
                <a:rPr lang="en-US" sz="3600" b="1" spc="-36" dirty="0">
                  <a:solidFill>
                    <a:srgbClr val="000000"/>
                  </a:solidFill>
                  <a:latin typeface="Fira Sans"/>
                </a:rPr>
                <a:t>Main causes</a:t>
              </a:r>
              <a:endParaRPr lang="en-US" sz="36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40DD4FAD-F453-43BE-859E-73B3A695B4AF}"/>
                </a:ext>
              </a:extLst>
            </p:cNvPr>
            <p:cNvSpPr txBox="1"/>
            <p:nvPr/>
          </p:nvSpPr>
          <p:spPr>
            <a:xfrm>
              <a:off x="12433852" y="2594783"/>
              <a:ext cx="4097328" cy="1177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"/>
                </a:rPr>
                <a:t>Epidemics 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"/>
                </a:rPr>
                <a:t>or even Pandemics</a:t>
              </a:r>
              <a:endParaRPr lang="en-US" sz="3600" spc="-36" dirty="0">
                <a:solidFill>
                  <a:srgbClr val="000000"/>
                </a:solidFill>
                <a:latin typeface="Fira Sans Bold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032A7BE-3C3D-4B98-88C5-D422531E1C55}"/>
              </a:ext>
            </a:extLst>
          </p:cNvPr>
          <p:cNvSpPr/>
          <p:nvPr/>
        </p:nvSpPr>
        <p:spPr>
          <a:xfrm>
            <a:off x="6553201" y="5313890"/>
            <a:ext cx="4830998" cy="15482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680"/>
              </a:lnSpc>
            </a:pPr>
            <a:r>
              <a:rPr lang="en-US" sz="3600" b="1" spc="-36">
                <a:solidFill>
                  <a:srgbClr val="000000"/>
                </a:solidFill>
                <a:latin typeface="Fira Sans Bold" panose="020B0604020202020204" charset="0"/>
              </a:rPr>
              <a:t>Challenges to predict</a:t>
            </a:r>
            <a:endParaRPr lang="en-US" sz="3600" b="1" spc="-36" dirty="0">
              <a:solidFill>
                <a:srgbClr val="000000"/>
              </a:solidFill>
              <a:latin typeface="Fira Sans Bold" panose="020B0604020202020204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F5C3D6F-C299-4B63-9009-497494D9ED19}"/>
              </a:ext>
            </a:extLst>
          </p:cNvPr>
          <p:cNvSpPr txBox="1"/>
          <p:nvPr/>
        </p:nvSpPr>
        <p:spPr>
          <a:xfrm>
            <a:off x="2286000" y="5829300"/>
            <a:ext cx="4495800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Epidemic outbreaks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F75BC804-A7DA-450F-882C-E9C749A6E09C}"/>
              </a:ext>
            </a:extLst>
          </p:cNvPr>
          <p:cNvSpPr txBox="1"/>
          <p:nvPr/>
        </p:nvSpPr>
        <p:spPr>
          <a:xfrm>
            <a:off x="5416826" y="4638564"/>
            <a:ext cx="3897289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Detecting variants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4EBB9EF-BE51-4561-B526-E3AD57D4EB38}"/>
              </a:ext>
            </a:extLst>
          </p:cNvPr>
          <p:cNvSpPr txBox="1"/>
          <p:nvPr/>
        </p:nvSpPr>
        <p:spPr>
          <a:xfrm>
            <a:off x="10439400" y="4785980"/>
            <a:ext cx="3332413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Contact tracing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84319D43-1BCF-4182-8333-91CD59243A69}"/>
              </a:ext>
            </a:extLst>
          </p:cNvPr>
          <p:cNvSpPr txBox="1"/>
          <p:nvPr/>
        </p:nvSpPr>
        <p:spPr>
          <a:xfrm>
            <a:off x="10820400" y="6362700"/>
            <a:ext cx="4830997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Discovering new drugs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5C398CEF-8FBB-445D-8D1A-6E245D00671D}"/>
              </a:ext>
            </a:extLst>
          </p:cNvPr>
          <p:cNvSpPr txBox="1"/>
          <p:nvPr/>
        </p:nvSpPr>
        <p:spPr>
          <a:xfrm>
            <a:off x="5416826" y="6819900"/>
            <a:ext cx="5358833" cy="587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200" spc="-37" dirty="0">
                <a:solidFill>
                  <a:srgbClr val="000000"/>
                </a:solidFill>
                <a:latin typeface="Fira Sans"/>
              </a:rPr>
              <a:t>Fighting misinformation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B7D1769-68B3-4894-B530-78A20C15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F849F06B-CCCE-4BED-A225-0DA289E1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5978EB-33ED-4121-BA10-B26138DFE907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163393" y="-66675"/>
            <a:ext cx="4038007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Challenges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89AFB2-7560-4D0D-BBCC-5003BF4D38EF}"/>
              </a:ext>
            </a:extLst>
          </p:cNvPr>
          <p:cNvGrpSpPr/>
          <p:nvPr/>
        </p:nvGrpSpPr>
        <p:grpSpPr>
          <a:xfrm>
            <a:off x="304800" y="2450626"/>
            <a:ext cx="6705600" cy="1177117"/>
            <a:chOff x="304800" y="2450626"/>
            <a:chExt cx="6705600" cy="1177117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C460EC3-FBD8-4538-8290-B9ED0D15F513}"/>
                </a:ext>
              </a:extLst>
            </p:cNvPr>
            <p:cNvSpPr txBox="1"/>
            <p:nvPr/>
          </p:nvSpPr>
          <p:spPr>
            <a:xfrm>
              <a:off x="304800" y="2450626"/>
              <a:ext cx="4963791" cy="1177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Designing robust and reliable ML solutions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16" name="Arrow: Notched Right 15">
              <a:extLst>
                <a:ext uri="{FF2B5EF4-FFF2-40B4-BE49-F238E27FC236}">
                  <a16:creationId xmlns:a16="http://schemas.microsoft.com/office/drawing/2014/main" id="{B49B8AC6-B02A-4762-B522-6CAE797203A4}"/>
                </a:ext>
              </a:extLst>
            </p:cNvPr>
            <p:cNvSpPr/>
            <p:nvPr/>
          </p:nvSpPr>
          <p:spPr>
            <a:xfrm>
              <a:off x="5715000" y="2623750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3D1F2C6-D11B-49AA-A9A6-80B436CB4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1" t="29664" r="29191" b="31955"/>
          <a:stretch/>
        </p:blipFill>
        <p:spPr>
          <a:xfrm>
            <a:off x="7716930" y="1916396"/>
            <a:ext cx="4114800" cy="14586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CD4E8E-83F0-4130-8929-056E31FDFE93}"/>
              </a:ext>
            </a:extLst>
          </p:cNvPr>
          <p:cNvGrpSpPr/>
          <p:nvPr/>
        </p:nvGrpSpPr>
        <p:grpSpPr>
          <a:xfrm>
            <a:off x="7716930" y="1543324"/>
            <a:ext cx="6075270" cy="3093321"/>
            <a:chOff x="7716930" y="1543324"/>
            <a:chExt cx="6075270" cy="3093321"/>
          </a:xfrm>
        </p:grpSpPr>
        <p:sp>
          <p:nvSpPr>
            <p:cNvPr id="15" name="Arrow: Notched Right 14">
              <a:extLst>
                <a:ext uri="{FF2B5EF4-FFF2-40B4-BE49-F238E27FC236}">
                  <a16:creationId xmlns:a16="http://schemas.microsoft.com/office/drawing/2014/main" id="{ED1F1A0C-C19B-41F6-86D2-55D100F2DAF1}"/>
                </a:ext>
              </a:extLst>
            </p:cNvPr>
            <p:cNvSpPr/>
            <p:nvPr/>
          </p:nvSpPr>
          <p:spPr>
            <a:xfrm>
              <a:off x="12496800" y="2536346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6327FD-D167-42B3-8F28-477B1844C233}"/>
                </a:ext>
              </a:extLst>
            </p:cNvPr>
            <p:cNvGrpSpPr/>
            <p:nvPr/>
          </p:nvGrpSpPr>
          <p:grpSpPr>
            <a:xfrm>
              <a:off x="7716930" y="1543324"/>
              <a:ext cx="4049689" cy="3093321"/>
              <a:chOff x="7716930" y="1543324"/>
              <a:chExt cx="4049689" cy="3093321"/>
            </a:xfrm>
          </p:grpSpPr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15DC240D-1E12-458E-96C2-3536CABBC9A0}"/>
                  </a:ext>
                </a:extLst>
              </p:cNvPr>
              <p:cNvSpPr txBox="1"/>
              <p:nvPr/>
            </p:nvSpPr>
            <p:spPr>
              <a:xfrm>
                <a:off x="7716930" y="3459528"/>
                <a:ext cx="4049689" cy="11771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680"/>
                  </a:lnSpc>
                </a:pPr>
                <a:r>
                  <a:rPr lang="en-US" sz="3600" spc="-36" dirty="0">
                    <a:solidFill>
                      <a:srgbClr val="000000"/>
                    </a:solidFill>
                    <a:latin typeface="Fira Sans Bold"/>
                  </a:rPr>
                  <a:t>Researchers: biology and health</a:t>
                </a:r>
                <a:endParaRPr lang="en-US" sz="3600" b="1" spc="-36" dirty="0">
                  <a:solidFill>
                    <a:srgbClr val="000000"/>
                  </a:solidFill>
                  <a:latin typeface="Fira Sans Bold"/>
                </a:endParaRPr>
              </a:p>
            </p:txBody>
          </p:sp>
          <p:sp>
            <p:nvSpPr>
              <p:cNvPr id="25" name="Multiplication Sign 24">
                <a:extLst>
                  <a:ext uri="{FF2B5EF4-FFF2-40B4-BE49-F238E27FC236}">
                    <a16:creationId xmlns:a16="http://schemas.microsoft.com/office/drawing/2014/main" id="{FD2C24EF-55FF-4DBC-9B23-688B06362EF0}"/>
                  </a:ext>
                </a:extLst>
              </p:cNvPr>
              <p:cNvSpPr/>
              <p:nvPr/>
            </p:nvSpPr>
            <p:spPr>
              <a:xfrm>
                <a:off x="9002391" y="2147530"/>
                <a:ext cx="914400" cy="588559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BE074915-008F-46B4-B61F-B682115956D5}"/>
                  </a:ext>
                </a:extLst>
              </p:cNvPr>
              <p:cNvSpPr txBox="1"/>
              <p:nvPr/>
            </p:nvSpPr>
            <p:spPr>
              <a:xfrm>
                <a:off x="8440830" y="1543324"/>
                <a:ext cx="2009361" cy="574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680"/>
                  </a:lnSpc>
                </a:pPr>
                <a:r>
                  <a:rPr lang="en-US" sz="3600" b="1" spc="-36" dirty="0">
                    <a:solidFill>
                      <a:srgbClr val="000000"/>
                    </a:solidFill>
                    <a:latin typeface="Fira Sans"/>
                  </a:rPr>
                  <a:t>Expertise</a:t>
                </a:r>
                <a:endParaRPr lang="en-US" sz="3600" b="1" spc="-36" dirty="0">
                  <a:solidFill>
                    <a:srgbClr val="000000"/>
                  </a:solidFill>
                  <a:latin typeface="Fira Sans Bold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A15527-7966-49E0-B65A-298516C65875}"/>
              </a:ext>
            </a:extLst>
          </p:cNvPr>
          <p:cNvGrpSpPr/>
          <p:nvPr/>
        </p:nvGrpSpPr>
        <p:grpSpPr>
          <a:xfrm>
            <a:off x="13584438" y="781324"/>
            <a:ext cx="4114800" cy="4362176"/>
            <a:chOff x="13584438" y="781324"/>
            <a:chExt cx="4114800" cy="4362176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123F2EE6-D86D-4BD6-8602-865C861F9868}"/>
                </a:ext>
              </a:extLst>
            </p:cNvPr>
            <p:cNvSpPr txBox="1"/>
            <p:nvPr/>
          </p:nvSpPr>
          <p:spPr>
            <a:xfrm>
              <a:off x="13584438" y="781324"/>
              <a:ext cx="4114800" cy="574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b="1" spc="-36" dirty="0">
                  <a:solidFill>
                    <a:srgbClr val="000000"/>
                  </a:solidFill>
                  <a:latin typeface="Fira Sans"/>
                </a:rPr>
                <a:t>Serious inequalities</a:t>
              </a:r>
              <a:endParaRPr lang="en-US" sz="3600" b="1" spc="-36" dirty="0">
                <a:solidFill>
                  <a:srgbClr val="000000"/>
                </a:solidFill>
                <a:latin typeface="Fira Sans Bold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42010B-A813-4F38-BBA7-A78E9D8E1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" r="75415"/>
            <a:stretch/>
          </p:blipFill>
          <p:spPr>
            <a:xfrm>
              <a:off x="14712269" y="1390924"/>
              <a:ext cx="2023382" cy="37525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BFBA01-3025-4EBC-AFFD-CA36BD911B1F}"/>
              </a:ext>
            </a:extLst>
          </p:cNvPr>
          <p:cNvGrpSpPr/>
          <p:nvPr/>
        </p:nvGrpSpPr>
        <p:grpSpPr>
          <a:xfrm>
            <a:off x="1157485" y="5543107"/>
            <a:ext cx="5565046" cy="1679831"/>
            <a:chOff x="1157485" y="5543107"/>
            <a:chExt cx="5565046" cy="1679831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688ECEC-ACF9-4361-B3E1-88AFC79B5328}"/>
                </a:ext>
              </a:extLst>
            </p:cNvPr>
            <p:cNvSpPr txBox="1"/>
            <p:nvPr/>
          </p:nvSpPr>
          <p:spPr>
            <a:xfrm>
              <a:off x="1157485" y="5543107"/>
              <a:ext cx="5565046" cy="574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-36" dirty="0">
                  <a:solidFill>
                    <a:srgbClr val="000000"/>
                  </a:solidFill>
                  <a:latin typeface="Fira Sans Bold"/>
                </a:rPr>
                <a:t>Accessibility inequalities</a:t>
              </a:r>
              <a:endParaRPr lang="en-US" sz="3600" spc="-36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21" name="Arrow: Notched Right 20">
              <a:extLst>
                <a:ext uri="{FF2B5EF4-FFF2-40B4-BE49-F238E27FC236}">
                  <a16:creationId xmlns:a16="http://schemas.microsoft.com/office/drawing/2014/main" id="{A4F01EE2-1998-4950-B7D9-E88C0F54EEFC}"/>
                </a:ext>
              </a:extLst>
            </p:cNvPr>
            <p:cNvSpPr/>
            <p:nvPr/>
          </p:nvSpPr>
          <p:spPr>
            <a:xfrm rot="8445802">
              <a:off x="2272991" y="6387160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Notched Right 26">
              <a:extLst>
                <a:ext uri="{FF2B5EF4-FFF2-40B4-BE49-F238E27FC236}">
                  <a16:creationId xmlns:a16="http://schemas.microsoft.com/office/drawing/2014/main" id="{576676C5-C8BF-49A6-B8B7-B0E64A4F421E}"/>
                </a:ext>
              </a:extLst>
            </p:cNvPr>
            <p:cNvSpPr/>
            <p:nvPr/>
          </p:nvSpPr>
          <p:spPr>
            <a:xfrm rot="1872691">
              <a:off x="4106298" y="6289418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7">
            <a:extLst>
              <a:ext uri="{FF2B5EF4-FFF2-40B4-BE49-F238E27FC236}">
                <a16:creationId xmlns:a16="http://schemas.microsoft.com/office/drawing/2014/main" id="{981CCDF4-2EB8-4C72-9DEF-C5290D2C644C}"/>
              </a:ext>
            </a:extLst>
          </p:cNvPr>
          <p:cNvSpPr txBox="1"/>
          <p:nvPr/>
        </p:nvSpPr>
        <p:spPr>
          <a:xfrm>
            <a:off x="630696" y="7367090"/>
            <a:ext cx="2971800" cy="1752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Those with access to software and HPCs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6176E386-DFC9-4F83-80B8-BE2DA528B2D8}"/>
              </a:ext>
            </a:extLst>
          </p:cNvPr>
          <p:cNvSpPr txBox="1"/>
          <p:nvPr/>
        </p:nvSpPr>
        <p:spPr>
          <a:xfrm>
            <a:off x="4038600" y="7279095"/>
            <a:ext cx="2971800" cy="2355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Those in smaller institutions or regions without resources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44D296B-2B30-4E66-A18D-57AE9DAD7666}"/>
              </a:ext>
            </a:extLst>
          </p:cNvPr>
          <p:cNvSpPr txBox="1"/>
          <p:nvPr/>
        </p:nvSpPr>
        <p:spPr>
          <a:xfrm>
            <a:off x="7940147" y="7441055"/>
            <a:ext cx="2971800" cy="1752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ML algorithms development is complex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4DDF7B77-A08F-4B7C-BAB3-A64BEFB028A6}"/>
              </a:ext>
            </a:extLst>
          </p:cNvPr>
          <p:cNvSpPr txBox="1"/>
          <p:nvPr/>
        </p:nvSpPr>
        <p:spPr>
          <a:xfrm>
            <a:off x="10950046" y="8042688"/>
            <a:ext cx="2971800" cy="1752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Skills required constitute a barrier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7FE344-10DC-47A0-8134-2939D3A80F36}"/>
              </a:ext>
            </a:extLst>
          </p:cNvPr>
          <p:cNvGrpSpPr/>
          <p:nvPr/>
        </p:nvGrpSpPr>
        <p:grpSpPr>
          <a:xfrm>
            <a:off x="9582442" y="5543107"/>
            <a:ext cx="5969203" cy="2191193"/>
            <a:chOff x="9582442" y="5543107"/>
            <a:chExt cx="5969203" cy="2191193"/>
          </a:xfrm>
        </p:grpSpPr>
        <p:sp>
          <p:nvSpPr>
            <p:cNvPr id="11" name="TextBox 11"/>
            <p:cNvSpPr txBox="1"/>
            <p:nvPr/>
          </p:nvSpPr>
          <p:spPr>
            <a:xfrm>
              <a:off x="10084538" y="5543107"/>
              <a:ext cx="4708178" cy="587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10"/>
                </a:lnSpc>
              </a:pPr>
              <a:r>
                <a:rPr lang="en-US" sz="3700" spc="-37" dirty="0">
                  <a:solidFill>
                    <a:srgbClr val="000000"/>
                  </a:solidFill>
                  <a:latin typeface="Fira Sans Bold"/>
                </a:rPr>
                <a:t>Knowledge inequality</a:t>
              </a:r>
              <a:endParaRPr lang="en-US" sz="3700" spc="-37" dirty="0">
                <a:solidFill>
                  <a:srgbClr val="000000"/>
                </a:solidFill>
                <a:latin typeface="Fira Sans"/>
              </a:endParaRPr>
            </a:p>
          </p:txBody>
        </p:sp>
        <p:sp>
          <p:nvSpPr>
            <p:cNvPr id="31" name="Arrow: Notched Right 30">
              <a:extLst>
                <a:ext uri="{FF2B5EF4-FFF2-40B4-BE49-F238E27FC236}">
                  <a16:creationId xmlns:a16="http://schemas.microsoft.com/office/drawing/2014/main" id="{A91AD282-6A28-44E9-8E05-D2AB675BE8B3}"/>
                </a:ext>
              </a:extLst>
            </p:cNvPr>
            <p:cNvSpPr/>
            <p:nvPr/>
          </p:nvSpPr>
          <p:spPr>
            <a:xfrm rot="8445802">
              <a:off x="9582442" y="6461125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row: Notched Right 31">
              <a:extLst>
                <a:ext uri="{FF2B5EF4-FFF2-40B4-BE49-F238E27FC236}">
                  <a16:creationId xmlns:a16="http://schemas.microsoft.com/office/drawing/2014/main" id="{5D794CED-56D6-4FA8-9BB3-1262E706993E}"/>
                </a:ext>
              </a:extLst>
            </p:cNvPr>
            <p:cNvSpPr/>
            <p:nvPr/>
          </p:nvSpPr>
          <p:spPr>
            <a:xfrm rot="1872691">
              <a:off x="14256245" y="6356761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Notched Right 34">
              <a:extLst>
                <a:ext uri="{FF2B5EF4-FFF2-40B4-BE49-F238E27FC236}">
                  <a16:creationId xmlns:a16="http://schemas.microsoft.com/office/drawing/2014/main" id="{2C60E7C3-18B4-4CD1-BCF3-2B70A40948FC}"/>
                </a:ext>
              </a:extLst>
            </p:cNvPr>
            <p:cNvSpPr/>
            <p:nvPr/>
          </p:nvSpPr>
          <p:spPr>
            <a:xfrm rot="5400000">
              <a:off x="11788246" y="6668711"/>
              <a:ext cx="1295400" cy="83577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7">
            <a:extLst>
              <a:ext uri="{FF2B5EF4-FFF2-40B4-BE49-F238E27FC236}">
                <a16:creationId xmlns:a16="http://schemas.microsoft.com/office/drawing/2014/main" id="{30821ABF-342D-4C2F-A8BE-828FBA67BC9F}"/>
              </a:ext>
            </a:extLst>
          </p:cNvPr>
          <p:cNvSpPr txBox="1"/>
          <p:nvPr/>
        </p:nvSpPr>
        <p:spPr>
          <a:xfrm>
            <a:off x="14325600" y="7467692"/>
            <a:ext cx="2971800" cy="2355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2800" b="1" spc="-36" dirty="0">
                <a:solidFill>
                  <a:srgbClr val="000000"/>
                </a:solidFill>
                <a:latin typeface="Fira Sans"/>
              </a:rPr>
              <a:t>Limiting the potential for innovative research</a:t>
            </a:r>
            <a:endParaRPr lang="en-US" sz="2800" b="1" spc="-36" dirty="0">
              <a:solidFill>
                <a:srgbClr val="000000"/>
              </a:solidFill>
              <a:latin typeface="Fira Sans Bold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4E53DA1-F9B9-4DEC-8FAE-BCC3A9EC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FFF499B8-30A6-4459-8475-50F8E5F8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4D9981-2893-479D-9BC3-87A73E04D1A7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43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222509" y="-66675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 spc="-60">
                <a:solidFill>
                  <a:srgbClr val="000000"/>
                </a:solidFill>
                <a:latin typeface="Fira Sans Bold"/>
              </a:rPr>
              <a:t>Democratization</a:t>
            </a:r>
          </a:p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endParaRPr lang="en-US" sz="6000" spc="-60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8792F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60413" y="2599211"/>
            <a:ext cx="17167174" cy="725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6300" spc="-63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en-US" sz="6300" spc="-63" dirty="0">
                <a:solidFill>
                  <a:srgbClr val="000000"/>
                </a:solidFill>
                <a:latin typeface="Fira Sans Bold"/>
              </a:rPr>
              <a:t>Democratizing AI</a:t>
            </a:r>
            <a:r>
              <a:rPr lang="en-US" sz="6300" spc="-63" dirty="0">
                <a:solidFill>
                  <a:srgbClr val="000000"/>
                </a:solidFill>
                <a:latin typeface="Fira Sans"/>
              </a:rPr>
              <a:t> implies granting ML </a:t>
            </a:r>
            <a:r>
              <a:rPr lang="en-US" sz="6300" spc="-63" dirty="0">
                <a:solidFill>
                  <a:srgbClr val="000000"/>
                </a:solidFill>
                <a:latin typeface="Fira Sans Bold"/>
              </a:rPr>
              <a:t>accessibility to individuals who are not experts in regions with fewer resources</a:t>
            </a:r>
            <a:r>
              <a:rPr lang="en-US" sz="6300" spc="-63" dirty="0">
                <a:solidFill>
                  <a:srgbClr val="000000"/>
                </a:solidFill>
                <a:latin typeface="Fira Sans"/>
              </a:rPr>
              <a:t>, for example, individuals without training in data science, mathematics, or computer science. </a:t>
            </a:r>
          </a:p>
          <a:p>
            <a:pPr algn="ctr">
              <a:lnSpc>
                <a:spcPts val="8190"/>
              </a:lnSpc>
            </a:pPr>
            <a:endParaRPr lang="en-US" sz="6300" spc="-63" dirty="0">
              <a:solidFill>
                <a:srgbClr val="000000"/>
              </a:solidFill>
              <a:latin typeface="Fira Sans"/>
            </a:endParaRPr>
          </a:p>
          <a:p>
            <a:pPr marL="0" lvl="0" indent="0" algn="ctr">
              <a:lnSpc>
                <a:spcPts val="8190"/>
              </a:lnSpc>
              <a:spcBef>
                <a:spcPct val="0"/>
              </a:spcBef>
            </a:pPr>
            <a:endParaRPr lang="en-US" sz="6300" spc="-63" dirty="0">
              <a:solidFill>
                <a:srgbClr val="000000"/>
              </a:solidFill>
              <a:latin typeface="Fira San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DFEC2B-424C-48DF-849E-1F8FBFF3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BB5E3E-0B43-41B2-8180-B5A9498A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22F5C-1C76-4795-8E5C-D9409681DEBF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745222" y="-66675"/>
            <a:ext cx="6629142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000" spc="-60">
                <a:solidFill>
                  <a:srgbClr val="000000"/>
                </a:solidFill>
                <a:latin typeface="Fira Sans Bold"/>
              </a:rPr>
              <a:t>Our Proposal</a:t>
            </a:r>
          </a:p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endParaRPr lang="en-US" sz="6000" spc="-60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60413" y="2211350"/>
            <a:ext cx="17167174" cy="90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5700" spc="-57" dirty="0" err="1">
                <a:solidFill>
                  <a:srgbClr val="000000"/>
                </a:solidFill>
                <a:latin typeface="Fira Sans Bold"/>
              </a:rPr>
              <a:t>AutoAI</a:t>
            </a:r>
            <a:r>
              <a:rPr lang="en-US" sz="5700" spc="-57" dirty="0">
                <a:solidFill>
                  <a:srgbClr val="000000"/>
                </a:solidFill>
                <a:latin typeface="Fira Sans Bold"/>
              </a:rPr>
              <a:t>-Pandemics offers the following solutions:</a:t>
            </a:r>
            <a:endParaRPr lang="en-US" sz="5700" spc="-57" dirty="0">
              <a:solidFill>
                <a:srgbClr val="000000"/>
              </a:solidFill>
              <a:latin typeface="Fira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26FC7-0A0F-4957-8604-7AC6FB93A6B2}"/>
              </a:ext>
            </a:extLst>
          </p:cNvPr>
          <p:cNvSpPr txBox="1"/>
          <p:nvPr/>
        </p:nvSpPr>
        <p:spPr>
          <a:xfrm>
            <a:off x="2743199" y="4700243"/>
            <a:ext cx="15122447" cy="2803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indent="-1143000">
              <a:lnSpc>
                <a:spcPts val="7410"/>
              </a:lnSpc>
              <a:buFont typeface="+mj-lt"/>
              <a:buAutoNum type="arabicPeriod"/>
            </a:pPr>
            <a:r>
              <a:rPr lang="en-US" sz="5700" spc="-57" dirty="0">
                <a:solidFill>
                  <a:srgbClr val="000000"/>
                </a:solidFill>
                <a:latin typeface="Fira Sans"/>
              </a:rPr>
              <a:t>Automated epidemiological analysis </a:t>
            </a:r>
          </a:p>
          <a:p>
            <a:pPr marL="1143000" indent="-1143000">
              <a:lnSpc>
                <a:spcPts val="7410"/>
              </a:lnSpc>
              <a:buFont typeface="+mj-lt"/>
              <a:buAutoNum type="arabicPeriod"/>
            </a:pPr>
            <a:r>
              <a:rPr lang="en-US" sz="5700" spc="-57" dirty="0">
                <a:solidFill>
                  <a:srgbClr val="000000"/>
                </a:solidFill>
                <a:latin typeface="Fira Sans"/>
              </a:rPr>
              <a:t>Automated bioinformatics analysis</a:t>
            </a:r>
          </a:p>
          <a:p>
            <a:pPr marL="1143000" indent="-1143000">
              <a:lnSpc>
                <a:spcPts val="7410"/>
              </a:lnSpc>
              <a:buFont typeface="+mj-lt"/>
              <a:buAutoNum type="arabicPeriod"/>
            </a:pPr>
            <a:r>
              <a:rPr lang="en-US" sz="5700" spc="-57" dirty="0">
                <a:solidFill>
                  <a:srgbClr val="000000"/>
                </a:solidFill>
                <a:latin typeface="Fira Sans"/>
              </a:rPr>
              <a:t>Fighting misinformation/disinformation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5A465A-8776-4FB8-94EA-7A2208B0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C52FDF9-E400-47A4-BA60-4A82EA0B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42AA1-CF7C-41DC-8B14-08B573B15DAC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517928" y="9119749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467600" y="-38100"/>
            <a:ext cx="3388624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-60" dirty="0">
                <a:solidFill>
                  <a:srgbClr val="000000"/>
                </a:solidFill>
                <a:latin typeface="Fira Sans Bold"/>
              </a:rPr>
              <a:t>Our goals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686752" y="9119749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5CE1E6"/>
            </a:solidFill>
          </p:spPr>
        </p:sp>
      </p:grpSp>
      <p:sp>
        <p:nvSpPr>
          <p:cNvPr id="9" name="Freeform 9"/>
          <p:cNvSpPr/>
          <p:nvPr/>
        </p:nvSpPr>
        <p:spPr>
          <a:xfrm rot="7757983" flipH="1">
            <a:off x="6660239" y="3856246"/>
            <a:ext cx="1575595" cy="707585"/>
          </a:xfrm>
          <a:custGeom>
            <a:avLst/>
            <a:gdLst/>
            <a:ahLst/>
            <a:cxnLst/>
            <a:rect l="l" t="t" r="r" b="b"/>
            <a:pathLst>
              <a:path w="1575595" h="707585">
                <a:moveTo>
                  <a:pt x="1575595" y="0"/>
                </a:moveTo>
                <a:lnTo>
                  <a:pt x="0" y="0"/>
                </a:lnTo>
                <a:lnTo>
                  <a:pt x="0" y="707586"/>
                </a:lnTo>
                <a:lnTo>
                  <a:pt x="1575595" y="707586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898689" flipH="1">
            <a:off x="7305282" y="5693973"/>
            <a:ext cx="1575595" cy="707585"/>
          </a:xfrm>
          <a:custGeom>
            <a:avLst/>
            <a:gdLst/>
            <a:ahLst/>
            <a:cxnLst/>
            <a:rect l="l" t="t" r="r" b="b"/>
            <a:pathLst>
              <a:path w="1575595" h="707585">
                <a:moveTo>
                  <a:pt x="1575595" y="0"/>
                </a:moveTo>
                <a:lnTo>
                  <a:pt x="0" y="0"/>
                </a:lnTo>
                <a:lnTo>
                  <a:pt x="0" y="707586"/>
                </a:lnTo>
                <a:lnTo>
                  <a:pt x="1575595" y="707586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173548" flipH="1">
            <a:off x="6619385" y="7371573"/>
            <a:ext cx="1575595" cy="707585"/>
          </a:xfrm>
          <a:custGeom>
            <a:avLst/>
            <a:gdLst/>
            <a:ahLst/>
            <a:cxnLst/>
            <a:rect l="l" t="t" r="r" b="b"/>
            <a:pathLst>
              <a:path w="1575595" h="707585">
                <a:moveTo>
                  <a:pt x="1575595" y="0"/>
                </a:moveTo>
                <a:lnTo>
                  <a:pt x="0" y="0"/>
                </a:lnTo>
                <a:lnTo>
                  <a:pt x="0" y="707585"/>
                </a:lnTo>
                <a:lnTo>
                  <a:pt x="1575595" y="707585"/>
                </a:lnTo>
                <a:lnTo>
                  <a:pt x="15755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232897" y="4982905"/>
            <a:ext cx="7315200" cy="1715747"/>
          </a:xfrm>
          <a:custGeom>
            <a:avLst/>
            <a:gdLst/>
            <a:ahLst/>
            <a:cxnLst/>
            <a:rect l="l" t="t" r="r" b="b"/>
            <a:pathLst>
              <a:path w="7315200" h="1715747">
                <a:moveTo>
                  <a:pt x="7315200" y="0"/>
                </a:moveTo>
                <a:lnTo>
                  <a:pt x="0" y="0"/>
                </a:lnTo>
                <a:lnTo>
                  <a:pt x="0" y="1715747"/>
                </a:lnTo>
                <a:lnTo>
                  <a:pt x="7315200" y="171574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3011271" y="6703749"/>
            <a:ext cx="1440507" cy="1538038"/>
          </a:xfrm>
          <a:custGeom>
            <a:avLst/>
            <a:gdLst/>
            <a:ahLst/>
            <a:cxnLst/>
            <a:rect l="l" t="t" r="r" b="b"/>
            <a:pathLst>
              <a:path w="1440507" h="1538038">
                <a:moveTo>
                  <a:pt x="0" y="0"/>
                </a:moveTo>
                <a:lnTo>
                  <a:pt x="1440507" y="0"/>
                </a:lnTo>
                <a:lnTo>
                  <a:pt x="1440507" y="1538037"/>
                </a:lnTo>
                <a:lnTo>
                  <a:pt x="0" y="1538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5201" t="-4853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5311615"/>
            <a:ext cx="8661455" cy="1108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25"/>
              </a:lnSpc>
            </a:pPr>
            <a:r>
              <a:rPr lang="en-US" sz="7750">
                <a:solidFill>
                  <a:srgbClr val="000000"/>
                </a:solidFill>
                <a:latin typeface="Fira Sans Bold"/>
              </a:rPr>
              <a:t>OBJECTIVES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FB468-5426-449F-8BAD-DBA7F8B4E563}"/>
              </a:ext>
            </a:extLst>
          </p:cNvPr>
          <p:cNvGrpSpPr/>
          <p:nvPr/>
        </p:nvGrpSpPr>
        <p:grpSpPr>
          <a:xfrm>
            <a:off x="9189027" y="4993233"/>
            <a:ext cx="8866076" cy="1928492"/>
            <a:chOff x="9189027" y="4993233"/>
            <a:chExt cx="8866076" cy="1928492"/>
          </a:xfrm>
        </p:grpSpPr>
        <p:sp>
          <p:nvSpPr>
            <p:cNvPr id="16" name="TextBox 16"/>
            <p:cNvSpPr txBox="1"/>
            <p:nvPr/>
          </p:nvSpPr>
          <p:spPr>
            <a:xfrm>
              <a:off x="9189027" y="5078055"/>
              <a:ext cx="3829975" cy="144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08"/>
                </a:lnSpc>
              </a:pPr>
              <a:r>
                <a:rPr lang="en-US" sz="10007" dirty="0">
                  <a:solidFill>
                    <a:srgbClr val="000000"/>
                  </a:solidFill>
                  <a:latin typeface="TC Milo"/>
                </a:rPr>
                <a:t>2.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843944" y="4993233"/>
              <a:ext cx="8211159" cy="192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1"/>
                </a:lnSpc>
              </a:pPr>
              <a:r>
                <a:rPr lang="en-US" sz="3159" spc="-94" dirty="0">
                  <a:solidFill>
                    <a:srgbClr val="000000"/>
                  </a:solidFill>
                  <a:latin typeface="Fira Sans Bold"/>
                </a:rPr>
                <a:t>Computational tools (</a:t>
              </a:r>
              <a:r>
                <a:rPr lang="en-US" sz="3159" spc="-94" dirty="0" err="1">
                  <a:solidFill>
                    <a:srgbClr val="000000"/>
                  </a:solidFill>
                  <a:latin typeface="Fira Sans Bold"/>
                </a:rPr>
                <a:t>AutoAI</a:t>
              </a:r>
              <a:r>
                <a:rPr lang="en-US" sz="3159" spc="-94" dirty="0">
                  <a:solidFill>
                    <a:srgbClr val="000000"/>
                  </a:solidFill>
                  <a:latin typeface="Fira Sans Bold"/>
                </a:rPr>
                <a:t>-Pandemics); (ii) data analyses and syntheses; (iii) data reconciliation or integration of public datasets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6FD74B-4731-4632-BC7D-80D6A9707000}"/>
              </a:ext>
            </a:extLst>
          </p:cNvPr>
          <p:cNvGrpSpPr/>
          <p:nvPr/>
        </p:nvGrpSpPr>
        <p:grpSpPr>
          <a:xfrm>
            <a:off x="8466765" y="1743805"/>
            <a:ext cx="9425764" cy="2585717"/>
            <a:chOff x="8466765" y="1743805"/>
            <a:chExt cx="9425764" cy="2585717"/>
          </a:xfrm>
        </p:grpSpPr>
        <p:sp>
          <p:nvSpPr>
            <p:cNvPr id="15" name="TextBox 15"/>
            <p:cNvSpPr txBox="1"/>
            <p:nvPr/>
          </p:nvSpPr>
          <p:spPr>
            <a:xfrm>
              <a:off x="8466765" y="2178252"/>
              <a:ext cx="3829975" cy="144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08"/>
                </a:lnSpc>
              </a:pPr>
              <a:r>
                <a:rPr lang="en-US" sz="10007" dirty="0">
                  <a:solidFill>
                    <a:srgbClr val="000000"/>
                  </a:solidFill>
                  <a:latin typeface="TC Milo"/>
                </a:rPr>
                <a:t>1.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189027" y="1743805"/>
              <a:ext cx="8703502" cy="2585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1"/>
                </a:lnSpc>
              </a:pPr>
              <a:r>
                <a:rPr lang="en-US" sz="3159" spc="-94" dirty="0">
                  <a:solidFill>
                    <a:srgbClr val="000000"/>
                  </a:solidFill>
                  <a:latin typeface="Fira Sans Bold"/>
                </a:rPr>
                <a:t>To democratize access to Machine Learning (ML) techniques, </a:t>
              </a:r>
              <a:r>
                <a:rPr lang="en-US" sz="3159" b="1" spc="-94" dirty="0">
                  <a:solidFill>
                    <a:srgbClr val="000000"/>
                  </a:solidFill>
                  <a:latin typeface="Fira Sans" panose="020B0604020202020204" charset="0"/>
                </a:rPr>
                <a:t>allowing non-specialists to use them without needing knowledge of programming, artificial intelligence, and other disciplines.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E00A37-E4A3-4119-AF26-1BC6B2F156C7}"/>
              </a:ext>
            </a:extLst>
          </p:cNvPr>
          <p:cNvGrpSpPr/>
          <p:nvPr/>
        </p:nvGrpSpPr>
        <p:grpSpPr>
          <a:xfrm>
            <a:off x="8391603" y="7581900"/>
            <a:ext cx="9254755" cy="1441506"/>
            <a:chOff x="8391603" y="7581900"/>
            <a:chExt cx="9254755" cy="1441506"/>
          </a:xfrm>
        </p:grpSpPr>
        <p:sp>
          <p:nvSpPr>
            <p:cNvPr id="17" name="TextBox 17"/>
            <p:cNvSpPr txBox="1"/>
            <p:nvPr/>
          </p:nvSpPr>
          <p:spPr>
            <a:xfrm>
              <a:off x="8391603" y="7581900"/>
              <a:ext cx="2554105" cy="144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008"/>
                </a:lnSpc>
              </a:pPr>
              <a:r>
                <a:rPr lang="en-US" sz="10007" dirty="0">
                  <a:solidFill>
                    <a:srgbClr val="000000"/>
                  </a:solidFill>
                  <a:latin typeface="TC Milo"/>
                </a:rPr>
                <a:t>3.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435199" y="7708901"/>
              <a:ext cx="8211159" cy="1271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1"/>
                </a:lnSpc>
              </a:pPr>
              <a:r>
                <a:rPr lang="en-US" sz="3159" spc="-94" dirty="0">
                  <a:solidFill>
                    <a:srgbClr val="000000"/>
                  </a:solidFill>
                  <a:latin typeface="Fira Sans Bold"/>
                </a:rPr>
                <a:t>To significantly reduce the experience needed to use ML pipelines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4374F5-C34B-4CA0-85D0-4DCEC60C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E3E617B-B0B6-40C2-B523-CF53034E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FCE0FA-6258-421C-990B-80CE7F45D5CD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789590" y="-3930228"/>
            <a:ext cx="10198779" cy="4958928"/>
            <a:chOff x="0" y="0"/>
            <a:chExt cx="11048529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8529" cy="5372100"/>
            </a:xfrm>
            <a:custGeom>
              <a:avLst/>
              <a:gdLst/>
              <a:ahLst/>
              <a:cxnLst/>
              <a:rect l="l" t="t" r="r" b="b"/>
              <a:pathLst>
                <a:path w="11048529" h="5372100">
                  <a:moveTo>
                    <a:pt x="949785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497859" y="5372100"/>
                  </a:lnTo>
                  <a:lnTo>
                    <a:pt x="11048529" y="2686050"/>
                  </a:lnTo>
                  <a:lnTo>
                    <a:pt x="9497859" y="0"/>
                  </a:lnTo>
                  <a:close/>
                </a:path>
              </a:pathLst>
            </a:custGeom>
            <a:solidFill>
              <a:srgbClr val="FBD1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104223" y="9627535"/>
            <a:ext cx="2109144" cy="1826715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239942" y="103726"/>
            <a:ext cx="8192639" cy="119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3"/>
              </a:lnSpc>
            </a:pPr>
            <a:r>
              <a:rPr lang="en-US" sz="3679" spc="-36">
                <a:solidFill>
                  <a:srgbClr val="000000"/>
                </a:solidFill>
                <a:latin typeface="Fira Sans Bold"/>
              </a:rPr>
              <a:t>Democratizing AI Knowledge in LAC</a:t>
            </a:r>
          </a:p>
          <a:p>
            <a:pPr marL="0" lvl="0" indent="0" algn="l">
              <a:lnSpc>
                <a:spcPts val="4783"/>
              </a:lnSpc>
              <a:spcBef>
                <a:spcPct val="0"/>
              </a:spcBef>
            </a:pPr>
            <a:endParaRPr lang="en-US" sz="3679" spc="-36">
              <a:solidFill>
                <a:srgbClr val="000000"/>
              </a:solidFill>
              <a:latin typeface="Fira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86752" y="9627535"/>
            <a:ext cx="2109144" cy="1826715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107896" y="1432435"/>
            <a:ext cx="5283974" cy="6446933"/>
          </a:xfrm>
          <a:custGeom>
            <a:avLst/>
            <a:gdLst/>
            <a:ahLst/>
            <a:cxnLst/>
            <a:rect l="l" t="t" r="r" b="b"/>
            <a:pathLst>
              <a:path w="5283974" h="6446933">
                <a:moveTo>
                  <a:pt x="0" y="0"/>
                </a:moveTo>
                <a:lnTo>
                  <a:pt x="5283974" y="0"/>
                </a:lnTo>
                <a:lnTo>
                  <a:pt x="5283974" y="6446934"/>
                </a:lnTo>
                <a:lnTo>
                  <a:pt x="0" y="6446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54E061-DC2E-4B7E-A15F-9A9A5BA6C1D3}"/>
              </a:ext>
            </a:extLst>
          </p:cNvPr>
          <p:cNvGrpSpPr/>
          <p:nvPr/>
        </p:nvGrpSpPr>
        <p:grpSpPr>
          <a:xfrm>
            <a:off x="213905" y="1538864"/>
            <a:ext cx="5867480" cy="2262371"/>
            <a:chOff x="213905" y="1538864"/>
            <a:chExt cx="5867480" cy="2262371"/>
          </a:xfrm>
        </p:grpSpPr>
        <p:sp>
          <p:nvSpPr>
            <p:cNvPr id="10" name="Freeform 10"/>
            <p:cNvSpPr/>
            <p:nvPr/>
          </p:nvSpPr>
          <p:spPr>
            <a:xfrm>
              <a:off x="3605279" y="1538864"/>
              <a:ext cx="2476106" cy="2262371"/>
            </a:xfrm>
            <a:custGeom>
              <a:avLst/>
              <a:gdLst/>
              <a:ahLst/>
              <a:cxnLst/>
              <a:rect l="l" t="t" r="r" b="b"/>
              <a:pathLst>
                <a:path w="2476106" h="2262371">
                  <a:moveTo>
                    <a:pt x="0" y="0"/>
                  </a:moveTo>
                  <a:lnTo>
                    <a:pt x="2476106" y="0"/>
                  </a:lnTo>
                  <a:lnTo>
                    <a:pt x="2476106" y="2262370"/>
                  </a:lnTo>
                  <a:lnTo>
                    <a:pt x="0" y="2262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13905" y="1849723"/>
              <a:ext cx="3141159" cy="15160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Engagement with underrepresented communities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53659F-A658-426C-8CCE-4E7F9396044C}"/>
              </a:ext>
            </a:extLst>
          </p:cNvPr>
          <p:cNvGrpSpPr/>
          <p:nvPr/>
        </p:nvGrpSpPr>
        <p:grpSpPr>
          <a:xfrm>
            <a:off x="1791000" y="6449930"/>
            <a:ext cx="4644688" cy="1907489"/>
            <a:chOff x="1791000" y="6449930"/>
            <a:chExt cx="4644688" cy="1907489"/>
          </a:xfrm>
        </p:grpSpPr>
        <p:sp>
          <p:nvSpPr>
            <p:cNvPr id="15" name="Freeform 15"/>
            <p:cNvSpPr/>
            <p:nvPr/>
          </p:nvSpPr>
          <p:spPr>
            <a:xfrm>
              <a:off x="4270103" y="6449930"/>
              <a:ext cx="2165585" cy="1907489"/>
            </a:xfrm>
            <a:custGeom>
              <a:avLst/>
              <a:gdLst/>
              <a:ahLst/>
              <a:cxnLst/>
              <a:rect l="l" t="t" r="r" b="b"/>
              <a:pathLst>
                <a:path w="2165585" h="1907489">
                  <a:moveTo>
                    <a:pt x="0" y="0"/>
                  </a:moveTo>
                  <a:lnTo>
                    <a:pt x="2165585" y="0"/>
                  </a:lnTo>
                  <a:lnTo>
                    <a:pt x="2165585" y="1907488"/>
                  </a:lnTo>
                  <a:lnTo>
                    <a:pt x="0" y="1907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791000" y="6666802"/>
              <a:ext cx="2165585" cy="99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Open-Source Initiatives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4B9703-C906-4651-B32E-CAAC5FE0F35A}"/>
              </a:ext>
            </a:extLst>
          </p:cNvPr>
          <p:cNvGrpSpPr/>
          <p:nvPr/>
        </p:nvGrpSpPr>
        <p:grpSpPr>
          <a:xfrm>
            <a:off x="1183777" y="4064698"/>
            <a:ext cx="6279824" cy="2118297"/>
            <a:chOff x="1183777" y="4064698"/>
            <a:chExt cx="6279824" cy="2118297"/>
          </a:xfrm>
        </p:grpSpPr>
        <p:sp>
          <p:nvSpPr>
            <p:cNvPr id="11" name="Freeform 11"/>
            <p:cNvSpPr/>
            <p:nvPr/>
          </p:nvSpPr>
          <p:spPr>
            <a:xfrm>
              <a:off x="5012558" y="4064698"/>
              <a:ext cx="2451043" cy="2118297"/>
            </a:xfrm>
            <a:custGeom>
              <a:avLst/>
              <a:gdLst/>
              <a:ahLst/>
              <a:cxnLst/>
              <a:rect l="l" t="t" r="r" b="b"/>
              <a:pathLst>
                <a:path w="2451043" h="2118297">
                  <a:moveTo>
                    <a:pt x="0" y="0"/>
                  </a:moveTo>
                  <a:lnTo>
                    <a:pt x="2451043" y="0"/>
                  </a:lnTo>
                  <a:lnTo>
                    <a:pt x="2451043" y="2118296"/>
                  </a:lnTo>
                  <a:lnTo>
                    <a:pt x="0" y="2118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1183777" y="4321881"/>
              <a:ext cx="3483779" cy="99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Public awareness campaigns in AI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566EB7-3D72-4B04-85A5-4893073BFC3A}"/>
              </a:ext>
            </a:extLst>
          </p:cNvPr>
          <p:cNvGrpSpPr/>
          <p:nvPr/>
        </p:nvGrpSpPr>
        <p:grpSpPr>
          <a:xfrm>
            <a:off x="6783628" y="8039100"/>
            <a:ext cx="5775033" cy="2146723"/>
            <a:chOff x="6783628" y="8145720"/>
            <a:chExt cx="5775033" cy="2146723"/>
          </a:xfrm>
        </p:grpSpPr>
        <p:sp>
          <p:nvSpPr>
            <p:cNvPr id="16" name="Freeform 16"/>
            <p:cNvSpPr/>
            <p:nvPr/>
          </p:nvSpPr>
          <p:spPr>
            <a:xfrm>
              <a:off x="6783628" y="8145720"/>
              <a:ext cx="2169283" cy="2146723"/>
            </a:xfrm>
            <a:custGeom>
              <a:avLst/>
              <a:gdLst/>
              <a:ahLst/>
              <a:cxnLst/>
              <a:rect l="l" t="t" r="r" b="b"/>
              <a:pathLst>
                <a:path w="2169283" h="2146723">
                  <a:moveTo>
                    <a:pt x="0" y="0"/>
                  </a:moveTo>
                  <a:lnTo>
                    <a:pt x="2169282" y="0"/>
                  </a:lnTo>
                  <a:lnTo>
                    <a:pt x="2169282" y="2146723"/>
                  </a:lnTo>
                  <a:lnTo>
                    <a:pt x="0" y="2146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8952910" y="9035472"/>
              <a:ext cx="3605751" cy="99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Community-based development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57FF04-2BC0-4867-B689-78762C374BEF}"/>
              </a:ext>
            </a:extLst>
          </p:cNvPr>
          <p:cNvGrpSpPr/>
          <p:nvPr/>
        </p:nvGrpSpPr>
        <p:grpSpPr>
          <a:xfrm>
            <a:off x="9826830" y="6613300"/>
            <a:ext cx="6606069" cy="2053825"/>
            <a:chOff x="9826830" y="6613300"/>
            <a:chExt cx="6606069" cy="2053825"/>
          </a:xfrm>
        </p:grpSpPr>
        <p:sp>
          <p:nvSpPr>
            <p:cNvPr id="12" name="Freeform 12"/>
            <p:cNvSpPr/>
            <p:nvPr/>
          </p:nvSpPr>
          <p:spPr>
            <a:xfrm>
              <a:off x="9826830" y="6613300"/>
              <a:ext cx="3605751" cy="2053825"/>
            </a:xfrm>
            <a:custGeom>
              <a:avLst/>
              <a:gdLst/>
              <a:ahLst/>
              <a:cxnLst/>
              <a:rect l="l" t="t" r="r" b="b"/>
              <a:pathLst>
                <a:path w="3605751" h="2053825">
                  <a:moveTo>
                    <a:pt x="0" y="0"/>
                  </a:moveTo>
                  <a:lnTo>
                    <a:pt x="3605751" y="0"/>
                  </a:lnTo>
                  <a:lnTo>
                    <a:pt x="3605751" y="2053825"/>
                  </a:lnTo>
                  <a:lnTo>
                    <a:pt x="0" y="2053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3335000" y="7082389"/>
              <a:ext cx="3097899" cy="99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International collaboration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303C01-99BA-4C65-85A7-0B90DFBA1B62}"/>
              </a:ext>
            </a:extLst>
          </p:cNvPr>
          <p:cNvGrpSpPr/>
          <p:nvPr/>
        </p:nvGrpSpPr>
        <p:grpSpPr>
          <a:xfrm>
            <a:off x="11605695" y="1419071"/>
            <a:ext cx="5672647" cy="2699113"/>
            <a:chOff x="11605695" y="1419071"/>
            <a:chExt cx="5672647" cy="2699113"/>
          </a:xfrm>
        </p:grpSpPr>
        <p:sp>
          <p:nvSpPr>
            <p:cNvPr id="14" name="Freeform 14"/>
            <p:cNvSpPr/>
            <p:nvPr/>
          </p:nvSpPr>
          <p:spPr>
            <a:xfrm>
              <a:off x="11605695" y="1419071"/>
              <a:ext cx="2360923" cy="2699113"/>
            </a:xfrm>
            <a:custGeom>
              <a:avLst/>
              <a:gdLst/>
              <a:ahLst/>
              <a:cxnLst/>
              <a:rect l="l" t="t" r="r" b="b"/>
              <a:pathLst>
                <a:path w="2360923" h="2699113">
                  <a:moveTo>
                    <a:pt x="0" y="0"/>
                  </a:moveTo>
                  <a:lnTo>
                    <a:pt x="2360922" y="0"/>
                  </a:lnTo>
                  <a:lnTo>
                    <a:pt x="2360922" y="2699113"/>
                  </a:lnTo>
                  <a:lnTo>
                    <a:pt x="0" y="2699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4180443" y="2173445"/>
              <a:ext cx="3097899" cy="990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Special Short Courses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8E5260-2739-4006-8221-CCE384EF784B}"/>
              </a:ext>
            </a:extLst>
          </p:cNvPr>
          <p:cNvGrpSpPr/>
          <p:nvPr/>
        </p:nvGrpSpPr>
        <p:grpSpPr>
          <a:xfrm>
            <a:off x="11364296" y="4238188"/>
            <a:ext cx="5474241" cy="2255108"/>
            <a:chOff x="11364296" y="4238188"/>
            <a:chExt cx="5474241" cy="2255108"/>
          </a:xfrm>
        </p:grpSpPr>
        <p:sp>
          <p:nvSpPr>
            <p:cNvPr id="13" name="Freeform 13"/>
            <p:cNvSpPr/>
            <p:nvPr/>
          </p:nvSpPr>
          <p:spPr>
            <a:xfrm>
              <a:off x="11364296" y="4238188"/>
              <a:ext cx="2388729" cy="2255108"/>
            </a:xfrm>
            <a:custGeom>
              <a:avLst/>
              <a:gdLst/>
              <a:ahLst/>
              <a:cxnLst/>
              <a:rect l="l" t="t" r="r" b="b"/>
              <a:pathLst>
                <a:path w="2388729" h="2255108">
                  <a:moveTo>
                    <a:pt x="0" y="0"/>
                  </a:moveTo>
                  <a:lnTo>
                    <a:pt x="2388729" y="0"/>
                  </a:lnTo>
                  <a:lnTo>
                    <a:pt x="2388729" y="2255108"/>
                  </a:lnTo>
                  <a:lnTo>
                    <a:pt x="0" y="2255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3740638" y="4956944"/>
              <a:ext cx="3097899" cy="106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8"/>
                </a:lnSpc>
              </a:pPr>
              <a:r>
                <a:rPr lang="en-US" sz="2963" dirty="0">
                  <a:solidFill>
                    <a:srgbClr val="000000"/>
                  </a:solidFill>
                  <a:latin typeface="Scripter"/>
                </a:rPr>
                <a:t>Collaboration with Industry</a:t>
              </a:r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D6A0828-A384-4742-A426-0AB7039C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C788B7E-4147-4EF2-9C82-4BE44E8E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6CE34-7074-455A-BC91-D708739B3031}"/>
              </a:ext>
            </a:extLst>
          </p:cNvPr>
          <p:cNvSpPr txBox="1"/>
          <p:nvPr/>
        </p:nvSpPr>
        <p:spPr>
          <a:xfrm>
            <a:off x="17373600" y="95492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Custom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Fira Sans Semi-Bold</vt:lpstr>
      <vt:lpstr>Calibri</vt:lpstr>
      <vt:lpstr>Kollektif Bold</vt:lpstr>
      <vt:lpstr>Fira Sans</vt:lpstr>
      <vt:lpstr>Amiko Bold</vt:lpstr>
      <vt:lpstr>Arial</vt:lpstr>
      <vt:lpstr>Scripter</vt:lpstr>
      <vt:lpstr>Fira Sans Bold</vt:lpstr>
      <vt:lpstr>TC Milo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AutoAI-Pandemics</dc:title>
  <dc:creator>Ulisses Nunes da Rocha</dc:creator>
  <cp:lastModifiedBy>Ulisses Nunes da Rocha</cp:lastModifiedBy>
  <cp:revision>42</cp:revision>
  <dcterms:created xsi:type="dcterms:W3CDTF">2006-08-16T00:00:00Z</dcterms:created>
  <dcterms:modified xsi:type="dcterms:W3CDTF">2024-06-12T10:39:36Z</dcterms:modified>
  <dc:identifier>DAGHwrW3PAE</dc:identifier>
</cp:coreProperties>
</file>