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9D3D20C-4838-4C0C-B064-6ADBAC37F19A}">
  <a:tblStyle styleId="{89D3D20C-4838-4C0C-B064-6ADBAC37F19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105c5d222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2e105c5d222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0e06825b7a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20e06825b7a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e105c5d222_0_0: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e105c5d2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e07e5929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e07e5929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e105c5d222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2e105c5d222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9" name="Google Shape;4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3" name="Google Shape;5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20" name="Google Shape;20;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1" name="Google Shape;21;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2" name="Google Shape;22;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24.png"/><Relationship Id="rId12"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22.png"/><Relationship Id="rId5" Type="http://schemas.openxmlformats.org/officeDocument/2006/relationships/image" Target="../media/image14.png"/><Relationship Id="rId6" Type="http://schemas.openxmlformats.org/officeDocument/2006/relationships/image" Target="../media/image27.png"/><Relationship Id="rId7" Type="http://schemas.openxmlformats.org/officeDocument/2006/relationships/image" Target="../media/image23.png"/><Relationship Id="rId8"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0.png"/><Relationship Id="rId5"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28.jpg"/><Relationship Id="rId5" Type="http://schemas.openxmlformats.org/officeDocument/2006/relationships/image" Target="../media/image32.png"/><Relationship Id="rId6"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0" y="103475"/>
            <a:ext cx="91440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b="1" lang="ru" sz="2700">
                <a:solidFill>
                  <a:schemeClr val="accent2"/>
                </a:solidFill>
                <a:highlight>
                  <a:srgbClr val="FFFFFF"/>
                </a:highlight>
                <a:latin typeface="Times New Roman"/>
                <a:ea typeface="Times New Roman"/>
                <a:cs typeface="Times New Roman"/>
                <a:sym typeface="Times New Roman"/>
              </a:rPr>
              <a:t>Graph Neural Networks for Disease Gene Identification: </a:t>
            </a:r>
            <a:br>
              <a:rPr b="1" lang="ru" sz="2700">
                <a:solidFill>
                  <a:schemeClr val="accent2"/>
                </a:solidFill>
                <a:highlight>
                  <a:srgbClr val="FFFFFF"/>
                </a:highlight>
                <a:latin typeface="Times New Roman"/>
                <a:ea typeface="Times New Roman"/>
                <a:cs typeface="Times New Roman"/>
                <a:sym typeface="Times New Roman"/>
              </a:rPr>
            </a:br>
            <a:r>
              <a:rPr b="1" lang="ru" sz="2700">
                <a:solidFill>
                  <a:schemeClr val="accent2"/>
                </a:solidFill>
                <a:highlight>
                  <a:srgbClr val="FFFFFF"/>
                </a:highlight>
                <a:latin typeface="Times New Roman"/>
                <a:ea typeface="Times New Roman"/>
                <a:cs typeface="Times New Roman"/>
                <a:sym typeface="Times New Roman"/>
              </a:rPr>
              <a:t>Discover Disease-Specific Networks through Link Prediction</a:t>
            </a:r>
            <a:endParaRPr sz="2700">
              <a:latin typeface="Times New Roman"/>
              <a:ea typeface="Times New Roman"/>
              <a:cs typeface="Times New Roman"/>
              <a:sym typeface="Times New Roman"/>
            </a:endParaRPr>
          </a:p>
        </p:txBody>
      </p:sp>
      <p:pic>
        <p:nvPicPr>
          <p:cNvPr id="61" name="Google Shape;61;p14"/>
          <p:cNvPicPr preferRelativeResize="0"/>
          <p:nvPr/>
        </p:nvPicPr>
        <p:blipFill rotWithShape="1">
          <a:blip r:embed="rId3">
            <a:alphaModFix/>
          </a:blip>
          <a:srcRect b="0" l="0" r="0" t="0"/>
          <a:stretch/>
        </p:blipFill>
        <p:spPr>
          <a:xfrm>
            <a:off x="3666359" y="3861622"/>
            <a:ext cx="2229482" cy="416092"/>
          </a:xfrm>
          <a:prstGeom prst="rect">
            <a:avLst/>
          </a:prstGeom>
          <a:noFill/>
          <a:ln>
            <a:noFill/>
          </a:ln>
        </p:spPr>
      </p:pic>
      <p:pic>
        <p:nvPicPr>
          <p:cNvPr id="62" name="Google Shape;62;p14"/>
          <p:cNvPicPr preferRelativeResize="0"/>
          <p:nvPr/>
        </p:nvPicPr>
        <p:blipFill rotWithShape="1">
          <a:blip r:embed="rId4">
            <a:alphaModFix/>
          </a:blip>
          <a:srcRect b="0" l="0" r="0" t="0"/>
          <a:stretch/>
        </p:blipFill>
        <p:spPr>
          <a:xfrm>
            <a:off x="2592866" y="-9268"/>
            <a:ext cx="1323472" cy="908460"/>
          </a:xfrm>
          <a:prstGeom prst="rect">
            <a:avLst/>
          </a:prstGeom>
          <a:noFill/>
          <a:ln>
            <a:noFill/>
          </a:ln>
        </p:spPr>
      </p:pic>
      <p:pic>
        <p:nvPicPr>
          <p:cNvPr id="63" name="Google Shape;63;p14"/>
          <p:cNvPicPr preferRelativeResize="0"/>
          <p:nvPr/>
        </p:nvPicPr>
        <p:blipFill rotWithShape="1">
          <a:blip r:embed="rId5">
            <a:alphaModFix/>
          </a:blip>
          <a:srcRect b="0" l="0" r="0" t="0"/>
          <a:stretch/>
        </p:blipFill>
        <p:spPr>
          <a:xfrm>
            <a:off x="3975293" y="103486"/>
            <a:ext cx="1193413" cy="691118"/>
          </a:xfrm>
          <a:prstGeom prst="rect">
            <a:avLst/>
          </a:prstGeom>
          <a:noFill/>
          <a:ln>
            <a:noFill/>
          </a:ln>
        </p:spPr>
      </p:pic>
      <p:pic>
        <p:nvPicPr>
          <p:cNvPr id="64" name="Google Shape;64;p14"/>
          <p:cNvPicPr preferRelativeResize="0"/>
          <p:nvPr/>
        </p:nvPicPr>
        <p:blipFill rotWithShape="1">
          <a:blip r:embed="rId6">
            <a:alphaModFix/>
          </a:blip>
          <a:srcRect b="0" l="0" r="0" t="0"/>
          <a:stretch/>
        </p:blipFill>
        <p:spPr>
          <a:xfrm>
            <a:off x="5333251" y="247479"/>
            <a:ext cx="1614592" cy="547125"/>
          </a:xfrm>
          <a:prstGeom prst="rect">
            <a:avLst/>
          </a:prstGeom>
          <a:noFill/>
          <a:ln>
            <a:noFill/>
          </a:ln>
        </p:spPr>
      </p:pic>
      <p:sp>
        <p:nvSpPr>
          <p:cNvPr id="65" name="Google Shape;65;p14"/>
          <p:cNvSpPr txBox="1"/>
          <p:nvPr>
            <p:ph idx="1" type="subTitle"/>
          </p:nvPr>
        </p:nvSpPr>
        <p:spPr>
          <a:xfrm>
            <a:off x="17502" y="2834125"/>
            <a:ext cx="9126600" cy="1754100"/>
          </a:xfrm>
          <a:prstGeom prst="rect">
            <a:avLst/>
          </a:prstGeom>
          <a:noFill/>
          <a:ln>
            <a:noFill/>
          </a:ln>
        </p:spPr>
        <p:txBody>
          <a:bodyPr anchorCtr="0" anchor="t" bIns="91425" lIns="91425" spcFirstLastPara="1" rIns="91425" wrap="square" tIns="91425">
            <a:normAutofit fontScale="47500" lnSpcReduction="20000"/>
          </a:bodyPr>
          <a:lstStyle/>
          <a:p>
            <a:pPr indent="0" lvl="0" marL="457200" rtl="0" algn="ctr">
              <a:lnSpc>
                <a:spcPct val="100000"/>
              </a:lnSpc>
              <a:spcBef>
                <a:spcPts val="0"/>
              </a:spcBef>
              <a:spcAft>
                <a:spcPts val="0"/>
              </a:spcAft>
              <a:buSzPct val="76780"/>
              <a:buNone/>
            </a:pPr>
            <a:r>
              <a:rPr b="1" lang="ru" sz="3646">
                <a:solidFill>
                  <a:schemeClr val="accent2"/>
                </a:solidFill>
                <a:highlight>
                  <a:srgbClr val="FFFFFF"/>
                </a:highlight>
                <a:latin typeface="Times New Roman"/>
                <a:ea typeface="Times New Roman"/>
                <a:cs typeface="Times New Roman"/>
                <a:sym typeface="Times New Roman"/>
              </a:rPr>
              <a:t>Nikolay Shvetsov – </a:t>
            </a:r>
            <a:r>
              <a:rPr b="1" lang="ru" sz="3646">
                <a:solidFill>
                  <a:schemeClr val="accent2"/>
                </a:solidFill>
                <a:highlight>
                  <a:schemeClr val="lt1"/>
                </a:highlight>
                <a:latin typeface="Times New Roman"/>
                <a:ea typeface="Times New Roman"/>
                <a:cs typeface="Times New Roman"/>
                <a:sym typeface="Times New Roman"/>
              </a:rPr>
              <a:t>Ph.D. candidate</a:t>
            </a:r>
            <a:endParaRPr b="1" sz="3646">
              <a:solidFill>
                <a:schemeClr val="accent2"/>
              </a:solidFill>
              <a:highlight>
                <a:srgbClr val="FFFFFF"/>
              </a:highlight>
              <a:latin typeface="Times New Roman"/>
              <a:ea typeface="Times New Roman"/>
              <a:cs typeface="Times New Roman"/>
              <a:sym typeface="Times New Roman"/>
            </a:endParaRPr>
          </a:p>
          <a:p>
            <a:pPr indent="0" lvl="0" marL="457200" rtl="0" algn="ctr">
              <a:lnSpc>
                <a:spcPct val="100000"/>
              </a:lnSpc>
              <a:spcBef>
                <a:spcPts val="0"/>
              </a:spcBef>
              <a:spcAft>
                <a:spcPts val="0"/>
              </a:spcAft>
              <a:buSzPct val="76780"/>
              <a:buNone/>
            </a:pPr>
            <a:r>
              <a:rPr b="1" lang="ru" sz="3646">
                <a:solidFill>
                  <a:schemeClr val="accent2"/>
                </a:solidFill>
                <a:highlight>
                  <a:srgbClr val="FFFFFF"/>
                </a:highlight>
                <a:latin typeface="Times New Roman"/>
                <a:ea typeface="Times New Roman"/>
                <a:cs typeface="Times New Roman"/>
                <a:sym typeface="Times New Roman"/>
              </a:rPr>
              <a:t>Hübner group</a:t>
            </a:r>
            <a:endParaRPr b="1" sz="3646">
              <a:solidFill>
                <a:schemeClr val="accent2"/>
              </a:solidFill>
              <a:highlight>
                <a:srgbClr val="FFFFFF"/>
              </a:highlight>
              <a:latin typeface="Times New Roman"/>
              <a:ea typeface="Times New Roman"/>
              <a:cs typeface="Times New Roman"/>
              <a:sym typeface="Times New Roman"/>
            </a:endParaRPr>
          </a:p>
          <a:p>
            <a:pPr indent="0" lvl="0" marL="457200" rtl="0" algn="ctr">
              <a:spcBef>
                <a:spcPts val="0"/>
              </a:spcBef>
              <a:spcAft>
                <a:spcPts val="0"/>
              </a:spcAft>
              <a:buClr>
                <a:schemeClr val="dk1"/>
              </a:buClr>
              <a:buSzPct val="76780"/>
              <a:buFont typeface="Arial"/>
              <a:buNone/>
            </a:pPr>
            <a:r>
              <a:rPr b="1" lang="ru" sz="3646">
                <a:solidFill>
                  <a:schemeClr val="accent2"/>
                </a:solidFill>
                <a:highlight>
                  <a:schemeClr val="lt1"/>
                </a:highlight>
                <a:latin typeface="Times New Roman"/>
                <a:ea typeface="Times New Roman"/>
                <a:cs typeface="Times New Roman"/>
                <a:sym typeface="Times New Roman"/>
              </a:rPr>
              <a:t>Max Delbrück Center</a:t>
            </a:r>
            <a:endParaRPr b="1" sz="3646">
              <a:solidFill>
                <a:schemeClr val="accent2"/>
              </a:solidFill>
              <a:highlight>
                <a:srgbClr val="FFFFFF"/>
              </a:highlight>
              <a:latin typeface="Times New Roman"/>
              <a:ea typeface="Times New Roman"/>
              <a:cs typeface="Times New Roman"/>
              <a:sym typeface="Times New Roman"/>
            </a:endParaRPr>
          </a:p>
          <a:p>
            <a:pPr indent="0" lvl="0" marL="457200" rtl="0" algn="ctr">
              <a:lnSpc>
                <a:spcPct val="100000"/>
              </a:lnSpc>
              <a:spcBef>
                <a:spcPts val="0"/>
              </a:spcBef>
              <a:spcAft>
                <a:spcPts val="0"/>
              </a:spcAft>
              <a:buSzPct val="106753"/>
              <a:buNone/>
            </a:pPr>
            <a:r>
              <a:t/>
            </a:r>
            <a:endParaRPr b="1" sz="2622">
              <a:solidFill>
                <a:schemeClr val="accent2"/>
              </a:solidFill>
              <a:highlight>
                <a:srgbClr val="FFFFFF"/>
              </a:highlight>
              <a:latin typeface="Times New Roman"/>
              <a:ea typeface="Times New Roman"/>
              <a:cs typeface="Times New Roman"/>
              <a:sym typeface="Times New Roman"/>
            </a:endParaRPr>
          </a:p>
          <a:p>
            <a:pPr indent="0" lvl="0" marL="457200" rtl="0" algn="ctr">
              <a:lnSpc>
                <a:spcPct val="100000"/>
              </a:lnSpc>
              <a:spcBef>
                <a:spcPts val="0"/>
              </a:spcBef>
              <a:spcAft>
                <a:spcPts val="0"/>
              </a:spcAft>
              <a:buSzPct val="140000"/>
              <a:buNone/>
            </a:pPr>
            <a:r>
              <a:t/>
            </a:r>
            <a:endParaRPr b="1" sz="2000">
              <a:solidFill>
                <a:schemeClr val="accent2"/>
              </a:solidFill>
              <a:highlight>
                <a:srgbClr val="FFFFFF"/>
              </a:highlight>
              <a:latin typeface="Times New Roman"/>
              <a:ea typeface="Times New Roman"/>
              <a:cs typeface="Times New Roman"/>
              <a:sym typeface="Times New Roman"/>
            </a:endParaRPr>
          </a:p>
          <a:p>
            <a:pPr indent="0" lvl="0" marL="457200" rtl="0" algn="ctr">
              <a:lnSpc>
                <a:spcPct val="100000"/>
              </a:lnSpc>
              <a:spcBef>
                <a:spcPts val="0"/>
              </a:spcBef>
              <a:spcAft>
                <a:spcPts val="0"/>
              </a:spcAft>
              <a:buSzPct val="140000"/>
              <a:buNone/>
            </a:pPr>
            <a:r>
              <a:t/>
            </a:r>
            <a:endParaRPr b="1" sz="2000">
              <a:solidFill>
                <a:schemeClr val="accent2"/>
              </a:solidFill>
              <a:highlight>
                <a:srgbClr val="FFFFFF"/>
              </a:highlight>
              <a:latin typeface="Times New Roman"/>
              <a:ea typeface="Times New Roman"/>
              <a:cs typeface="Times New Roman"/>
              <a:sym typeface="Times New Roman"/>
            </a:endParaRPr>
          </a:p>
          <a:p>
            <a:pPr indent="0" lvl="0" marL="457200" rtl="0" algn="ctr">
              <a:lnSpc>
                <a:spcPct val="100000"/>
              </a:lnSpc>
              <a:spcBef>
                <a:spcPts val="0"/>
              </a:spcBef>
              <a:spcAft>
                <a:spcPts val="0"/>
              </a:spcAft>
              <a:buSzPct val="140000"/>
              <a:buNone/>
            </a:pPr>
            <a:r>
              <a:t/>
            </a:r>
            <a:endParaRPr b="1" sz="2000">
              <a:solidFill>
                <a:schemeClr val="accent2"/>
              </a:solidFill>
              <a:highlight>
                <a:srgbClr val="FFFFFF"/>
              </a:highlight>
              <a:latin typeface="Times New Roman"/>
              <a:ea typeface="Times New Roman"/>
              <a:cs typeface="Times New Roman"/>
              <a:sym typeface="Times New Roman"/>
            </a:endParaRPr>
          </a:p>
          <a:p>
            <a:pPr indent="0" lvl="0" marL="3657600" rtl="0" algn="l">
              <a:lnSpc>
                <a:spcPct val="100000"/>
              </a:lnSpc>
              <a:spcBef>
                <a:spcPts val="0"/>
              </a:spcBef>
              <a:spcAft>
                <a:spcPts val="0"/>
              </a:spcAft>
              <a:buSzPct val="140000"/>
              <a:buNone/>
            </a:pPr>
            <a:r>
              <a:rPr b="1" lang="ru" sz="2000">
                <a:solidFill>
                  <a:schemeClr val="accent2"/>
                </a:solidFill>
                <a:highlight>
                  <a:srgbClr val="FFFFFF"/>
                </a:highlight>
                <a:latin typeface="Times New Roman"/>
                <a:ea typeface="Times New Roman"/>
                <a:cs typeface="Times New Roman"/>
                <a:sym typeface="Times New Roman"/>
              </a:rPr>
              <a:t>  </a:t>
            </a:r>
            <a:endParaRPr b="1" sz="2000">
              <a:solidFill>
                <a:schemeClr val="accent2"/>
              </a:solidFill>
              <a:highlight>
                <a:srgbClr val="FFFFFF"/>
              </a:highlight>
              <a:latin typeface="Times New Roman"/>
              <a:ea typeface="Times New Roman"/>
              <a:cs typeface="Times New Roman"/>
              <a:sym typeface="Times New Roman"/>
            </a:endParaRPr>
          </a:p>
          <a:p>
            <a:pPr indent="0" lvl="0" marL="3657600" rtl="0" algn="l">
              <a:lnSpc>
                <a:spcPct val="100000"/>
              </a:lnSpc>
              <a:spcBef>
                <a:spcPts val="0"/>
              </a:spcBef>
              <a:spcAft>
                <a:spcPts val="0"/>
              </a:spcAft>
              <a:buSzPct val="140000"/>
              <a:buNone/>
            </a:pPr>
            <a:r>
              <a:t/>
            </a:r>
            <a:endParaRPr b="1" sz="2000">
              <a:solidFill>
                <a:schemeClr val="accent2"/>
              </a:solidFill>
              <a:highlight>
                <a:srgbClr val="FFFFFF"/>
              </a:highlight>
              <a:latin typeface="Times New Roman"/>
              <a:ea typeface="Times New Roman"/>
              <a:cs typeface="Times New Roman"/>
              <a:sym typeface="Times New Roman"/>
            </a:endParaRPr>
          </a:p>
          <a:p>
            <a:pPr indent="0" lvl="0" marL="4114800" rtl="0" algn="l">
              <a:lnSpc>
                <a:spcPct val="100000"/>
              </a:lnSpc>
              <a:spcBef>
                <a:spcPts val="0"/>
              </a:spcBef>
              <a:spcAft>
                <a:spcPts val="0"/>
              </a:spcAft>
              <a:buSzPct val="109803"/>
              <a:buNone/>
            </a:pPr>
            <a:r>
              <a:rPr b="1" lang="ru" sz="2550">
                <a:solidFill>
                  <a:schemeClr val="accent2"/>
                </a:solidFill>
                <a:highlight>
                  <a:srgbClr val="FFFFFF"/>
                </a:highlight>
                <a:latin typeface="Times New Roman"/>
                <a:ea typeface="Times New Roman"/>
                <a:cs typeface="Times New Roman"/>
                <a:sym typeface="Times New Roman"/>
              </a:rPr>
              <a:t>      </a:t>
            </a:r>
            <a:r>
              <a:rPr b="1" lang="ru" sz="2550">
                <a:solidFill>
                  <a:schemeClr val="accent2"/>
                </a:solidFill>
                <a:highlight>
                  <a:srgbClr val="FFFFFF"/>
                </a:highlight>
                <a:latin typeface="Times New Roman"/>
                <a:ea typeface="Times New Roman"/>
                <a:cs typeface="Times New Roman"/>
                <a:sym typeface="Times New Roman"/>
              </a:rPr>
              <a:t>11.06-14.06 </a:t>
            </a:r>
            <a:endParaRPr b="1" sz="2550">
              <a:solidFill>
                <a:schemeClr val="accent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nvSpPr>
        <p:spPr>
          <a:xfrm>
            <a:off x="1507950" y="1122563"/>
            <a:ext cx="7065000" cy="31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ru" sz="1800" u="none" cap="none" strike="noStrike">
                <a:solidFill>
                  <a:schemeClr val="dk1"/>
                </a:solidFill>
                <a:latin typeface="Times New Roman"/>
                <a:ea typeface="Times New Roman"/>
                <a:cs typeface="Times New Roman"/>
                <a:sym typeface="Times New Roman"/>
              </a:rPr>
              <a:t>Matthew correlation heatmaps between class specific networks</a:t>
            </a:r>
            <a:endParaRPr b="1" i="0" sz="1800" u="none" cap="none" strike="noStrike">
              <a:solidFill>
                <a:schemeClr val="dk1"/>
              </a:solidFill>
              <a:latin typeface="Times New Roman"/>
              <a:ea typeface="Times New Roman"/>
              <a:cs typeface="Times New Roman"/>
              <a:sym typeface="Times New Roman"/>
            </a:endParaRPr>
          </a:p>
        </p:txBody>
      </p:sp>
      <p:sp>
        <p:nvSpPr>
          <p:cNvPr id="148" name="Google Shape;148;p23"/>
          <p:cNvSpPr txBox="1"/>
          <p:nvPr/>
        </p:nvSpPr>
        <p:spPr>
          <a:xfrm>
            <a:off x="-3662550" y="3055250"/>
            <a:ext cx="91440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Times New Roman"/>
              <a:ea typeface="Times New Roman"/>
              <a:cs typeface="Times New Roman"/>
              <a:sym typeface="Times New Roman"/>
            </a:endParaRPr>
          </a:p>
        </p:txBody>
      </p:sp>
      <p:pic>
        <p:nvPicPr>
          <p:cNvPr id="149" name="Google Shape;149;p23"/>
          <p:cNvPicPr preferRelativeResize="0"/>
          <p:nvPr/>
        </p:nvPicPr>
        <p:blipFill>
          <a:blip r:embed="rId3">
            <a:alphaModFix/>
          </a:blip>
          <a:stretch>
            <a:fillRect/>
          </a:stretch>
        </p:blipFill>
        <p:spPr>
          <a:xfrm>
            <a:off x="503550" y="1664088"/>
            <a:ext cx="8177701" cy="2457741"/>
          </a:xfrm>
          <a:prstGeom prst="rect">
            <a:avLst/>
          </a:prstGeom>
          <a:noFill/>
          <a:ln>
            <a:noFill/>
          </a:ln>
        </p:spPr>
      </p:pic>
      <p:sp>
        <p:nvSpPr>
          <p:cNvPr id="150" name="Google Shape;150;p23"/>
          <p:cNvSpPr txBox="1"/>
          <p:nvPr/>
        </p:nvSpPr>
        <p:spPr>
          <a:xfrm>
            <a:off x="611850" y="4248850"/>
            <a:ext cx="7961100" cy="318000"/>
          </a:xfrm>
          <a:prstGeom prst="rect">
            <a:avLst/>
          </a:prstGeom>
          <a:noFill/>
          <a:ln>
            <a:noFill/>
          </a:ln>
        </p:spPr>
        <p:txBody>
          <a:bodyPr anchorCtr="0" anchor="t" bIns="91425" lIns="91425" spcFirstLastPara="1" rIns="91425" wrap="square" tIns="91425">
            <a:noAutofit/>
          </a:bodyPr>
          <a:lstStyle/>
          <a:p>
            <a:pPr indent="0" lvl="0" marL="0" rtl="0" algn="ctr">
              <a:lnSpc>
                <a:spcPct val="50000"/>
              </a:lnSpc>
              <a:spcBef>
                <a:spcPts val="1200"/>
              </a:spcBef>
              <a:spcAft>
                <a:spcPts val="0"/>
              </a:spcAft>
              <a:buClr>
                <a:schemeClr val="dk1"/>
              </a:buClr>
              <a:buSzPts val="1100"/>
              <a:buFont typeface="Arial"/>
              <a:buNone/>
            </a:pPr>
            <a:r>
              <a:rPr b="1" lang="ru" sz="1600">
                <a:solidFill>
                  <a:schemeClr val="dk1"/>
                </a:solidFill>
                <a:latin typeface="Times New Roman"/>
                <a:ea typeface="Times New Roman"/>
                <a:cs typeface="Times New Roman"/>
                <a:sym typeface="Times New Roman"/>
              </a:rPr>
              <a:t>Networks within a class exhibit greater similarity to one another</a:t>
            </a:r>
            <a:endParaRPr b="1" sz="1600">
              <a:solidFill>
                <a:schemeClr val="dk1"/>
              </a:solidFill>
              <a:latin typeface="Times New Roman"/>
              <a:ea typeface="Times New Roman"/>
              <a:cs typeface="Times New Roman"/>
              <a:sym typeface="Times New Roman"/>
            </a:endParaRPr>
          </a:p>
          <a:p>
            <a:pPr indent="0" lvl="0" marL="0" rtl="0" algn="ctr">
              <a:lnSpc>
                <a:spcPct val="50000"/>
              </a:lnSpc>
              <a:spcBef>
                <a:spcPts val="1200"/>
              </a:spcBef>
              <a:spcAft>
                <a:spcPts val="0"/>
              </a:spcAft>
              <a:buClr>
                <a:schemeClr val="dk1"/>
              </a:buClr>
              <a:buSzPts val="1100"/>
              <a:buFont typeface="Arial"/>
              <a:buNone/>
            </a:pPr>
            <a:r>
              <a:rPr b="1" lang="ru" sz="1600">
                <a:solidFill>
                  <a:schemeClr val="dk1"/>
                </a:solidFill>
                <a:latin typeface="Times New Roman"/>
                <a:ea typeface="Times New Roman"/>
                <a:cs typeface="Times New Roman"/>
                <a:sym typeface="Times New Roman"/>
              </a:rPr>
              <a:t> compared to networks from distinct classes.</a:t>
            </a:r>
            <a:endParaRPr b="1" sz="1600">
              <a:solidFill>
                <a:schemeClr val="dk1"/>
              </a:solidFill>
              <a:latin typeface="Times New Roman"/>
              <a:ea typeface="Times New Roman"/>
              <a:cs typeface="Times New Roman"/>
              <a:sym typeface="Times New Roman"/>
            </a:endParaRPr>
          </a:p>
          <a:p>
            <a:pPr indent="0" lvl="0" marL="0" marR="0" rtl="0" algn="ctr">
              <a:lnSpc>
                <a:spcPct val="50000"/>
              </a:lnSpc>
              <a:spcBef>
                <a:spcPts val="1200"/>
              </a:spcBef>
              <a:spcAft>
                <a:spcPts val="1200"/>
              </a:spcAft>
              <a:buClr>
                <a:srgbClr val="000000"/>
              </a:buClr>
              <a:buSzPts val="1800"/>
              <a:buFont typeface="Arial"/>
              <a:buNone/>
            </a:pPr>
            <a:r>
              <a:t/>
            </a:r>
            <a:endParaRPr b="1" sz="1600">
              <a:solidFill>
                <a:schemeClr val="dk1"/>
              </a:solidFill>
              <a:latin typeface="Times New Roman"/>
              <a:ea typeface="Times New Roman"/>
              <a:cs typeface="Times New Roman"/>
              <a:sym typeface="Times New Roman"/>
            </a:endParaRPr>
          </a:p>
        </p:txBody>
      </p:sp>
      <p:sp>
        <p:nvSpPr>
          <p:cNvPr id="151" name="Google Shape;151;p23"/>
          <p:cNvSpPr txBox="1"/>
          <p:nvPr/>
        </p:nvSpPr>
        <p:spPr>
          <a:xfrm>
            <a:off x="625375" y="180750"/>
            <a:ext cx="8177700" cy="2181000"/>
          </a:xfrm>
          <a:prstGeom prst="rect">
            <a:avLst/>
          </a:prstGeom>
          <a:noFill/>
          <a:ln>
            <a:noFill/>
          </a:ln>
        </p:spPr>
        <p:txBody>
          <a:bodyPr anchorCtr="0" anchor="t" bIns="34275" lIns="68575" spcFirstLastPara="1" rIns="68575" wrap="square" tIns="34275">
            <a:spAutoFit/>
          </a:bodyPr>
          <a:lstStyle/>
          <a:p>
            <a:pPr indent="0" lvl="0" marL="0" rtl="0" algn="ctr">
              <a:spcBef>
                <a:spcPts val="0"/>
              </a:spcBef>
              <a:spcAft>
                <a:spcPts val="0"/>
              </a:spcAft>
              <a:buClr>
                <a:schemeClr val="dk1"/>
              </a:buClr>
              <a:buSzPts val="2800"/>
              <a:buFont typeface="Arial"/>
              <a:buNone/>
            </a:pPr>
            <a:r>
              <a:rPr b="1" lang="ru" sz="2800">
                <a:solidFill>
                  <a:schemeClr val="dk1"/>
                </a:solidFill>
                <a:latin typeface="Times New Roman"/>
                <a:ea typeface="Times New Roman"/>
                <a:cs typeface="Times New Roman"/>
                <a:sym typeface="Times New Roman"/>
              </a:rPr>
              <a:t>Proposed Pipeline: </a:t>
            </a:r>
            <a:endParaRPr b="1" sz="2800">
              <a:solidFill>
                <a:schemeClr val="dk1"/>
              </a:solidFill>
              <a:latin typeface="Times New Roman"/>
              <a:ea typeface="Times New Roman"/>
              <a:cs typeface="Times New Roman"/>
              <a:sym typeface="Times New Roman"/>
            </a:endParaRPr>
          </a:p>
          <a:p>
            <a:pPr indent="0" lvl="0" marL="0" rtl="0" algn="ctr">
              <a:lnSpc>
                <a:spcPct val="90000"/>
              </a:lnSpc>
              <a:spcBef>
                <a:spcPts val="0"/>
              </a:spcBef>
              <a:spcAft>
                <a:spcPts val="0"/>
              </a:spcAft>
              <a:buClr>
                <a:schemeClr val="dk1"/>
              </a:buClr>
              <a:buSzPts val="1100"/>
              <a:buFont typeface="Arial"/>
              <a:buNone/>
            </a:pPr>
            <a:r>
              <a:rPr b="1" lang="ru" sz="2800">
                <a:solidFill>
                  <a:schemeClr val="dk1"/>
                </a:solidFill>
                <a:latin typeface="Times New Roman"/>
                <a:ea typeface="Times New Roman"/>
                <a:cs typeface="Times New Roman"/>
                <a:sym typeface="Times New Roman"/>
              </a:rPr>
              <a:t>Step 3 - class specific network construction</a:t>
            </a:r>
            <a:endParaRPr b="1" sz="2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2800"/>
              <a:buFont typeface="Arial"/>
              <a:buNone/>
            </a:pPr>
            <a:r>
              <a:t/>
            </a:r>
            <a:endParaRPr b="1" sz="2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2800"/>
              <a:buFont typeface="Arial"/>
              <a:buNone/>
            </a:pPr>
            <a:r>
              <a:t/>
            </a:r>
            <a:endParaRPr b="1" sz="28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t/>
            </a:r>
            <a:endParaRPr b="1" sz="28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nvSpPr>
        <p:spPr>
          <a:xfrm>
            <a:off x="625375" y="180750"/>
            <a:ext cx="8177700" cy="1319100"/>
          </a:xfrm>
          <a:prstGeom prst="rect">
            <a:avLst/>
          </a:prstGeom>
          <a:noFill/>
          <a:ln>
            <a:noFill/>
          </a:ln>
        </p:spPr>
        <p:txBody>
          <a:bodyPr anchorCtr="0" anchor="t" bIns="34275" lIns="68575" spcFirstLastPara="1" rIns="68575" wrap="square" tIns="34275">
            <a:spAutoFit/>
          </a:bodyPr>
          <a:lstStyle/>
          <a:p>
            <a:pPr indent="0" lvl="0" marL="0" rtl="0" algn="ctr">
              <a:spcBef>
                <a:spcPts val="0"/>
              </a:spcBef>
              <a:spcAft>
                <a:spcPts val="0"/>
              </a:spcAft>
              <a:buClr>
                <a:schemeClr val="dk1"/>
              </a:buClr>
              <a:buSzPts val="2800"/>
              <a:buFont typeface="Arial"/>
              <a:buNone/>
            </a:pPr>
            <a:r>
              <a:rPr b="1" lang="ru" sz="2800">
                <a:solidFill>
                  <a:schemeClr val="dk1"/>
                </a:solidFill>
                <a:latin typeface="Times New Roman"/>
                <a:ea typeface="Times New Roman"/>
                <a:cs typeface="Times New Roman"/>
                <a:sym typeface="Times New Roman"/>
              </a:rPr>
              <a:t>Proposed Pipeline: </a:t>
            </a:r>
            <a:endParaRPr b="1" sz="2800">
              <a:solidFill>
                <a:schemeClr val="dk1"/>
              </a:solidFill>
              <a:latin typeface="Times New Roman"/>
              <a:ea typeface="Times New Roman"/>
              <a:cs typeface="Times New Roman"/>
              <a:sym typeface="Times New Roman"/>
            </a:endParaRPr>
          </a:p>
          <a:p>
            <a:pPr indent="0" lvl="0" marL="0" rtl="0" algn="ctr">
              <a:lnSpc>
                <a:spcPct val="90000"/>
              </a:lnSpc>
              <a:spcBef>
                <a:spcPts val="0"/>
              </a:spcBef>
              <a:spcAft>
                <a:spcPts val="0"/>
              </a:spcAft>
              <a:buClr>
                <a:schemeClr val="dk1"/>
              </a:buClr>
              <a:buSzPts val="1100"/>
              <a:buFont typeface="Arial"/>
              <a:buNone/>
            </a:pPr>
            <a:r>
              <a:rPr b="1" lang="ru" sz="2800">
                <a:solidFill>
                  <a:schemeClr val="dk1"/>
                </a:solidFill>
                <a:latin typeface="Times New Roman"/>
                <a:ea typeface="Times New Roman"/>
                <a:cs typeface="Times New Roman"/>
                <a:sym typeface="Times New Roman"/>
              </a:rPr>
              <a:t>Step 3 - class specific network construction</a:t>
            </a:r>
            <a:endParaRPr b="1" sz="28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Times New Roman"/>
              <a:ea typeface="Times New Roman"/>
              <a:cs typeface="Times New Roman"/>
              <a:sym typeface="Times New Roman"/>
            </a:endParaRPr>
          </a:p>
        </p:txBody>
      </p:sp>
      <p:sp>
        <p:nvSpPr>
          <p:cNvPr id="157" name="Google Shape;157;p24"/>
          <p:cNvSpPr/>
          <p:nvPr/>
        </p:nvSpPr>
        <p:spPr>
          <a:xfrm rot="-5400000">
            <a:off x="2125825" y="1216900"/>
            <a:ext cx="160500" cy="3913800"/>
          </a:xfrm>
          <a:prstGeom prst="leftBrace">
            <a:avLst>
              <a:gd fmla="val 50000" name="adj1"/>
              <a:gd fmla="val 50000"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600"/>
          </a:p>
        </p:txBody>
      </p:sp>
      <p:sp>
        <p:nvSpPr>
          <p:cNvPr id="158" name="Google Shape;158;p24"/>
          <p:cNvSpPr/>
          <p:nvPr/>
        </p:nvSpPr>
        <p:spPr>
          <a:xfrm>
            <a:off x="1898275" y="3938975"/>
            <a:ext cx="720000" cy="360000"/>
          </a:xfrm>
          <a:prstGeom prst="rightArrow">
            <a:avLst>
              <a:gd fmla="val 50000" name="adj1"/>
              <a:gd fmla="val 50000" name="adj2"/>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highlight>
                <a:schemeClr val="dk1"/>
              </a:highlight>
            </a:endParaRPr>
          </a:p>
        </p:txBody>
      </p:sp>
      <p:sp>
        <p:nvSpPr>
          <p:cNvPr id="159" name="Google Shape;159;p24"/>
          <p:cNvSpPr txBox="1"/>
          <p:nvPr/>
        </p:nvSpPr>
        <p:spPr>
          <a:xfrm>
            <a:off x="1749813" y="3177450"/>
            <a:ext cx="1321500" cy="1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800">
                <a:solidFill>
                  <a:schemeClr val="dk1"/>
                </a:solidFill>
                <a:latin typeface="Times New Roman"/>
                <a:ea typeface="Times New Roman"/>
                <a:cs typeface="Times New Roman"/>
                <a:sym typeface="Times New Roman"/>
              </a:rPr>
              <a:t>Mapping</a:t>
            </a:r>
            <a:endParaRPr sz="1800">
              <a:solidFill>
                <a:schemeClr val="dk1"/>
              </a:solidFill>
              <a:latin typeface="Times New Roman"/>
              <a:ea typeface="Times New Roman"/>
              <a:cs typeface="Times New Roman"/>
              <a:sym typeface="Times New Roman"/>
            </a:endParaRPr>
          </a:p>
        </p:txBody>
      </p:sp>
      <p:sp>
        <p:nvSpPr>
          <p:cNvPr id="160" name="Google Shape;160;p24"/>
          <p:cNvSpPr txBox="1"/>
          <p:nvPr/>
        </p:nvSpPr>
        <p:spPr>
          <a:xfrm>
            <a:off x="643350" y="1715200"/>
            <a:ext cx="1222200" cy="1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600">
                <a:solidFill>
                  <a:schemeClr val="dk1"/>
                </a:solidFill>
                <a:latin typeface="Times New Roman"/>
                <a:ea typeface="Times New Roman"/>
                <a:cs typeface="Times New Roman"/>
                <a:sym typeface="Times New Roman"/>
              </a:rPr>
              <a:t>Patient 1</a:t>
            </a:r>
            <a:endParaRPr sz="1600">
              <a:solidFill>
                <a:schemeClr val="dk1"/>
              </a:solidFill>
              <a:latin typeface="Times New Roman"/>
              <a:ea typeface="Times New Roman"/>
              <a:cs typeface="Times New Roman"/>
              <a:sym typeface="Times New Roman"/>
            </a:endParaRPr>
          </a:p>
        </p:txBody>
      </p:sp>
      <p:sp>
        <p:nvSpPr>
          <p:cNvPr id="161" name="Google Shape;161;p24"/>
          <p:cNvSpPr txBox="1"/>
          <p:nvPr/>
        </p:nvSpPr>
        <p:spPr>
          <a:xfrm>
            <a:off x="1898275" y="1715200"/>
            <a:ext cx="1222200" cy="1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600">
                <a:solidFill>
                  <a:schemeClr val="dk1"/>
                </a:solidFill>
                <a:latin typeface="Times New Roman"/>
                <a:ea typeface="Times New Roman"/>
                <a:cs typeface="Times New Roman"/>
                <a:sym typeface="Times New Roman"/>
              </a:rPr>
              <a:t>Patient 2</a:t>
            </a:r>
            <a:endParaRPr sz="1600">
              <a:solidFill>
                <a:schemeClr val="dk1"/>
              </a:solidFill>
              <a:latin typeface="Times New Roman"/>
              <a:ea typeface="Times New Roman"/>
              <a:cs typeface="Times New Roman"/>
              <a:sym typeface="Times New Roman"/>
            </a:endParaRPr>
          </a:p>
        </p:txBody>
      </p:sp>
      <p:sp>
        <p:nvSpPr>
          <p:cNvPr id="162" name="Google Shape;162;p24"/>
          <p:cNvSpPr txBox="1"/>
          <p:nvPr/>
        </p:nvSpPr>
        <p:spPr>
          <a:xfrm>
            <a:off x="3071325" y="1715200"/>
            <a:ext cx="1222200" cy="1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600">
                <a:solidFill>
                  <a:schemeClr val="dk1"/>
                </a:solidFill>
                <a:latin typeface="Times New Roman"/>
                <a:ea typeface="Times New Roman"/>
                <a:cs typeface="Times New Roman"/>
                <a:sym typeface="Times New Roman"/>
              </a:rPr>
              <a:t>Patient 3</a:t>
            </a:r>
            <a:endParaRPr sz="1600">
              <a:solidFill>
                <a:schemeClr val="dk1"/>
              </a:solidFill>
              <a:latin typeface="Times New Roman"/>
              <a:ea typeface="Times New Roman"/>
              <a:cs typeface="Times New Roman"/>
              <a:sym typeface="Times New Roman"/>
            </a:endParaRPr>
          </a:p>
        </p:txBody>
      </p:sp>
      <p:pic>
        <p:nvPicPr>
          <p:cNvPr id="163" name="Google Shape;163;p24"/>
          <p:cNvPicPr preferRelativeResize="0"/>
          <p:nvPr/>
        </p:nvPicPr>
        <p:blipFill>
          <a:blip r:embed="rId3">
            <a:alphaModFix/>
          </a:blip>
          <a:stretch>
            <a:fillRect/>
          </a:stretch>
        </p:blipFill>
        <p:spPr>
          <a:xfrm>
            <a:off x="339775" y="2107500"/>
            <a:ext cx="1222200" cy="977764"/>
          </a:xfrm>
          <a:prstGeom prst="rect">
            <a:avLst/>
          </a:prstGeom>
          <a:noFill/>
          <a:ln>
            <a:noFill/>
          </a:ln>
        </p:spPr>
      </p:pic>
      <p:pic>
        <p:nvPicPr>
          <p:cNvPr id="164" name="Google Shape;164;p24"/>
          <p:cNvPicPr preferRelativeResize="0"/>
          <p:nvPr/>
        </p:nvPicPr>
        <p:blipFill>
          <a:blip r:embed="rId4">
            <a:alphaModFix/>
          </a:blip>
          <a:stretch>
            <a:fillRect/>
          </a:stretch>
        </p:blipFill>
        <p:spPr>
          <a:xfrm>
            <a:off x="1604750" y="2156038"/>
            <a:ext cx="1222200" cy="937515"/>
          </a:xfrm>
          <a:prstGeom prst="rect">
            <a:avLst/>
          </a:prstGeom>
          <a:noFill/>
          <a:ln>
            <a:noFill/>
          </a:ln>
        </p:spPr>
      </p:pic>
      <p:pic>
        <p:nvPicPr>
          <p:cNvPr id="165" name="Google Shape;165;p24"/>
          <p:cNvPicPr preferRelativeResize="0"/>
          <p:nvPr/>
        </p:nvPicPr>
        <p:blipFill>
          <a:blip r:embed="rId5">
            <a:alphaModFix/>
          </a:blip>
          <a:stretch>
            <a:fillRect/>
          </a:stretch>
        </p:blipFill>
        <p:spPr>
          <a:xfrm>
            <a:off x="2869725" y="2127634"/>
            <a:ext cx="1177473" cy="937500"/>
          </a:xfrm>
          <a:prstGeom prst="rect">
            <a:avLst/>
          </a:prstGeom>
          <a:noFill/>
          <a:ln>
            <a:noFill/>
          </a:ln>
        </p:spPr>
      </p:pic>
      <p:pic>
        <p:nvPicPr>
          <p:cNvPr id="166" name="Google Shape;166;p24"/>
          <p:cNvPicPr preferRelativeResize="0"/>
          <p:nvPr/>
        </p:nvPicPr>
        <p:blipFill>
          <a:blip r:embed="rId6">
            <a:alphaModFix/>
          </a:blip>
          <a:stretch>
            <a:fillRect/>
          </a:stretch>
        </p:blipFill>
        <p:spPr>
          <a:xfrm>
            <a:off x="483800" y="3612825"/>
            <a:ext cx="1321499" cy="1012290"/>
          </a:xfrm>
          <a:prstGeom prst="rect">
            <a:avLst/>
          </a:prstGeom>
          <a:noFill/>
          <a:ln>
            <a:noFill/>
          </a:ln>
        </p:spPr>
      </p:pic>
      <p:pic>
        <p:nvPicPr>
          <p:cNvPr id="167" name="Google Shape;167;p24"/>
          <p:cNvPicPr preferRelativeResize="0"/>
          <p:nvPr/>
        </p:nvPicPr>
        <p:blipFill>
          <a:blip r:embed="rId7">
            <a:alphaModFix/>
          </a:blip>
          <a:stretch>
            <a:fillRect/>
          </a:stretch>
        </p:blipFill>
        <p:spPr>
          <a:xfrm>
            <a:off x="2667325" y="3576075"/>
            <a:ext cx="1371497" cy="1012300"/>
          </a:xfrm>
          <a:prstGeom prst="rect">
            <a:avLst/>
          </a:prstGeom>
          <a:noFill/>
          <a:ln>
            <a:noFill/>
          </a:ln>
        </p:spPr>
      </p:pic>
      <p:sp>
        <p:nvSpPr>
          <p:cNvPr id="168" name="Google Shape;168;p24"/>
          <p:cNvSpPr/>
          <p:nvPr/>
        </p:nvSpPr>
        <p:spPr>
          <a:xfrm rot="-5400000">
            <a:off x="6573450" y="1220538"/>
            <a:ext cx="160500" cy="3913800"/>
          </a:xfrm>
          <a:prstGeom prst="leftBrace">
            <a:avLst>
              <a:gd fmla="val 50000" name="adj1"/>
              <a:gd fmla="val 50000"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600"/>
          </a:p>
        </p:txBody>
      </p:sp>
      <p:sp>
        <p:nvSpPr>
          <p:cNvPr id="169" name="Google Shape;169;p24"/>
          <p:cNvSpPr/>
          <p:nvPr/>
        </p:nvSpPr>
        <p:spPr>
          <a:xfrm>
            <a:off x="6630750" y="3942638"/>
            <a:ext cx="720000" cy="360000"/>
          </a:xfrm>
          <a:prstGeom prst="rightArrow">
            <a:avLst>
              <a:gd fmla="val 50000" name="adj1"/>
              <a:gd fmla="val 50000" name="adj2"/>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highlight>
                <a:schemeClr val="dk1"/>
              </a:highlight>
            </a:endParaRPr>
          </a:p>
        </p:txBody>
      </p:sp>
      <p:sp>
        <p:nvSpPr>
          <p:cNvPr id="170" name="Google Shape;170;p24"/>
          <p:cNvSpPr txBox="1"/>
          <p:nvPr/>
        </p:nvSpPr>
        <p:spPr>
          <a:xfrm>
            <a:off x="6167588" y="3212563"/>
            <a:ext cx="1321500" cy="1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800">
                <a:solidFill>
                  <a:schemeClr val="dk1"/>
                </a:solidFill>
                <a:latin typeface="Times New Roman"/>
                <a:ea typeface="Times New Roman"/>
                <a:cs typeface="Times New Roman"/>
                <a:sym typeface="Times New Roman"/>
              </a:rPr>
              <a:t>Mapping</a:t>
            </a:r>
            <a:endParaRPr sz="1800">
              <a:solidFill>
                <a:schemeClr val="dk1"/>
              </a:solidFill>
              <a:latin typeface="Times New Roman"/>
              <a:ea typeface="Times New Roman"/>
              <a:cs typeface="Times New Roman"/>
              <a:sym typeface="Times New Roman"/>
            </a:endParaRPr>
          </a:p>
        </p:txBody>
      </p:sp>
      <p:sp>
        <p:nvSpPr>
          <p:cNvPr id="171" name="Google Shape;171;p24"/>
          <p:cNvSpPr txBox="1"/>
          <p:nvPr/>
        </p:nvSpPr>
        <p:spPr>
          <a:xfrm>
            <a:off x="5090975" y="1718838"/>
            <a:ext cx="1222200" cy="1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600">
                <a:solidFill>
                  <a:schemeClr val="dk1"/>
                </a:solidFill>
                <a:latin typeface="Times New Roman"/>
                <a:ea typeface="Times New Roman"/>
                <a:cs typeface="Times New Roman"/>
                <a:sym typeface="Times New Roman"/>
              </a:rPr>
              <a:t>Patient 1</a:t>
            </a:r>
            <a:endParaRPr sz="1600">
              <a:solidFill>
                <a:schemeClr val="dk1"/>
              </a:solidFill>
              <a:latin typeface="Times New Roman"/>
              <a:ea typeface="Times New Roman"/>
              <a:cs typeface="Times New Roman"/>
              <a:sym typeface="Times New Roman"/>
            </a:endParaRPr>
          </a:p>
        </p:txBody>
      </p:sp>
      <p:sp>
        <p:nvSpPr>
          <p:cNvPr id="172" name="Google Shape;172;p24"/>
          <p:cNvSpPr txBox="1"/>
          <p:nvPr/>
        </p:nvSpPr>
        <p:spPr>
          <a:xfrm>
            <a:off x="6345900" y="1718838"/>
            <a:ext cx="1222200" cy="1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600">
                <a:solidFill>
                  <a:schemeClr val="dk1"/>
                </a:solidFill>
                <a:latin typeface="Times New Roman"/>
                <a:ea typeface="Times New Roman"/>
                <a:cs typeface="Times New Roman"/>
                <a:sym typeface="Times New Roman"/>
              </a:rPr>
              <a:t>Patient 2</a:t>
            </a:r>
            <a:endParaRPr sz="1600">
              <a:solidFill>
                <a:schemeClr val="dk1"/>
              </a:solidFill>
              <a:latin typeface="Times New Roman"/>
              <a:ea typeface="Times New Roman"/>
              <a:cs typeface="Times New Roman"/>
              <a:sym typeface="Times New Roman"/>
            </a:endParaRPr>
          </a:p>
        </p:txBody>
      </p:sp>
      <p:sp>
        <p:nvSpPr>
          <p:cNvPr id="173" name="Google Shape;173;p24"/>
          <p:cNvSpPr txBox="1"/>
          <p:nvPr/>
        </p:nvSpPr>
        <p:spPr>
          <a:xfrm>
            <a:off x="7518950" y="1718838"/>
            <a:ext cx="1222200" cy="1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600">
                <a:solidFill>
                  <a:schemeClr val="dk1"/>
                </a:solidFill>
                <a:latin typeface="Times New Roman"/>
                <a:ea typeface="Times New Roman"/>
                <a:cs typeface="Times New Roman"/>
                <a:sym typeface="Times New Roman"/>
              </a:rPr>
              <a:t>Patient 3</a:t>
            </a:r>
            <a:endParaRPr sz="1600">
              <a:solidFill>
                <a:schemeClr val="dk1"/>
              </a:solidFill>
              <a:latin typeface="Times New Roman"/>
              <a:ea typeface="Times New Roman"/>
              <a:cs typeface="Times New Roman"/>
              <a:sym typeface="Times New Roman"/>
            </a:endParaRPr>
          </a:p>
        </p:txBody>
      </p:sp>
      <p:sp>
        <p:nvSpPr>
          <p:cNvPr id="174" name="Google Shape;174;p24"/>
          <p:cNvSpPr txBox="1"/>
          <p:nvPr/>
        </p:nvSpPr>
        <p:spPr>
          <a:xfrm>
            <a:off x="1970150" y="1232275"/>
            <a:ext cx="1590600" cy="2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ru" sz="1600">
                <a:solidFill>
                  <a:schemeClr val="dk1"/>
                </a:solidFill>
                <a:latin typeface="Times New Roman"/>
                <a:ea typeface="Times New Roman"/>
                <a:cs typeface="Times New Roman"/>
                <a:sym typeface="Times New Roman"/>
              </a:rPr>
              <a:t>Class I</a:t>
            </a:r>
            <a:endParaRPr b="1" sz="1600">
              <a:solidFill>
                <a:schemeClr val="dk1"/>
              </a:solidFill>
              <a:latin typeface="Times New Roman"/>
              <a:ea typeface="Times New Roman"/>
              <a:cs typeface="Times New Roman"/>
              <a:sym typeface="Times New Roman"/>
            </a:endParaRPr>
          </a:p>
        </p:txBody>
      </p:sp>
      <p:sp>
        <p:nvSpPr>
          <p:cNvPr id="175" name="Google Shape;175;p24"/>
          <p:cNvSpPr txBox="1"/>
          <p:nvPr/>
        </p:nvSpPr>
        <p:spPr>
          <a:xfrm>
            <a:off x="6252925" y="1232275"/>
            <a:ext cx="1590600" cy="2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ru" sz="1600">
                <a:solidFill>
                  <a:schemeClr val="dk1"/>
                </a:solidFill>
                <a:latin typeface="Times New Roman"/>
                <a:ea typeface="Times New Roman"/>
                <a:cs typeface="Times New Roman"/>
                <a:sym typeface="Times New Roman"/>
              </a:rPr>
              <a:t>Class II</a:t>
            </a:r>
            <a:endParaRPr b="1" sz="1600">
              <a:solidFill>
                <a:schemeClr val="dk1"/>
              </a:solidFill>
              <a:latin typeface="Times New Roman"/>
              <a:ea typeface="Times New Roman"/>
              <a:cs typeface="Times New Roman"/>
              <a:sym typeface="Times New Roman"/>
            </a:endParaRPr>
          </a:p>
        </p:txBody>
      </p:sp>
      <p:pic>
        <p:nvPicPr>
          <p:cNvPr id="176" name="Google Shape;176;p24"/>
          <p:cNvPicPr preferRelativeResize="0"/>
          <p:nvPr/>
        </p:nvPicPr>
        <p:blipFill>
          <a:blip r:embed="rId8">
            <a:alphaModFix/>
          </a:blip>
          <a:stretch>
            <a:fillRect/>
          </a:stretch>
        </p:blipFill>
        <p:spPr>
          <a:xfrm>
            <a:off x="4895475" y="2158049"/>
            <a:ext cx="1133950" cy="876696"/>
          </a:xfrm>
          <a:prstGeom prst="rect">
            <a:avLst/>
          </a:prstGeom>
          <a:noFill/>
          <a:ln>
            <a:noFill/>
          </a:ln>
        </p:spPr>
      </p:pic>
      <p:pic>
        <p:nvPicPr>
          <p:cNvPr id="177" name="Google Shape;177;p24"/>
          <p:cNvPicPr preferRelativeResize="0"/>
          <p:nvPr/>
        </p:nvPicPr>
        <p:blipFill>
          <a:blip r:embed="rId9">
            <a:alphaModFix/>
          </a:blip>
          <a:stretch>
            <a:fillRect/>
          </a:stretch>
        </p:blipFill>
        <p:spPr>
          <a:xfrm>
            <a:off x="6167600" y="2098863"/>
            <a:ext cx="1127350" cy="859061"/>
          </a:xfrm>
          <a:prstGeom prst="rect">
            <a:avLst/>
          </a:prstGeom>
          <a:noFill/>
          <a:ln>
            <a:noFill/>
          </a:ln>
        </p:spPr>
      </p:pic>
      <p:pic>
        <p:nvPicPr>
          <p:cNvPr id="178" name="Google Shape;178;p24"/>
          <p:cNvPicPr preferRelativeResize="0"/>
          <p:nvPr/>
        </p:nvPicPr>
        <p:blipFill>
          <a:blip r:embed="rId10">
            <a:alphaModFix/>
          </a:blip>
          <a:stretch>
            <a:fillRect/>
          </a:stretch>
        </p:blipFill>
        <p:spPr>
          <a:xfrm>
            <a:off x="7433125" y="2101637"/>
            <a:ext cx="1177476" cy="876290"/>
          </a:xfrm>
          <a:prstGeom prst="rect">
            <a:avLst/>
          </a:prstGeom>
          <a:noFill/>
          <a:ln>
            <a:noFill/>
          </a:ln>
        </p:spPr>
      </p:pic>
      <p:pic>
        <p:nvPicPr>
          <p:cNvPr id="179" name="Google Shape;179;p24"/>
          <p:cNvPicPr preferRelativeResize="0"/>
          <p:nvPr/>
        </p:nvPicPr>
        <p:blipFill>
          <a:blip r:embed="rId11">
            <a:alphaModFix/>
          </a:blip>
          <a:stretch>
            <a:fillRect/>
          </a:stretch>
        </p:blipFill>
        <p:spPr>
          <a:xfrm>
            <a:off x="5200988" y="3632025"/>
            <a:ext cx="1321500" cy="981238"/>
          </a:xfrm>
          <a:prstGeom prst="rect">
            <a:avLst/>
          </a:prstGeom>
          <a:noFill/>
          <a:ln>
            <a:noFill/>
          </a:ln>
        </p:spPr>
      </p:pic>
      <p:pic>
        <p:nvPicPr>
          <p:cNvPr id="180" name="Google Shape;180;p24"/>
          <p:cNvPicPr preferRelativeResize="0"/>
          <p:nvPr/>
        </p:nvPicPr>
        <p:blipFill>
          <a:blip r:embed="rId12">
            <a:alphaModFix/>
          </a:blip>
          <a:stretch>
            <a:fillRect/>
          </a:stretch>
        </p:blipFill>
        <p:spPr>
          <a:xfrm>
            <a:off x="7403876" y="3611555"/>
            <a:ext cx="1321500" cy="104477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5"/>
          <p:cNvSpPr txBox="1"/>
          <p:nvPr/>
        </p:nvSpPr>
        <p:spPr>
          <a:xfrm>
            <a:off x="625375" y="180750"/>
            <a:ext cx="8177700" cy="1319100"/>
          </a:xfrm>
          <a:prstGeom prst="rect">
            <a:avLst/>
          </a:prstGeom>
          <a:noFill/>
          <a:ln>
            <a:noFill/>
          </a:ln>
        </p:spPr>
        <p:txBody>
          <a:bodyPr anchorCtr="0" anchor="t" bIns="34275" lIns="68575" spcFirstLastPara="1" rIns="68575" wrap="square" tIns="34275">
            <a:spAutoFit/>
          </a:bodyPr>
          <a:lstStyle/>
          <a:p>
            <a:pPr indent="0" lvl="0" marL="0" rtl="0" algn="ctr">
              <a:spcBef>
                <a:spcPts val="0"/>
              </a:spcBef>
              <a:spcAft>
                <a:spcPts val="0"/>
              </a:spcAft>
              <a:buClr>
                <a:schemeClr val="dk1"/>
              </a:buClr>
              <a:buSzPts val="2800"/>
              <a:buFont typeface="Arial"/>
              <a:buNone/>
            </a:pPr>
            <a:r>
              <a:rPr b="1" lang="ru" sz="2800">
                <a:solidFill>
                  <a:schemeClr val="dk1"/>
                </a:solidFill>
                <a:latin typeface="Times New Roman"/>
                <a:ea typeface="Times New Roman"/>
                <a:cs typeface="Times New Roman"/>
                <a:sym typeface="Times New Roman"/>
              </a:rPr>
              <a:t>Proposed Pipeline: </a:t>
            </a:r>
            <a:endParaRPr b="1" sz="2800">
              <a:solidFill>
                <a:schemeClr val="dk1"/>
              </a:solidFill>
              <a:latin typeface="Times New Roman"/>
              <a:ea typeface="Times New Roman"/>
              <a:cs typeface="Times New Roman"/>
              <a:sym typeface="Times New Roman"/>
            </a:endParaRPr>
          </a:p>
          <a:p>
            <a:pPr indent="0" lvl="0" marL="0" rtl="0" algn="ctr">
              <a:lnSpc>
                <a:spcPct val="90000"/>
              </a:lnSpc>
              <a:spcBef>
                <a:spcPts val="0"/>
              </a:spcBef>
              <a:spcAft>
                <a:spcPts val="0"/>
              </a:spcAft>
              <a:buClr>
                <a:schemeClr val="dk1"/>
              </a:buClr>
              <a:buSzPts val="1100"/>
              <a:buFont typeface="Arial"/>
              <a:buNone/>
            </a:pPr>
            <a:r>
              <a:rPr b="1" lang="ru" sz="2800">
                <a:solidFill>
                  <a:schemeClr val="dk1"/>
                </a:solidFill>
                <a:latin typeface="Times New Roman"/>
                <a:ea typeface="Times New Roman"/>
                <a:cs typeface="Times New Roman"/>
                <a:sym typeface="Times New Roman"/>
              </a:rPr>
              <a:t>Step 3 - class specific network construction</a:t>
            </a:r>
            <a:endParaRPr b="1" sz="28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Times New Roman"/>
              <a:ea typeface="Times New Roman"/>
              <a:cs typeface="Times New Roman"/>
              <a:sym typeface="Times New Roman"/>
            </a:endParaRPr>
          </a:p>
        </p:txBody>
      </p:sp>
      <p:sp>
        <p:nvSpPr>
          <p:cNvPr id="186" name="Google Shape;186;p25"/>
          <p:cNvSpPr txBox="1"/>
          <p:nvPr/>
        </p:nvSpPr>
        <p:spPr>
          <a:xfrm>
            <a:off x="2698375" y="1221750"/>
            <a:ext cx="10851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600">
                <a:solidFill>
                  <a:schemeClr val="dk1"/>
                </a:solidFill>
                <a:latin typeface="Times New Roman"/>
                <a:ea typeface="Times New Roman"/>
                <a:cs typeface="Times New Roman"/>
                <a:sym typeface="Times New Roman"/>
              </a:rPr>
              <a:t>TTN</a:t>
            </a:r>
            <a:endParaRPr sz="1600">
              <a:solidFill>
                <a:schemeClr val="dk1"/>
              </a:solidFill>
              <a:latin typeface="Times New Roman"/>
              <a:ea typeface="Times New Roman"/>
              <a:cs typeface="Times New Roman"/>
              <a:sym typeface="Times New Roman"/>
            </a:endParaRPr>
          </a:p>
        </p:txBody>
      </p:sp>
      <p:sp>
        <p:nvSpPr>
          <p:cNvPr id="187" name="Google Shape;187;p25"/>
          <p:cNvSpPr txBox="1"/>
          <p:nvPr/>
        </p:nvSpPr>
        <p:spPr>
          <a:xfrm>
            <a:off x="5113950" y="1157850"/>
            <a:ext cx="10851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600">
                <a:solidFill>
                  <a:schemeClr val="dk1"/>
                </a:solidFill>
                <a:latin typeface="Times New Roman"/>
                <a:ea typeface="Times New Roman"/>
                <a:cs typeface="Times New Roman"/>
                <a:sym typeface="Times New Roman"/>
              </a:rPr>
              <a:t>LMNA</a:t>
            </a:r>
            <a:endParaRPr sz="1600">
              <a:solidFill>
                <a:schemeClr val="dk1"/>
              </a:solidFill>
              <a:latin typeface="Times New Roman"/>
              <a:ea typeface="Times New Roman"/>
              <a:cs typeface="Times New Roman"/>
              <a:sym typeface="Times New Roman"/>
            </a:endParaRPr>
          </a:p>
        </p:txBody>
      </p:sp>
      <p:pic>
        <p:nvPicPr>
          <p:cNvPr id="188" name="Google Shape;188;p25"/>
          <p:cNvPicPr preferRelativeResize="0"/>
          <p:nvPr/>
        </p:nvPicPr>
        <p:blipFill rotWithShape="1">
          <a:blip r:embed="rId3">
            <a:alphaModFix/>
          </a:blip>
          <a:srcRect b="0" l="0" r="0" t="0"/>
          <a:stretch/>
        </p:blipFill>
        <p:spPr>
          <a:xfrm>
            <a:off x="4828375" y="1534088"/>
            <a:ext cx="1475453" cy="1406975"/>
          </a:xfrm>
          <a:prstGeom prst="rect">
            <a:avLst/>
          </a:prstGeom>
          <a:noFill/>
          <a:ln>
            <a:noFill/>
          </a:ln>
        </p:spPr>
      </p:pic>
      <p:pic>
        <p:nvPicPr>
          <p:cNvPr id="189" name="Google Shape;189;p25"/>
          <p:cNvPicPr preferRelativeResize="0"/>
          <p:nvPr/>
        </p:nvPicPr>
        <p:blipFill rotWithShape="1">
          <a:blip r:embed="rId4">
            <a:alphaModFix/>
          </a:blip>
          <a:srcRect b="0" l="0" r="0" t="0"/>
          <a:stretch/>
        </p:blipFill>
        <p:spPr>
          <a:xfrm>
            <a:off x="2533450" y="1563762"/>
            <a:ext cx="1414951" cy="1347675"/>
          </a:xfrm>
          <a:prstGeom prst="rect">
            <a:avLst/>
          </a:prstGeom>
          <a:noFill/>
          <a:ln>
            <a:noFill/>
          </a:ln>
        </p:spPr>
      </p:pic>
      <p:sp>
        <p:nvSpPr>
          <p:cNvPr id="190" name="Google Shape;190;p25"/>
          <p:cNvSpPr txBox="1"/>
          <p:nvPr/>
        </p:nvSpPr>
        <p:spPr>
          <a:xfrm>
            <a:off x="146644" y="1740751"/>
            <a:ext cx="34038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 sz="1600">
                <a:solidFill>
                  <a:srgbClr val="000000"/>
                </a:solidFill>
                <a:latin typeface="Times New Roman"/>
                <a:ea typeface="Times New Roman"/>
                <a:cs typeface="Times New Roman"/>
                <a:sym typeface="Times New Roman"/>
              </a:rPr>
              <a:t>Statistics:</a:t>
            </a:r>
            <a:endParaRPr sz="1600">
              <a:latin typeface="Times New Roman"/>
              <a:ea typeface="Times New Roman"/>
              <a:cs typeface="Times New Roman"/>
              <a:sym typeface="Times New Roman"/>
            </a:endParaRPr>
          </a:p>
          <a:p>
            <a:pPr indent="0" lvl="0" marL="0" marR="0" rtl="0" algn="l">
              <a:spcBef>
                <a:spcPts val="0"/>
              </a:spcBef>
              <a:spcAft>
                <a:spcPts val="0"/>
              </a:spcAft>
              <a:buNone/>
            </a:pPr>
            <a:r>
              <a:rPr lang="ru" sz="1600">
                <a:solidFill>
                  <a:srgbClr val="000000"/>
                </a:solidFill>
                <a:latin typeface="Times New Roman"/>
                <a:ea typeface="Times New Roman"/>
                <a:cs typeface="Times New Roman"/>
                <a:sym typeface="Times New Roman"/>
              </a:rPr>
              <a:t>Connectivity density: 76%</a:t>
            </a:r>
            <a:endParaRPr sz="1600">
              <a:latin typeface="Times New Roman"/>
              <a:ea typeface="Times New Roman"/>
              <a:cs typeface="Times New Roman"/>
              <a:sym typeface="Times New Roman"/>
            </a:endParaRPr>
          </a:p>
          <a:p>
            <a:pPr indent="0" lvl="0" marL="0" marR="0" rtl="0" algn="l">
              <a:spcBef>
                <a:spcPts val="0"/>
              </a:spcBef>
              <a:spcAft>
                <a:spcPts val="0"/>
              </a:spcAft>
              <a:buNone/>
            </a:pPr>
            <a:r>
              <a:rPr lang="ru" sz="1600">
                <a:latin typeface="Times New Roman"/>
                <a:ea typeface="Times New Roman"/>
                <a:cs typeface="Times New Roman"/>
                <a:sym typeface="Times New Roman"/>
              </a:rPr>
              <a:t>T</a:t>
            </a:r>
            <a:r>
              <a:rPr lang="ru" sz="1600">
                <a:solidFill>
                  <a:srgbClr val="000000"/>
                </a:solidFill>
                <a:latin typeface="Times New Roman"/>
                <a:ea typeface="Times New Roman"/>
                <a:cs typeface="Times New Roman"/>
                <a:sym typeface="Times New Roman"/>
              </a:rPr>
              <a:t>arget node degree: 186 </a:t>
            </a:r>
            <a:endParaRPr sz="1600">
              <a:solidFill>
                <a:srgbClr val="000000"/>
              </a:solidFill>
              <a:latin typeface="Times New Roman"/>
              <a:ea typeface="Times New Roman"/>
              <a:cs typeface="Times New Roman"/>
              <a:sym typeface="Times New Roman"/>
            </a:endParaRPr>
          </a:p>
        </p:txBody>
      </p:sp>
      <p:sp>
        <p:nvSpPr>
          <p:cNvPr id="191" name="Google Shape;191;p25"/>
          <p:cNvSpPr txBox="1"/>
          <p:nvPr/>
        </p:nvSpPr>
        <p:spPr>
          <a:xfrm>
            <a:off x="6239132" y="1740753"/>
            <a:ext cx="34038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 sz="1600">
                <a:solidFill>
                  <a:srgbClr val="000000"/>
                </a:solidFill>
                <a:latin typeface="Times New Roman"/>
                <a:ea typeface="Times New Roman"/>
                <a:cs typeface="Times New Roman"/>
                <a:sym typeface="Times New Roman"/>
              </a:rPr>
              <a:t>Statistics:</a:t>
            </a:r>
            <a:endParaRPr sz="1600">
              <a:latin typeface="Times New Roman"/>
              <a:ea typeface="Times New Roman"/>
              <a:cs typeface="Times New Roman"/>
              <a:sym typeface="Times New Roman"/>
            </a:endParaRPr>
          </a:p>
          <a:p>
            <a:pPr indent="0" lvl="0" marL="0" marR="0" rtl="0" algn="l">
              <a:spcBef>
                <a:spcPts val="0"/>
              </a:spcBef>
              <a:spcAft>
                <a:spcPts val="0"/>
              </a:spcAft>
              <a:buNone/>
            </a:pPr>
            <a:r>
              <a:rPr lang="ru" sz="1600">
                <a:solidFill>
                  <a:srgbClr val="000000"/>
                </a:solidFill>
                <a:latin typeface="Times New Roman"/>
                <a:ea typeface="Times New Roman"/>
                <a:cs typeface="Times New Roman"/>
                <a:sym typeface="Times New Roman"/>
              </a:rPr>
              <a:t>Connectivity density: 10%</a:t>
            </a:r>
            <a:endParaRPr sz="1600">
              <a:latin typeface="Times New Roman"/>
              <a:ea typeface="Times New Roman"/>
              <a:cs typeface="Times New Roman"/>
              <a:sym typeface="Times New Roman"/>
            </a:endParaRPr>
          </a:p>
          <a:p>
            <a:pPr indent="0" lvl="0" marL="0" marR="0" rtl="0" algn="l">
              <a:spcBef>
                <a:spcPts val="0"/>
              </a:spcBef>
              <a:spcAft>
                <a:spcPts val="0"/>
              </a:spcAft>
              <a:buNone/>
            </a:pPr>
            <a:r>
              <a:rPr lang="ru" sz="1600">
                <a:latin typeface="Times New Roman"/>
                <a:ea typeface="Times New Roman"/>
                <a:cs typeface="Times New Roman"/>
                <a:sym typeface="Times New Roman"/>
              </a:rPr>
              <a:t>T</a:t>
            </a:r>
            <a:r>
              <a:rPr lang="ru" sz="1600">
                <a:solidFill>
                  <a:srgbClr val="000000"/>
                </a:solidFill>
                <a:latin typeface="Times New Roman"/>
                <a:ea typeface="Times New Roman"/>
                <a:cs typeface="Times New Roman"/>
                <a:sym typeface="Times New Roman"/>
              </a:rPr>
              <a:t>arget node degree: 45</a:t>
            </a:r>
            <a:endParaRPr sz="1600">
              <a:solidFill>
                <a:srgbClr val="000000"/>
              </a:solidFill>
              <a:latin typeface="Times New Roman"/>
              <a:ea typeface="Times New Roman"/>
              <a:cs typeface="Times New Roman"/>
              <a:sym typeface="Times New Roman"/>
            </a:endParaRPr>
          </a:p>
        </p:txBody>
      </p:sp>
      <p:pic>
        <p:nvPicPr>
          <p:cNvPr id="192" name="Google Shape;192;p25"/>
          <p:cNvPicPr preferRelativeResize="0"/>
          <p:nvPr/>
        </p:nvPicPr>
        <p:blipFill rotWithShape="1">
          <a:blip r:embed="rId5">
            <a:alphaModFix/>
          </a:blip>
          <a:srcRect b="0" l="0" r="0" t="0"/>
          <a:stretch/>
        </p:blipFill>
        <p:spPr>
          <a:xfrm>
            <a:off x="1156163" y="3147849"/>
            <a:ext cx="7116124" cy="1790025"/>
          </a:xfrm>
          <a:prstGeom prst="rect">
            <a:avLst/>
          </a:prstGeom>
          <a:noFill/>
          <a:ln>
            <a:noFill/>
          </a:ln>
        </p:spPr>
      </p:pic>
      <p:sp>
        <p:nvSpPr>
          <p:cNvPr id="193" name="Google Shape;193;p25"/>
          <p:cNvSpPr/>
          <p:nvPr/>
        </p:nvSpPr>
        <p:spPr>
          <a:xfrm>
            <a:off x="4316775" y="3147850"/>
            <a:ext cx="916800" cy="148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p25"/>
          <p:cNvSpPr txBox="1"/>
          <p:nvPr/>
        </p:nvSpPr>
        <p:spPr>
          <a:xfrm>
            <a:off x="3674113" y="2975325"/>
            <a:ext cx="29172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800">
                <a:solidFill>
                  <a:schemeClr val="dk1"/>
                </a:solidFill>
                <a:latin typeface="Times New Roman"/>
                <a:ea typeface="Times New Roman"/>
                <a:cs typeface="Times New Roman"/>
                <a:sym typeface="Times New Roman"/>
              </a:rPr>
              <a:t>Hub specific pathways</a:t>
            </a:r>
            <a:endParaRPr sz="1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graphicFrame>
        <p:nvGraphicFramePr>
          <p:cNvPr id="199" name="Google Shape;199;p26"/>
          <p:cNvGraphicFramePr/>
          <p:nvPr/>
        </p:nvGraphicFramePr>
        <p:xfrm>
          <a:off x="563825" y="1114201"/>
          <a:ext cx="3000000" cy="3000000"/>
        </p:xfrm>
        <a:graphic>
          <a:graphicData uri="http://schemas.openxmlformats.org/drawingml/2006/table">
            <a:tbl>
              <a:tblPr>
                <a:noFill/>
                <a:tableStyleId>{89D3D20C-4838-4C0C-B064-6ADBAC37F19A}</a:tableStyleId>
              </a:tblPr>
              <a:tblGrid>
                <a:gridCol w="1228750"/>
                <a:gridCol w="1437725"/>
                <a:gridCol w="1284625"/>
                <a:gridCol w="1228750"/>
                <a:gridCol w="1405350"/>
                <a:gridCol w="1431150"/>
              </a:tblGrid>
              <a:tr h="381000">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Dataset</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Number of genes</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Selected genes</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F1 score on all genes</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F1 score on selected genes</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Avg number of hubs per class</a:t>
                      </a:r>
                      <a:endParaRPr sz="1600" u="none" cap="none" strike="noStrike">
                        <a:latin typeface="Times New Roman"/>
                        <a:ea typeface="Times New Roman"/>
                        <a:cs typeface="Times New Roman"/>
                        <a:sym typeface="Times New Roman"/>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DCM</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3000</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457</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0.82</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0.98</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6</a:t>
                      </a:r>
                      <a:endParaRPr sz="1600" u="none" cap="none" strike="noStrike">
                        <a:latin typeface="Times New Roman"/>
                        <a:ea typeface="Times New Roman"/>
                        <a:cs typeface="Times New Roman"/>
                        <a:sym typeface="Times New Roman"/>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HCM</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4609</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478</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0.79</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0.97</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7</a:t>
                      </a:r>
                      <a:endParaRPr sz="1600" u="none" cap="none" strike="noStrike">
                        <a:latin typeface="Times New Roman"/>
                        <a:ea typeface="Times New Roman"/>
                        <a:cs typeface="Times New Roman"/>
                        <a:sym typeface="Times New Roman"/>
                      </a:endParaRPr>
                    </a:p>
                  </a:txBody>
                  <a:tcPr marT="91425" marB="91425" marR="91425" marL="91425"/>
                </a:tc>
              </a:tr>
              <a:tr h="152400">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PSC</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4720</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246</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0.57</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0.96</a:t>
                      </a:r>
                      <a:endParaRPr sz="1600" u="none" cap="none" strike="noStrike">
                        <a:latin typeface="Times New Roman"/>
                        <a:ea typeface="Times New Roman"/>
                        <a:cs typeface="Times New Roman"/>
                        <a:sym typeface="Times New Roman"/>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12</a:t>
                      </a:r>
                      <a:endParaRPr sz="1600" u="none" cap="none" strike="noStrike">
                        <a:latin typeface="Times New Roman"/>
                        <a:ea typeface="Times New Roman"/>
                        <a:cs typeface="Times New Roman"/>
                        <a:sym typeface="Times New Roman"/>
                      </a:endParaRPr>
                    </a:p>
                  </a:txBody>
                  <a:tcPr marT="91425" marB="91425" marR="91425" marL="91425"/>
                </a:tc>
              </a:tr>
            </a:tbl>
          </a:graphicData>
        </a:graphic>
      </p:graphicFrame>
      <p:sp>
        <p:nvSpPr>
          <p:cNvPr id="200" name="Google Shape;200;p26"/>
          <p:cNvSpPr txBox="1"/>
          <p:nvPr/>
        </p:nvSpPr>
        <p:spPr>
          <a:xfrm>
            <a:off x="0" y="180750"/>
            <a:ext cx="9144000" cy="457200"/>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chemeClr val="dk1"/>
              </a:buClr>
              <a:buSzPts val="1100"/>
              <a:buFont typeface="Arial"/>
              <a:buNone/>
            </a:pPr>
            <a:r>
              <a:rPr b="1" lang="ru" sz="2800">
                <a:solidFill>
                  <a:schemeClr val="dk1"/>
                </a:solidFill>
                <a:latin typeface="Times New Roman"/>
                <a:ea typeface="Times New Roman"/>
                <a:cs typeface="Times New Roman"/>
                <a:sym typeface="Times New Roman"/>
              </a:rPr>
              <a:t>Conclusion</a:t>
            </a:r>
            <a:endParaRPr b="1" i="0" sz="2800" u="none" cap="none" strike="noStrike">
              <a:solidFill>
                <a:schemeClr val="dk1"/>
              </a:solidFill>
              <a:latin typeface="Times New Roman"/>
              <a:ea typeface="Times New Roman"/>
              <a:cs typeface="Times New Roman"/>
              <a:sym typeface="Times New Roman"/>
            </a:endParaRPr>
          </a:p>
        </p:txBody>
      </p:sp>
      <p:sp>
        <p:nvSpPr>
          <p:cNvPr id="201" name="Google Shape;201;p26"/>
          <p:cNvSpPr txBox="1"/>
          <p:nvPr/>
        </p:nvSpPr>
        <p:spPr>
          <a:xfrm>
            <a:off x="625375" y="3228225"/>
            <a:ext cx="8285400" cy="12006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90000"/>
              </a:lnSpc>
              <a:spcBef>
                <a:spcPts val="0"/>
              </a:spcBef>
              <a:spcAft>
                <a:spcPts val="0"/>
              </a:spcAft>
              <a:buClr>
                <a:schemeClr val="dk1"/>
              </a:buClr>
              <a:buSzPts val="1600"/>
              <a:buChar char="●"/>
            </a:pPr>
            <a:r>
              <a:rPr lang="ru" sz="1600">
                <a:solidFill>
                  <a:schemeClr val="dk1"/>
                </a:solidFill>
                <a:latin typeface="Times New Roman"/>
                <a:ea typeface="Times New Roman"/>
                <a:cs typeface="Times New Roman"/>
                <a:sym typeface="Times New Roman"/>
              </a:rPr>
              <a:t>Geometrical data representation of snRNAseq data contain additional information for high accuracy classification</a:t>
            </a:r>
            <a:endParaRPr sz="1600">
              <a:solidFill>
                <a:schemeClr val="dk1"/>
              </a:solidFill>
              <a:latin typeface="Times New Roman"/>
              <a:ea typeface="Times New Roman"/>
              <a:cs typeface="Times New Roman"/>
              <a:sym typeface="Times New Roman"/>
            </a:endParaRPr>
          </a:p>
          <a:p>
            <a:pPr indent="-285750" lvl="0" marL="285750" marR="0" rtl="0" algn="l">
              <a:lnSpc>
                <a:spcPct val="90000"/>
              </a:lnSpc>
              <a:spcBef>
                <a:spcPts val="0"/>
              </a:spcBef>
              <a:spcAft>
                <a:spcPts val="0"/>
              </a:spcAft>
              <a:buClr>
                <a:schemeClr val="dk1"/>
              </a:buClr>
              <a:buSzPts val="1600"/>
              <a:buChar char="●"/>
            </a:pPr>
            <a:r>
              <a:rPr lang="ru" sz="1600">
                <a:solidFill>
                  <a:schemeClr val="dk1"/>
                </a:solidFill>
                <a:latin typeface="Times New Roman"/>
                <a:ea typeface="Times New Roman"/>
                <a:cs typeface="Times New Roman"/>
                <a:sym typeface="Times New Roman"/>
              </a:rPr>
              <a:t>DL methods identified common links across patients within class subgroups</a:t>
            </a:r>
            <a:endParaRPr sz="1600">
              <a:solidFill>
                <a:schemeClr val="dk1"/>
              </a:solidFill>
              <a:latin typeface="Times New Roman"/>
              <a:ea typeface="Times New Roman"/>
              <a:cs typeface="Times New Roman"/>
              <a:sym typeface="Times New Roman"/>
            </a:endParaRPr>
          </a:p>
          <a:p>
            <a:pPr indent="-285750" lvl="0" marL="285750" marR="0" rtl="0" algn="l">
              <a:lnSpc>
                <a:spcPct val="90000"/>
              </a:lnSpc>
              <a:spcBef>
                <a:spcPts val="0"/>
              </a:spcBef>
              <a:spcAft>
                <a:spcPts val="0"/>
              </a:spcAft>
              <a:buClr>
                <a:schemeClr val="dk1"/>
              </a:buClr>
              <a:buSzPts val="1600"/>
              <a:buFont typeface="Times New Roman"/>
              <a:buChar char="●"/>
            </a:pPr>
            <a:r>
              <a:rPr lang="ru" sz="1600">
                <a:solidFill>
                  <a:schemeClr val="dk1"/>
                </a:solidFill>
                <a:latin typeface="Times New Roman"/>
                <a:ea typeface="Times New Roman"/>
                <a:cs typeface="Times New Roman"/>
                <a:sym typeface="Times New Roman"/>
              </a:rPr>
              <a:t>New insights to disease nature, new </a:t>
            </a:r>
            <a:r>
              <a:rPr lang="ru" sz="1600">
                <a:solidFill>
                  <a:schemeClr val="dk1"/>
                </a:solidFill>
                <a:latin typeface="Times New Roman"/>
                <a:ea typeface="Times New Roman"/>
                <a:cs typeface="Times New Roman"/>
                <a:sym typeface="Times New Roman"/>
              </a:rPr>
              <a:t>potentially</a:t>
            </a:r>
            <a:r>
              <a:rPr lang="ru" sz="1600">
                <a:solidFill>
                  <a:schemeClr val="dk1"/>
                </a:solidFill>
                <a:latin typeface="Times New Roman"/>
                <a:ea typeface="Times New Roman"/>
                <a:cs typeface="Times New Roman"/>
                <a:sym typeface="Times New Roman"/>
              </a:rPr>
              <a:t> </a:t>
            </a:r>
            <a:r>
              <a:rPr lang="ru" sz="1600">
                <a:solidFill>
                  <a:schemeClr val="dk1"/>
                </a:solidFill>
                <a:latin typeface="Times New Roman"/>
                <a:ea typeface="Times New Roman"/>
                <a:cs typeface="Times New Roman"/>
                <a:sym typeface="Times New Roman"/>
              </a:rPr>
              <a:t>druggable targets </a:t>
            </a:r>
            <a:r>
              <a:rPr lang="ru" sz="1600">
                <a:solidFill>
                  <a:schemeClr val="dk1"/>
                </a:solidFill>
                <a:latin typeface="Times New Roman"/>
                <a:ea typeface="Times New Roman"/>
                <a:cs typeface="Times New Roman"/>
                <a:sym typeface="Times New Roman"/>
              </a:rPr>
              <a:t> </a:t>
            </a:r>
            <a:endParaRPr sz="1600">
              <a:solidFill>
                <a:schemeClr val="dk1"/>
              </a:solidFill>
              <a:latin typeface="Times New Roman"/>
              <a:ea typeface="Times New Roman"/>
              <a:cs typeface="Times New Roman"/>
              <a:sym typeface="Times New Roman"/>
            </a:endParaRPr>
          </a:p>
          <a:p>
            <a:pPr indent="0" lvl="0" marL="0" marR="0" rtl="0" algn="l">
              <a:lnSpc>
                <a:spcPct val="9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7"/>
          <p:cNvSpPr txBox="1"/>
          <p:nvPr/>
        </p:nvSpPr>
        <p:spPr>
          <a:xfrm>
            <a:off x="-1" y="803525"/>
            <a:ext cx="9144000" cy="2039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600"/>
              <a:buFont typeface="Arial"/>
              <a:buNone/>
            </a:pPr>
            <a:r>
              <a:rPr b="0" i="0" lang="ru" sz="1600" u="none" cap="none" strike="noStrike">
                <a:solidFill>
                  <a:schemeClr val="dk1"/>
                </a:solidFill>
                <a:latin typeface="Times New Roman"/>
                <a:ea typeface="Times New Roman"/>
                <a:cs typeface="Times New Roman"/>
                <a:sym typeface="Times New Roman"/>
              </a:rPr>
              <a:t>to AG H</a:t>
            </a:r>
            <a:r>
              <a:rPr lang="ru" sz="1600">
                <a:solidFill>
                  <a:schemeClr val="dk1"/>
                </a:solidFill>
                <a:latin typeface="Times New Roman"/>
                <a:ea typeface="Times New Roman"/>
                <a:cs typeface="Times New Roman"/>
                <a:sym typeface="Times New Roman"/>
              </a:rPr>
              <a:t>ü</a:t>
            </a:r>
            <a:r>
              <a:rPr b="0" i="0" lang="ru" sz="1600" u="none" cap="none" strike="noStrike">
                <a:solidFill>
                  <a:schemeClr val="dk1"/>
                </a:solidFill>
                <a:latin typeface="Times New Roman"/>
                <a:ea typeface="Times New Roman"/>
                <a:cs typeface="Times New Roman"/>
                <a:sym typeface="Times New Roman"/>
              </a:rPr>
              <a:t>bner group:</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ru" sz="1600" u="none" cap="none" strike="noStrike">
                <a:solidFill>
                  <a:schemeClr val="dk1"/>
                </a:solidFill>
                <a:latin typeface="Times New Roman"/>
                <a:ea typeface="Times New Roman"/>
                <a:cs typeface="Times New Roman"/>
                <a:sym typeface="Times New Roman"/>
              </a:rPr>
              <a:t>Eric L Lindberg,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ru" sz="1600" u="none" cap="none" strike="noStrike">
                <a:solidFill>
                  <a:schemeClr val="dk1"/>
                </a:solidFill>
                <a:latin typeface="Times New Roman"/>
                <a:ea typeface="Times New Roman"/>
                <a:cs typeface="Times New Roman"/>
                <a:sym typeface="Times New Roman"/>
              </a:rPr>
              <a:t>Henrike Maatz,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ru" sz="1600" u="none" cap="none" strike="noStrike">
                <a:solidFill>
                  <a:schemeClr val="dk1"/>
                </a:solidFill>
                <a:latin typeface="Times New Roman"/>
                <a:ea typeface="Times New Roman"/>
                <a:cs typeface="Times New Roman"/>
                <a:sym typeface="Times New Roman"/>
              </a:rPr>
              <a:t>Eleonora Adami,</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ru" sz="1600" u="none" cap="none" strike="noStrike">
                <a:solidFill>
                  <a:schemeClr val="dk1"/>
                </a:solidFill>
                <a:latin typeface="Times New Roman"/>
                <a:ea typeface="Times New Roman"/>
                <a:cs typeface="Times New Roman"/>
                <a:sym typeface="Times New Roman"/>
              </a:rPr>
              <a:t>Norbert Hübner</a:t>
            </a:r>
            <a:endParaRPr b="0" i="0" sz="16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600"/>
              <a:buFont typeface="Arial"/>
              <a:buNone/>
            </a:pPr>
            <a:r>
              <a:rPr b="0" i="0" lang="ru" sz="1600" u="none" cap="none" strike="noStrike">
                <a:solidFill>
                  <a:schemeClr val="dk1"/>
                </a:solidFill>
                <a:latin typeface="Times New Roman"/>
                <a:ea typeface="Times New Roman"/>
                <a:cs typeface="Times New Roman"/>
                <a:sym typeface="Times New Roman"/>
              </a:rPr>
              <a:t>AG Heinig Helmholtz Zentrum Munich</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ru" sz="1600" u="none" cap="none" strike="noStrike">
                <a:solidFill>
                  <a:schemeClr val="dk1"/>
                </a:solidFill>
                <a:latin typeface="Times New Roman"/>
                <a:ea typeface="Times New Roman"/>
                <a:cs typeface="Times New Roman"/>
                <a:sym typeface="Times New Roman"/>
              </a:rPr>
              <a:t> AG Lippert HPI, Potsdam University</a:t>
            </a:r>
            <a:endParaRPr b="0" i="0" sz="1600" u="none" cap="none" strike="noStrike">
              <a:solidFill>
                <a:schemeClr val="dk1"/>
              </a:solidFill>
              <a:latin typeface="Times New Roman"/>
              <a:ea typeface="Times New Roman"/>
              <a:cs typeface="Times New Roman"/>
              <a:sym typeface="Times New Roman"/>
            </a:endParaRPr>
          </a:p>
        </p:txBody>
      </p:sp>
      <p:pic>
        <p:nvPicPr>
          <p:cNvPr descr="Corporate Design | MDC Berlin" id="207" name="Google Shape;207;p27"/>
          <p:cNvPicPr preferRelativeResize="0"/>
          <p:nvPr/>
        </p:nvPicPr>
        <p:blipFill rotWithShape="1">
          <a:blip r:embed="rId3">
            <a:alphaModFix/>
          </a:blip>
          <a:srcRect b="0" l="0" r="0" t="0"/>
          <a:stretch/>
        </p:blipFill>
        <p:spPr>
          <a:xfrm>
            <a:off x="608463" y="3339543"/>
            <a:ext cx="2011607" cy="1380816"/>
          </a:xfrm>
          <a:prstGeom prst="rect">
            <a:avLst/>
          </a:prstGeom>
          <a:noFill/>
          <a:ln>
            <a:noFill/>
          </a:ln>
        </p:spPr>
      </p:pic>
      <p:pic>
        <p:nvPicPr>
          <p:cNvPr descr="Helmholtz Zentrum München – Deutsches Forschungszentrum für Gesundheit und Umwelt (GmbH)" id="208" name="Google Shape;208;p27"/>
          <p:cNvPicPr preferRelativeResize="0"/>
          <p:nvPr/>
        </p:nvPicPr>
        <p:blipFill rotWithShape="1">
          <a:blip r:embed="rId4">
            <a:alphaModFix/>
          </a:blip>
          <a:srcRect b="0" l="0" r="0" t="0"/>
          <a:stretch/>
        </p:blipFill>
        <p:spPr>
          <a:xfrm>
            <a:off x="2830439" y="3683092"/>
            <a:ext cx="2186691" cy="741425"/>
          </a:xfrm>
          <a:prstGeom prst="rect">
            <a:avLst/>
          </a:prstGeom>
          <a:noFill/>
          <a:ln>
            <a:noFill/>
          </a:ln>
        </p:spPr>
      </p:pic>
      <p:pic>
        <p:nvPicPr>
          <p:cNvPr descr="Universität Potsdam – Wikipedia" id="209" name="Google Shape;209;p27"/>
          <p:cNvPicPr preferRelativeResize="0"/>
          <p:nvPr/>
        </p:nvPicPr>
        <p:blipFill rotWithShape="1">
          <a:blip r:embed="rId5">
            <a:alphaModFix/>
          </a:blip>
          <a:srcRect b="0" l="0" r="0" t="0"/>
          <a:stretch/>
        </p:blipFill>
        <p:spPr>
          <a:xfrm>
            <a:off x="7097624" y="3507002"/>
            <a:ext cx="1093603" cy="1093603"/>
          </a:xfrm>
          <a:prstGeom prst="rect">
            <a:avLst/>
          </a:prstGeom>
          <a:noFill/>
          <a:ln>
            <a:noFill/>
          </a:ln>
        </p:spPr>
      </p:pic>
      <p:pic>
        <p:nvPicPr>
          <p:cNvPr descr="File:HPI logo.svg - Wikimedia Commons" id="210" name="Google Shape;210;p27"/>
          <p:cNvPicPr preferRelativeResize="0"/>
          <p:nvPr/>
        </p:nvPicPr>
        <p:blipFill rotWithShape="1">
          <a:blip r:embed="rId6">
            <a:alphaModFix/>
          </a:blip>
          <a:srcRect b="0" l="0" r="0" t="0"/>
          <a:stretch/>
        </p:blipFill>
        <p:spPr>
          <a:xfrm>
            <a:off x="5561003" y="3433607"/>
            <a:ext cx="1115884" cy="1115884"/>
          </a:xfrm>
          <a:prstGeom prst="rect">
            <a:avLst/>
          </a:prstGeom>
          <a:noFill/>
          <a:ln>
            <a:noFill/>
          </a:ln>
        </p:spPr>
      </p:pic>
      <p:sp>
        <p:nvSpPr>
          <p:cNvPr id="211" name="Google Shape;211;p27"/>
          <p:cNvSpPr txBox="1"/>
          <p:nvPr/>
        </p:nvSpPr>
        <p:spPr>
          <a:xfrm>
            <a:off x="0" y="180750"/>
            <a:ext cx="9144000" cy="457018"/>
          </a:xfrm>
          <a:prstGeom prst="rect">
            <a:avLst/>
          </a:prstGeom>
          <a:noFill/>
          <a:ln>
            <a:noFill/>
          </a:ln>
        </p:spPr>
        <p:txBody>
          <a:bodyPr anchorCtr="0" anchor="t" bIns="34275" lIns="68575" spcFirstLastPara="1" rIns="68575" wrap="square" tIns="34275">
            <a:spAutoFit/>
          </a:bodyPr>
          <a:lstStyle/>
          <a:p>
            <a:pPr indent="0" lvl="0" marL="0" marR="0" rtl="0" algn="ctr">
              <a:lnSpc>
                <a:spcPct val="90000"/>
              </a:lnSpc>
              <a:spcBef>
                <a:spcPts val="0"/>
              </a:spcBef>
              <a:spcAft>
                <a:spcPts val="0"/>
              </a:spcAft>
              <a:buClr>
                <a:schemeClr val="dk1"/>
              </a:buClr>
              <a:buSzPts val="1100"/>
              <a:buFont typeface="Arial"/>
              <a:buNone/>
            </a:pPr>
            <a:r>
              <a:rPr b="1" i="0" lang="ru" sz="2800" u="none" cap="none" strike="noStrike">
                <a:solidFill>
                  <a:schemeClr val="dk1"/>
                </a:solidFill>
                <a:latin typeface="Times New Roman"/>
                <a:ea typeface="Times New Roman"/>
                <a:cs typeface="Times New Roman"/>
                <a:sym typeface="Times New Roman"/>
              </a:rPr>
              <a:t>Acknowledgments</a:t>
            </a:r>
            <a:endParaRPr b="1"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nvSpPr>
        <p:spPr>
          <a:xfrm>
            <a:off x="5050350" y="1328688"/>
            <a:ext cx="3437700" cy="1029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Times New Roman"/>
              <a:buChar char="-"/>
            </a:pPr>
            <a:r>
              <a:rPr lang="ru" sz="1600">
                <a:solidFill>
                  <a:schemeClr val="dk1"/>
                </a:solidFill>
                <a:latin typeface="Times New Roman"/>
                <a:ea typeface="Times New Roman"/>
                <a:cs typeface="Times New Roman"/>
                <a:sym typeface="Times New Roman"/>
              </a:rPr>
              <a:t>Why </a:t>
            </a:r>
            <a:r>
              <a:rPr lang="ru" sz="1600">
                <a:solidFill>
                  <a:schemeClr val="dk1"/>
                </a:solidFill>
                <a:latin typeface="Times New Roman"/>
                <a:ea typeface="Times New Roman"/>
                <a:cs typeface="Times New Roman"/>
                <a:sym typeface="Times New Roman"/>
              </a:rPr>
              <a:t>are </a:t>
            </a:r>
            <a:r>
              <a:rPr lang="ru" sz="1600">
                <a:solidFill>
                  <a:schemeClr val="dk1"/>
                </a:solidFill>
                <a:latin typeface="Times New Roman"/>
                <a:ea typeface="Times New Roman"/>
                <a:cs typeface="Times New Roman"/>
                <a:sym typeface="Times New Roman"/>
              </a:rPr>
              <a:t>conditions different?</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ru" sz="1600">
                <a:solidFill>
                  <a:schemeClr val="dk1"/>
                </a:solidFill>
                <a:latin typeface="Times New Roman"/>
                <a:ea typeface="Times New Roman"/>
                <a:cs typeface="Times New Roman"/>
                <a:sym typeface="Times New Roman"/>
              </a:rPr>
              <a:t>Can we extract disease relevant genes and connections?</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ru" sz="1600">
                <a:solidFill>
                  <a:schemeClr val="dk1"/>
                </a:solidFill>
                <a:latin typeface="Times New Roman"/>
                <a:ea typeface="Times New Roman"/>
                <a:cs typeface="Times New Roman"/>
                <a:sym typeface="Times New Roman"/>
              </a:rPr>
              <a:t>Can we build disease specific networks?</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p:txBody>
      </p:sp>
      <p:sp>
        <p:nvSpPr>
          <p:cNvPr id="71" name="Google Shape;71;p15"/>
          <p:cNvSpPr txBox="1"/>
          <p:nvPr/>
        </p:nvSpPr>
        <p:spPr>
          <a:xfrm>
            <a:off x="1377861" y="180750"/>
            <a:ext cx="6747900" cy="931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dk1"/>
              </a:buClr>
              <a:buSzPts val="1100"/>
              <a:buFont typeface="Arial"/>
              <a:buNone/>
            </a:pPr>
            <a:r>
              <a:rPr b="1" lang="ru" sz="2800">
                <a:solidFill>
                  <a:schemeClr val="dk1"/>
                </a:solidFill>
                <a:latin typeface="Times New Roman"/>
                <a:ea typeface="Times New Roman"/>
                <a:cs typeface="Times New Roman"/>
                <a:sym typeface="Times New Roman"/>
              </a:rPr>
              <a:t>Rationale </a:t>
            </a:r>
            <a:endParaRPr b="1" i="0" sz="2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Times New Roman"/>
              <a:ea typeface="Times New Roman"/>
              <a:cs typeface="Times New Roman"/>
              <a:sym typeface="Times New Roman"/>
            </a:endParaRPr>
          </a:p>
        </p:txBody>
      </p:sp>
      <p:pic>
        <p:nvPicPr>
          <p:cNvPr id="72" name="Google Shape;72;p15"/>
          <p:cNvPicPr preferRelativeResize="0"/>
          <p:nvPr/>
        </p:nvPicPr>
        <p:blipFill>
          <a:blip r:embed="rId3">
            <a:alphaModFix/>
          </a:blip>
          <a:stretch>
            <a:fillRect/>
          </a:stretch>
        </p:blipFill>
        <p:spPr>
          <a:xfrm>
            <a:off x="249600" y="1009375"/>
            <a:ext cx="4800748" cy="2805903"/>
          </a:xfrm>
          <a:prstGeom prst="rect">
            <a:avLst/>
          </a:prstGeom>
          <a:noFill/>
          <a:ln>
            <a:noFill/>
          </a:ln>
        </p:spPr>
      </p:pic>
      <p:sp>
        <p:nvSpPr>
          <p:cNvPr id="73" name="Google Shape;73;p15"/>
          <p:cNvSpPr txBox="1"/>
          <p:nvPr/>
        </p:nvSpPr>
        <p:spPr>
          <a:xfrm>
            <a:off x="394077" y="4158359"/>
            <a:ext cx="9645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
                <a:latin typeface="Times New Roman"/>
                <a:ea typeface="Times New Roman"/>
                <a:cs typeface="Times New Roman"/>
                <a:sym typeface="Times New Roman"/>
              </a:rPr>
              <a:t>Reichart,Lindberg,Maatz</a:t>
            </a:r>
            <a:r>
              <a:rPr lang="ru" sz="1400">
                <a:latin typeface="Times New Roman"/>
                <a:ea typeface="Times New Roman"/>
                <a:cs typeface="Times New Roman"/>
                <a:sym typeface="Times New Roman"/>
              </a:rPr>
              <a:t>, et al. [Science</a:t>
            </a:r>
            <a:r>
              <a:rPr lang="ru">
                <a:latin typeface="Times New Roman"/>
                <a:ea typeface="Times New Roman"/>
                <a:cs typeface="Times New Roman"/>
                <a:sym typeface="Times New Roman"/>
              </a:rPr>
              <a:t> </a:t>
            </a:r>
            <a:r>
              <a:rPr lang="ru" sz="1400">
                <a:latin typeface="Times New Roman"/>
                <a:ea typeface="Times New Roman"/>
                <a:cs typeface="Times New Roman"/>
                <a:sym typeface="Times New Roman"/>
              </a:rPr>
              <a:t>20</a:t>
            </a:r>
            <a:r>
              <a:rPr lang="ru">
                <a:latin typeface="Times New Roman"/>
                <a:ea typeface="Times New Roman"/>
                <a:cs typeface="Times New Roman"/>
                <a:sym typeface="Times New Roman"/>
              </a:rPr>
              <a:t>22]</a:t>
            </a:r>
            <a:endParaRPr sz="14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p:cNvPicPr preferRelativeResize="0"/>
          <p:nvPr/>
        </p:nvPicPr>
        <p:blipFill rotWithShape="1">
          <a:blip r:embed="rId3">
            <a:alphaModFix/>
          </a:blip>
          <a:srcRect b="0" l="0" r="0" t="0"/>
          <a:stretch/>
        </p:blipFill>
        <p:spPr>
          <a:xfrm>
            <a:off x="703972" y="1111950"/>
            <a:ext cx="3800102" cy="3489752"/>
          </a:xfrm>
          <a:prstGeom prst="rect">
            <a:avLst/>
          </a:prstGeom>
          <a:noFill/>
          <a:ln>
            <a:noFill/>
          </a:ln>
        </p:spPr>
      </p:pic>
      <p:sp>
        <p:nvSpPr>
          <p:cNvPr id="79" name="Google Shape;79;p16"/>
          <p:cNvSpPr txBox="1"/>
          <p:nvPr/>
        </p:nvSpPr>
        <p:spPr>
          <a:xfrm>
            <a:off x="4751800" y="1030726"/>
            <a:ext cx="3800100" cy="16215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Clr>
                <a:schemeClr val="dk1"/>
              </a:buClr>
              <a:buSzPts val="1600"/>
              <a:buFont typeface="Times New Roman"/>
              <a:buChar char="-"/>
            </a:pPr>
            <a:r>
              <a:rPr lang="ru" sz="1600">
                <a:solidFill>
                  <a:schemeClr val="dk1"/>
                </a:solidFill>
                <a:latin typeface="Times New Roman"/>
                <a:ea typeface="Times New Roman"/>
                <a:cs typeface="Times New Roman"/>
                <a:sym typeface="Times New Roman"/>
              </a:rPr>
              <a:t>Revolutionary</a:t>
            </a:r>
            <a:r>
              <a:rPr lang="ru" sz="1600">
                <a:solidFill>
                  <a:schemeClr val="dk1"/>
                </a:solidFill>
                <a:latin typeface="Times New Roman"/>
                <a:ea typeface="Times New Roman"/>
                <a:cs typeface="Times New Roman"/>
                <a:sym typeface="Times New Roman"/>
              </a:rPr>
              <a:t> technology</a:t>
            </a:r>
            <a:endParaRPr sz="1600">
              <a:solidFill>
                <a:schemeClr val="dk1"/>
              </a:solidFill>
              <a:latin typeface="Times New Roman"/>
              <a:ea typeface="Times New Roman"/>
              <a:cs typeface="Times New Roman"/>
              <a:sym typeface="Times New Roman"/>
            </a:endParaRPr>
          </a:p>
          <a:p>
            <a:pPr indent="-330200" lvl="0" marL="457200" marR="0" rtl="0" algn="l">
              <a:lnSpc>
                <a:spcPct val="100000"/>
              </a:lnSpc>
              <a:spcBef>
                <a:spcPts val="0"/>
              </a:spcBef>
              <a:spcAft>
                <a:spcPts val="0"/>
              </a:spcAft>
              <a:buClr>
                <a:schemeClr val="dk1"/>
              </a:buClr>
              <a:buSzPts val="1600"/>
              <a:buFont typeface="Times New Roman"/>
              <a:buChar char="-"/>
            </a:pPr>
            <a:r>
              <a:rPr b="0" i="0" lang="ru" sz="1600" u="none" cap="none" strike="noStrike">
                <a:solidFill>
                  <a:schemeClr val="dk1"/>
                </a:solidFill>
                <a:latin typeface="Times New Roman"/>
                <a:ea typeface="Times New Roman"/>
                <a:cs typeface="Times New Roman"/>
                <a:sym typeface="Times New Roman"/>
              </a:rPr>
              <a:t>High resolution</a:t>
            </a:r>
            <a:endParaRPr b="0" i="0" sz="1600" u="none" cap="none" strike="noStrike">
              <a:solidFill>
                <a:schemeClr val="dk1"/>
              </a:solidFill>
              <a:latin typeface="Times New Roman"/>
              <a:ea typeface="Times New Roman"/>
              <a:cs typeface="Times New Roman"/>
              <a:sym typeface="Times New Roman"/>
            </a:endParaRPr>
          </a:p>
          <a:p>
            <a:pPr indent="-330200" lvl="0" marL="457200" marR="0" rtl="0" algn="l">
              <a:lnSpc>
                <a:spcPct val="100000"/>
              </a:lnSpc>
              <a:spcBef>
                <a:spcPts val="0"/>
              </a:spcBef>
              <a:spcAft>
                <a:spcPts val="0"/>
              </a:spcAft>
              <a:buClr>
                <a:schemeClr val="dk1"/>
              </a:buClr>
              <a:buSzPts val="1600"/>
              <a:buFont typeface="Times New Roman"/>
              <a:buChar char="-"/>
            </a:pPr>
            <a:r>
              <a:rPr b="0" i="0" lang="ru" sz="1600" u="none" cap="none" strike="noStrike">
                <a:solidFill>
                  <a:schemeClr val="dk1"/>
                </a:solidFill>
                <a:latin typeface="Times New Roman"/>
                <a:ea typeface="Times New Roman"/>
                <a:cs typeface="Times New Roman"/>
                <a:sym typeface="Times New Roman"/>
              </a:rPr>
              <a:t>Heterogeneity detection</a:t>
            </a:r>
            <a:endParaRPr b="0" i="0" sz="1600" u="none" cap="none" strike="noStrike">
              <a:solidFill>
                <a:schemeClr val="dk1"/>
              </a:solidFill>
              <a:latin typeface="Times New Roman"/>
              <a:ea typeface="Times New Roman"/>
              <a:cs typeface="Times New Roman"/>
              <a:sym typeface="Times New Roman"/>
            </a:endParaRPr>
          </a:p>
          <a:p>
            <a:pPr indent="-330200" lvl="0" marL="457200" marR="0" rtl="0" algn="l">
              <a:lnSpc>
                <a:spcPct val="115000"/>
              </a:lnSpc>
              <a:spcBef>
                <a:spcPts val="0"/>
              </a:spcBef>
              <a:spcAft>
                <a:spcPts val="0"/>
              </a:spcAft>
              <a:buClr>
                <a:schemeClr val="dk1"/>
              </a:buClr>
              <a:buSzPts val="1600"/>
              <a:buFont typeface="Times New Roman"/>
              <a:buChar char="-"/>
            </a:pPr>
            <a:r>
              <a:rPr b="0" i="0" lang="ru" sz="1600" u="none" cap="none" strike="noStrike">
                <a:solidFill>
                  <a:schemeClr val="dk1"/>
                </a:solidFill>
                <a:latin typeface="Times New Roman"/>
                <a:ea typeface="Times New Roman"/>
                <a:cs typeface="Times New Roman"/>
                <a:sym typeface="Times New Roman"/>
              </a:rPr>
              <a:t>Reveals </a:t>
            </a:r>
            <a:r>
              <a:rPr lang="ru" sz="1600">
                <a:solidFill>
                  <a:schemeClr val="dk1"/>
                </a:solidFill>
                <a:latin typeface="Times New Roman"/>
                <a:ea typeface="Times New Roman"/>
                <a:cs typeface="Times New Roman"/>
                <a:sym typeface="Times New Roman"/>
              </a:rPr>
              <a:t>h</a:t>
            </a:r>
            <a:r>
              <a:rPr b="0" i="0" lang="ru" sz="1600" u="none" cap="none" strike="noStrike">
                <a:solidFill>
                  <a:schemeClr val="dk1"/>
                </a:solidFill>
                <a:latin typeface="Times New Roman"/>
                <a:ea typeface="Times New Roman"/>
                <a:cs typeface="Times New Roman"/>
                <a:sym typeface="Times New Roman"/>
              </a:rPr>
              <a:t>idden </a:t>
            </a:r>
            <a:r>
              <a:rPr lang="ru" sz="1600">
                <a:solidFill>
                  <a:schemeClr val="dk1"/>
                </a:solidFill>
                <a:latin typeface="Times New Roman"/>
                <a:ea typeface="Times New Roman"/>
                <a:cs typeface="Times New Roman"/>
                <a:sym typeface="Times New Roman"/>
              </a:rPr>
              <a:t>d</a:t>
            </a:r>
            <a:r>
              <a:rPr b="0" i="0" lang="ru" sz="1600" u="none" cap="none" strike="noStrike">
                <a:solidFill>
                  <a:schemeClr val="dk1"/>
                </a:solidFill>
                <a:latin typeface="Times New Roman"/>
                <a:ea typeface="Times New Roman"/>
                <a:cs typeface="Times New Roman"/>
                <a:sym typeface="Times New Roman"/>
              </a:rPr>
              <a:t>ifferences in data</a:t>
            </a:r>
            <a:endParaRPr b="0" i="0" sz="1600" u="none" cap="none" strike="noStrike">
              <a:solidFill>
                <a:schemeClr val="dk1"/>
              </a:solidFill>
              <a:latin typeface="Times New Roman"/>
              <a:ea typeface="Times New Roman"/>
              <a:cs typeface="Times New Roman"/>
              <a:sym typeface="Times New Roman"/>
            </a:endParaRPr>
          </a:p>
          <a:p>
            <a:pPr indent="0" lvl="0" marL="457200" marR="0" rtl="0" algn="l">
              <a:lnSpc>
                <a:spcPct val="115000"/>
              </a:lnSpc>
              <a:spcBef>
                <a:spcPts val="0"/>
              </a:spcBef>
              <a:spcAft>
                <a:spcPts val="0"/>
              </a:spcAft>
              <a:buNone/>
            </a:pPr>
            <a:r>
              <a:t/>
            </a:r>
            <a:endParaRPr b="0" i="0" sz="1600" u="none" cap="none" strike="noStrike">
              <a:solidFill>
                <a:schemeClr val="dk1"/>
              </a:solidFill>
              <a:latin typeface="Times New Roman"/>
              <a:ea typeface="Times New Roman"/>
              <a:cs typeface="Times New Roman"/>
              <a:sym typeface="Times New Roman"/>
            </a:endParaRPr>
          </a:p>
          <a:p>
            <a:pPr indent="0" lvl="0" marL="457200" marR="0" rtl="0" algn="l">
              <a:lnSpc>
                <a:spcPct val="100000"/>
              </a:lnSpc>
              <a:spcBef>
                <a:spcPts val="2300"/>
              </a:spcBef>
              <a:spcAft>
                <a:spcPts val="0"/>
              </a:spcAft>
              <a:buClr>
                <a:srgbClr val="000000"/>
              </a:buClr>
              <a:buSzPts val="1600"/>
              <a:buFont typeface="Arial"/>
              <a:buNone/>
            </a:pPr>
            <a:r>
              <a:t/>
            </a:r>
            <a:endParaRPr b="0" i="0" sz="1600" u="none" cap="none" strike="noStrike">
              <a:solidFill>
                <a:schemeClr val="dk1"/>
              </a:solidFill>
              <a:latin typeface="Times New Roman"/>
              <a:ea typeface="Times New Roman"/>
              <a:cs typeface="Times New Roman"/>
              <a:sym typeface="Times New Roman"/>
            </a:endParaRPr>
          </a:p>
        </p:txBody>
      </p:sp>
      <p:sp>
        <p:nvSpPr>
          <p:cNvPr id="80" name="Google Shape;80;p16"/>
          <p:cNvSpPr txBox="1"/>
          <p:nvPr/>
        </p:nvSpPr>
        <p:spPr>
          <a:xfrm>
            <a:off x="1377861" y="180750"/>
            <a:ext cx="6747900" cy="931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dk1"/>
              </a:buClr>
              <a:buSzPts val="1100"/>
              <a:buFont typeface="Arial"/>
              <a:buNone/>
            </a:pPr>
            <a:r>
              <a:rPr b="1" i="0" lang="ru" sz="2800" u="none" cap="none" strike="noStrike">
                <a:solidFill>
                  <a:schemeClr val="dk1"/>
                </a:solidFill>
                <a:latin typeface="Times New Roman"/>
                <a:ea typeface="Times New Roman"/>
                <a:cs typeface="Times New Roman"/>
                <a:sym typeface="Times New Roman"/>
              </a:rPr>
              <a:t>Single </a:t>
            </a:r>
            <a:r>
              <a:rPr b="1" lang="ru" sz="2800">
                <a:solidFill>
                  <a:schemeClr val="dk1"/>
                </a:solidFill>
                <a:latin typeface="Times New Roman"/>
                <a:ea typeface="Times New Roman"/>
                <a:cs typeface="Times New Roman"/>
                <a:sym typeface="Times New Roman"/>
              </a:rPr>
              <a:t>cell </a:t>
            </a:r>
            <a:r>
              <a:rPr b="1" i="0" lang="ru" sz="2800" u="none" cap="none" strike="noStrike">
                <a:solidFill>
                  <a:schemeClr val="dk1"/>
                </a:solidFill>
                <a:latin typeface="Times New Roman"/>
                <a:ea typeface="Times New Roman"/>
                <a:cs typeface="Times New Roman"/>
                <a:sym typeface="Times New Roman"/>
              </a:rPr>
              <a:t>data</a:t>
            </a:r>
            <a:endParaRPr b="1" i="0" sz="2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Times New Roman"/>
              <a:ea typeface="Times New Roman"/>
              <a:cs typeface="Times New Roman"/>
              <a:sym typeface="Times New Roman"/>
            </a:endParaRPr>
          </a:p>
        </p:txBody>
      </p:sp>
      <p:pic>
        <p:nvPicPr>
          <p:cNvPr id="81" name="Google Shape;81;p16"/>
          <p:cNvPicPr preferRelativeResize="0"/>
          <p:nvPr/>
        </p:nvPicPr>
        <p:blipFill>
          <a:blip r:embed="rId4">
            <a:alphaModFix/>
          </a:blip>
          <a:stretch>
            <a:fillRect/>
          </a:stretch>
        </p:blipFill>
        <p:spPr>
          <a:xfrm>
            <a:off x="5318712" y="2225450"/>
            <a:ext cx="2666275" cy="2517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grpSp>
        <p:nvGrpSpPr>
          <p:cNvPr id="86" name="Google Shape;86;p17"/>
          <p:cNvGrpSpPr/>
          <p:nvPr/>
        </p:nvGrpSpPr>
        <p:grpSpPr>
          <a:xfrm>
            <a:off x="5386812" y="3045885"/>
            <a:ext cx="2926027" cy="1517145"/>
            <a:chOff x="5760666" y="1945855"/>
            <a:chExt cx="6289825" cy="3478096"/>
          </a:xfrm>
        </p:grpSpPr>
        <p:grpSp>
          <p:nvGrpSpPr>
            <p:cNvPr id="87" name="Google Shape;87;p17"/>
            <p:cNvGrpSpPr/>
            <p:nvPr/>
          </p:nvGrpSpPr>
          <p:grpSpPr>
            <a:xfrm>
              <a:off x="5760666" y="1945855"/>
              <a:ext cx="6289825" cy="3478096"/>
              <a:chOff x="5810094" y="2094139"/>
              <a:chExt cx="6289825" cy="3478096"/>
            </a:xfrm>
          </p:grpSpPr>
          <p:pic>
            <p:nvPicPr>
              <p:cNvPr descr="Fig. 2. Primary sclerosing cholangitis (PSC) susceptibility and modifier genes grouped according to four aspects that are at present believed to represent key components of the pathogenesis of PSC. For gene abbreviations, see http://www.ncbi.nlm.nih.gov/gene." id="88" name="Google Shape;88;p17"/>
              <p:cNvPicPr preferRelativeResize="0"/>
              <p:nvPr/>
            </p:nvPicPr>
            <p:blipFill rotWithShape="1">
              <a:blip r:embed="rId3">
                <a:alphaModFix/>
              </a:blip>
              <a:srcRect b="0" l="0" r="0" t="0"/>
              <a:stretch/>
            </p:blipFill>
            <p:spPr>
              <a:xfrm>
                <a:off x="5810094" y="2094139"/>
                <a:ext cx="6289782" cy="3415155"/>
              </a:xfrm>
              <a:prstGeom prst="rect">
                <a:avLst/>
              </a:prstGeom>
              <a:noFill/>
              <a:ln>
                <a:noFill/>
              </a:ln>
            </p:spPr>
          </p:pic>
          <p:sp>
            <p:nvSpPr>
              <p:cNvPr id="89" name="Google Shape;89;p17"/>
              <p:cNvSpPr/>
              <p:nvPr/>
            </p:nvSpPr>
            <p:spPr>
              <a:xfrm>
                <a:off x="5942310" y="3120518"/>
                <a:ext cx="601500" cy="359100"/>
              </a:xfrm>
              <a:prstGeom prst="rect">
                <a:avLst/>
              </a:prstGeom>
              <a:solidFill>
                <a:srgbClr val="FFFFFF"/>
              </a:solidFill>
              <a:ln cap="flat" cmpd="sng" w="9525">
                <a:solidFill>
                  <a:srgbClr val="FFFFFF"/>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33333"/>
                  </a:solidFill>
                  <a:latin typeface="Calibri"/>
                  <a:ea typeface="Calibri"/>
                  <a:cs typeface="Calibri"/>
                  <a:sym typeface="Calibri"/>
                </a:endParaRPr>
              </a:p>
            </p:txBody>
          </p:sp>
          <p:sp>
            <p:nvSpPr>
              <p:cNvPr id="90" name="Google Shape;90;p17"/>
              <p:cNvSpPr/>
              <p:nvPr/>
            </p:nvSpPr>
            <p:spPr>
              <a:xfrm>
                <a:off x="10813219" y="5028935"/>
                <a:ext cx="1286700" cy="543300"/>
              </a:xfrm>
              <a:prstGeom prst="rect">
                <a:avLst/>
              </a:prstGeom>
              <a:solidFill>
                <a:srgbClr val="FFFFFF"/>
              </a:solidFill>
              <a:ln cap="flat" cmpd="sng" w="9525">
                <a:solidFill>
                  <a:srgbClr val="FFFFFF"/>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33333"/>
                  </a:solidFill>
                  <a:latin typeface="Calibri"/>
                  <a:ea typeface="Calibri"/>
                  <a:cs typeface="Calibri"/>
                  <a:sym typeface="Calibri"/>
                </a:endParaRPr>
              </a:p>
            </p:txBody>
          </p:sp>
          <p:sp>
            <p:nvSpPr>
              <p:cNvPr id="91" name="Google Shape;91;p17"/>
              <p:cNvSpPr/>
              <p:nvPr/>
            </p:nvSpPr>
            <p:spPr>
              <a:xfrm>
                <a:off x="11155763" y="3942522"/>
                <a:ext cx="601500" cy="359100"/>
              </a:xfrm>
              <a:prstGeom prst="rect">
                <a:avLst/>
              </a:prstGeom>
              <a:solidFill>
                <a:srgbClr val="FFFFFF"/>
              </a:solidFill>
              <a:ln cap="flat" cmpd="sng" w="9525">
                <a:solidFill>
                  <a:srgbClr val="FFFFFF"/>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33333"/>
                  </a:solidFill>
                  <a:latin typeface="Calibri"/>
                  <a:ea typeface="Calibri"/>
                  <a:cs typeface="Calibri"/>
                  <a:sym typeface="Calibri"/>
                </a:endParaRPr>
              </a:p>
            </p:txBody>
          </p:sp>
          <p:sp>
            <p:nvSpPr>
              <p:cNvPr id="92" name="Google Shape;92;p17"/>
              <p:cNvSpPr/>
              <p:nvPr/>
            </p:nvSpPr>
            <p:spPr>
              <a:xfrm>
                <a:off x="7940055" y="4891352"/>
                <a:ext cx="678000" cy="359100"/>
              </a:xfrm>
              <a:prstGeom prst="rect">
                <a:avLst/>
              </a:prstGeom>
              <a:solidFill>
                <a:srgbClr val="FFFFFF"/>
              </a:solidFill>
              <a:ln cap="flat" cmpd="sng" w="9525">
                <a:solidFill>
                  <a:srgbClr val="FFFFFF"/>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33333"/>
                  </a:solidFill>
                  <a:latin typeface="Calibri"/>
                  <a:ea typeface="Calibri"/>
                  <a:cs typeface="Calibri"/>
                  <a:sym typeface="Calibri"/>
                </a:endParaRPr>
              </a:p>
            </p:txBody>
          </p:sp>
        </p:grpSp>
        <p:sp>
          <p:nvSpPr>
            <p:cNvPr id="93" name="Google Shape;93;p17"/>
            <p:cNvSpPr txBox="1"/>
            <p:nvPr/>
          </p:nvSpPr>
          <p:spPr>
            <a:xfrm>
              <a:off x="10995371" y="4683121"/>
              <a:ext cx="1055100" cy="197400"/>
            </a:xfrm>
            <a:prstGeom prst="rect">
              <a:avLst/>
            </a:prstGeom>
            <a:solidFill>
              <a:srgbClr val="FFFFFF"/>
            </a:solidFill>
            <a:ln>
              <a:noFill/>
            </a:ln>
          </p:spPr>
          <p:txBody>
            <a:bodyPr anchorCtr="0" anchor="t" bIns="0" lIns="0" spcFirstLastPara="1" rIns="0" wrap="square" tIns="0">
              <a:noAutofit/>
            </a:bodyPr>
            <a:lstStyle/>
            <a:p>
              <a:pPr indent="-101699" lvl="0" marL="216000" marR="0" rtl="0" algn="l">
                <a:lnSpc>
                  <a:spcPct val="105000"/>
                </a:lnSpc>
                <a:spcBef>
                  <a:spcPts val="0"/>
                </a:spcBef>
                <a:spcAft>
                  <a:spcPts val="0"/>
                </a:spcAft>
                <a:buClr>
                  <a:srgbClr val="333333"/>
                </a:buClr>
                <a:buSzPts val="1800"/>
                <a:buFont typeface="Arial"/>
                <a:buNone/>
              </a:pPr>
              <a:r>
                <a:t/>
              </a:r>
              <a:endParaRPr b="0" i="0" sz="1800" u="none" cap="none" strike="noStrike">
                <a:solidFill>
                  <a:srgbClr val="333333"/>
                </a:solidFill>
                <a:latin typeface="Calibri"/>
                <a:ea typeface="Calibri"/>
                <a:cs typeface="Calibri"/>
                <a:sym typeface="Calibri"/>
              </a:endParaRPr>
            </a:p>
          </p:txBody>
        </p:sp>
      </p:grpSp>
      <p:pic>
        <p:nvPicPr>
          <p:cNvPr id="94" name="Google Shape;94;p17"/>
          <p:cNvPicPr preferRelativeResize="0"/>
          <p:nvPr/>
        </p:nvPicPr>
        <p:blipFill rotWithShape="1">
          <a:blip r:embed="rId4">
            <a:alphaModFix/>
          </a:blip>
          <a:srcRect b="0" l="0" r="0" t="0"/>
          <a:stretch/>
        </p:blipFill>
        <p:spPr>
          <a:xfrm>
            <a:off x="831159" y="2874009"/>
            <a:ext cx="2346350" cy="1860900"/>
          </a:xfrm>
          <a:prstGeom prst="rect">
            <a:avLst/>
          </a:prstGeom>
          <a:noFill/>
          <a:ln>
            <a:noFill/>
          </a:ln>
        </p:spPr>
      </p:pic>
      <p:pic>
        <p:nvPicPr>
          <p:cNvPr id="95" name="Google Shape;95;p17"/>
          <p:cNvPicPr preferRelativeResize="0"/>
          <p:nvPr/>
        </p:nvPicPr>
        <p:blipFill rotWithShape="1">
          <a:blip r:embed="rId5">
            <a:alphaModFix/>
          </a:blip>
          <a:srcRect b="0" l="0" r="0" t="0"/>
          <a:stretch/>
        </p:blipFill>
        <p:spPr>
          <a:xfrm>
            <a:off x="3680150" y="2900625"/>
            <a:ext cx="1518799" cy="1807675"/>
          </a:xfrm>
          <a:prstGeom prst="rect">
            <a:avLst/>
          </a:prstGeom>
          <a:noFill/>
          <a:ln>
            <a:noFill/>
          </a:ln>
        </p:spPr>
      </p:pic>
      <p:sp>
        <p:nvSpPr>
          <p:cNvPr id="96" name="Google Shape;96;p17"/>
          <p:cNvSpPr txBox="1"/>
          <p:nvPr/>
        </p:nvSpPr>
        <p:spPr>
          <a:xfrm>
            <a:off x="1377861" y="180750"/>
            <a:ext cx="6747900" cy="885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1" i="0" lang="ru" sz="2800" u="none" cap="none" strike="noStrike">
                <a:solidFill>
                  <a:schemeClr val="dk1"/>
                </a:solidFill>
                <a:latin typeface="Times New Roman"/>
                <a:ea typeface="Times New Roman"/>
                <a:cs typeface="Times New Roman"/>
                <a:sym typeface="Times New Roman"/>
              </a:rPr>
              <a:t>Datasets</a:t>
            </a:r>
            <a:endParaRPr b="1" i="0" sz="25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500"/>
              <a:buFont typeface="Arial"/>
              <a:buNone/>
            </a:pPr>
            <a:r>
              <a:t/>
            </a:r>
            <a:endParaRPr b="1" i="0" sz="2500" u="none" cap="none" strike="noStrike">
              <a:solidFill>
                <a:schemeClr val="dk1"/>
              </a:solidFill>
              <a:latin typeface="Times New Roman"/>
              <a:ea typeface="Times New Roman"/>
              <a:cs typeface="Times New Roman"/>
              <a:sym typeface="Times New Roman"/>
            </a:endParaRPr>
          </a:p>
        </p:txBody>
      </p:sp>
      <p:graphicFrame>
        <p:nvGraphicFramePr>
          <p:cNvPr id="97" name="Google Shape;97;p17"/>
          <p:cNvGraphicFramePr/>
          <p:nvPr/>
        </p:nvGraphicFramePr>
        <p:xfrm>
          <a:off x="923447" y="1065749"/>
          <a:ext cx="3000000" cy="3000000"/>
        </p:xfrm>
        <a:graphic>
          <a:graphicData uri="http://schemas.openxmlformats.org/drawingml/2006/table">
            <a:tbl>
              <a:tblPr>
                <a:noFill/>
                <a:tableStyleId>{89D3D20C-4838-4C0C-B064-6ADBAC37F19A}</a:tableStyleId>
              </a:tblPr>
              <a:tblGrid>
                <a:gridCol w="3236550"/>
                <a:gridCol w="1451550"/>
                <a:gridCol w="1517925"/>
                <a:gridCol w="1275675"/>
              </a:tblGrid>
              <a:tr h="535775">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Dataset</a:t>
                      </a:r>
                      <a:endParaRPr sz="16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200"/>
                        <a:buFont typeface="Arial"/>
                        <a:buNone/>
                      </a:pPr>
                      <a:r>
                        <a:rPr lang="ru" sz="1600">
                          <a:solidFill>
                            <a:schemeClr val="dk1"/>
                          </a:solidFill>
                          <a:latin typeface="Times New Roman"/>
                          <a:ea typeface="Times New Roman"/>
                          <a:cs typeface="Times New Roman"/>
                          <a:sym typeface="Times New Roman"/>
                        </a:rPr>
                        <a:t>N</a:t>
                      </a:r>
                      <a:r>
                        <a:rPr lang="ru" sz="1600">
                          <a:solidFill>
                            <a:schemeClr val="dk1"/>
                          </a:solidFill>
                          <a:latin typeface="Times New Roman"/>
                          <a:ea typeface="Times New Roman"/>
                          <a:cs typeface="Times New Roman"/>
                          <a:sym typeface="Times New Roman"/>
                        </a:rPr>
                        <a:t>umber of </a:t>
                      </a:r>
                      <a:r>
                        <a:rPr lang="ru" sz="1600">
                          <a:latin typeface="Times New Roman"/>
                          <a:ea typeface="Times New Roman"/>
                          <a:cs typeface="Times New Roman"/>
                          <a:sym typeface="Times New Roman"/>
                        </a:rPr>
                        <a:t>p</a:t>
                      </a:r>
                      <a:r>
                        <a:rPr lang="ru" sz="1600" u="none" cap="none" strike="noStrike">
                          <a:latin typeface="Times New Roman"/>
                          <a:ea typeface="Times New Roman"/>
                          <a:cs typeface="Times New Roman"/>
                          <a:sym typeface="Times New Roman"/>
                        </a:rPr>
                        <a:t>atients </a:t>
                      </a:r>
                      <a:endParaRPr sz="16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200"/>
                        <a:buFont typeface="Arial"/>
                        <a:buNone/>
                      </a:pPr>
                      <a:r>
                        <a:rPr lang="ru" sz="1600">
                          <a:solidFill>
                            <a:schemeClr val="dk1"/>
                          </a:solidFill>
                          <a:latin typeface="Times New Roman"/>
                          <a:ea typeface="Times New Roman"/>
                          <a:cs typeface="Times New Roman"/>
                          <a:sym typeface="Times New Roman"/>
                        </a:rPr>
                        <a:t>N</a:t>
                      </a:r>
                      <a:r>
                        <a:rPr lang="ru" sz="1600">
                          <a:solidFill>
                            <a:schemeClr val="dk1"/>
                          </a:solidFill>
                          <a:latin typeface="Times New Roman"/>
                          <a:ea typeface="Times New Roman"/>
                          <a:cs typeface="Times New Roman"/>
                          <a:sym typeface="Times New Roman"/>
                        </a:rPr>
                        <a:t>umber of </a:t>
                      </a:r>
                      <a:r>
                        <a:rPr lang="ru" sz="1600">
                          <a:latin typeface="Times New Roman"/>
                          <a:ea typeface="Times New Roman"/>
                          <a:cs typeface="Times New Roman"/>
                          <a:sym typeface="Times New Roman"/>
                        </a:rPr>
                        <a:t>cells</a:t>
                      </a:r>
                      <a:endParaRPr sz="16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200"/>
                        <a:buFont typeface="Arial"/>
                        <a:buNone/>
                      </a:pPr>
                      <a:r>
                        <a:rPr lang="ru" sz="1600">
                          <a:solidFill>
                            <a:schemeClr val="dk1"/>
                          </a:solidFill>
                          <a:latin typeface="Times New Roman"/>
                          <a:ea typeface="Times New Roman"/>
                          <a:cs typeface="Times New Roman"/>
                          <a:sym typeface="Times New Roman"/>
                        </a:rPr>
                        <a:t>N</a:t>
                      </a:r>
                      <a:r>
                        <a:rPr lang="ru" sz="1600">
                          <a:solidFill>
                            <a:schemeClr val="dk1"/>
                          </a:solidFill>
                          <a:latin typeface="Times New Roman"/>
                          <a:ea typeface="Times New Roman"/>
                          <a:cs typeface="Times New Roman"/>
                          <a:sym typeface="Times New Roman"/>
                        </a:rPr>
                        <a:t>umber of </a:t>
                      </a:r>
                      <a:r>
                        <a:rPr lang="ru" sz="1600">
                          <a:latin typeface="Times New Roman"/>
                          <a:ea typeface="Times New Roman"/>
                          <a:cs typeface="Times New Roman"/>
                          <a:sym typeface="Times New Roman"/>
                        </a:rPr>
                        <a:t>c</a:t>
                      </a:r>
                      <a:r>
                        <a:rPr lang="ru" sz="1600" u="none" cap="none" strike="noStrike">
                          <a:latin typeface="Times New Roman"/>
                          <a:ea typeface="Times New Roman"/>
                          <a:cs typeface="Times New Roman"/>
                          <a:sym typeface="Times New Roman"/>
                        </a:rPr>
                        <a:t>lasses </a:t>
                      </a:r>
                      <a:endParaRPr sz="1600" u="none" cap="none" strike="noStrike">
                        <a:latin typeface="Times New Roman"/>
                        <a:ea typeface="Times New Roman"/>
                        <a:cs typeface="Times New Roman"/>
                        <a:sym typeface="Times New Roman"/>
                      </a:endParaRPr>
                    </a:p>
                  </a:txBody>
                  <a:tcPr marT="45725" marB="45725" marR="91450" marL="91450" anchor="ctr"/>
                </a:tc>
              </a:tr>
              <a:tr h="310175">
                <a:tc>
                  <a:txBody>
                    <a:bodyPr/>
                    <a:lstStyle/>
                    <a:p>
                      <a:pPr indent="0" lvl="0" marL="0" marR="0" rtl="0" algn="l">
                        <a:lnSpc>
                          <a:spcPct val="100000"/>
                        </a:lnSpc>
                        <a:spcBef>
                          <a:spcPts val="0"/>
                        </a:spcBef>
                        <a:spcAft>
                          <a:spcPts val="0"/>
                        </a:spcAft>
                        <a:buClr>
                          <a:schemeClr val="dk1"/>
                        </a:buClr>
                        <a:buSzPts val="1100"/>
                        <a:buFont typeface="Arial"/>
                        <a:buNone/>
                      </a:pPr>
                      <a:r>
                        <a:rPr lang="ru" sz="1600" u="none" cap="none" strike="noStrike">
                          <a:latin typeface="Times New Roman"/>
                          <a:ea typeface="Times New Roman"/>
                          <a:cs typeface="Times New Roman"/>
                          <a:sym typeface="Times New Roman"/>
                        </a:rPr>
                        <a:t>Dilated Cardiomyopathy(D</a:t>
                      </a:r>
                      <a:r>
                        <a:rPr lang="ru" sz="1600" u="none" cap="none" strike="noStrike">
                          <a:latin typeface="Times New Roman"/>
                          <a:ea typeface="Times New Roman"/>
                          <a:cs typeface="Times New Roman"/>
                          <a:sym typeface="Times New Roman"/>
                        </a:rPr>
                        <a:t>CM)</a:t>
                      </a:r>
                      <a:endParaRPr sz="16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rtl="0" algn="l">
                        <a:spcBef>
                          <a:spcPts val="0"/>
                        </a:spcBef>
                        <a:spcAft>
                          <a:spcPts val="0"/>
                        </a:spcAft>
                        <a:buNone/>
                      </a:pPr>
                      <a:r>
                        <a:rPr lang="ru" sz="1600">
                          <a:latin typeface="Times New Roman"/>
                          <a:ea typeface="Times New Roman"/>
                          <a:cs typeface="Times New Roman"/>
                          <a:sym typeface="Times New Roman"/>
                        </a:rPr>
                        <a:t>42</a:t>
                      </a:r>
                      <a:endParaRPr sz="1600">
                        <a:latin typeface="Times New Roman"/>
                        <a:ea typeface="Times New Roman"/>
                        <a:cs typeface="Times New Roman"/>
                        <a:sym typeface="Times New Roman"/>
                      </a:endParaRPr>
                    </a:p>
                  </a:txBody>
                  <a:tcPr marT="45725" marB="45725" marR="91450" marL="91450" anchor="ctr"/>
                </a:tc>
                <a:tc>
                  <a:txBody>
                    <a:bodyPr/>
                    <a:lstStyle/>
                    <a:p>
                      <a:pPr indent="0" lvl="0" marL="0" rtl="0" algn="l">
                        <a:spcBef>
                          <a:spcPts val="0"/>
                        </a:spcBef>
                        <a:spcAft>
                          <a:spcPts val="0"/>
                        </a:spcAft>
                        <a:buNone/>
                      </a:pPr>
                      <a:r>
                        <a:rPr lang="ru" sz="1600">
                          <a:latin typeface="Times New Roman"/>
                          <a:ea typeface="Times New Roman"/>
                          <a:cs typeface="Times New Roman"/>
                          <a:sym typeface="Times New Roman"/>
                        </a:rPr>
                        <a:t>169 071</a:t>
                      </a:r>
                      <a:endParaRPr sz="1600">
                        <a:latin typeface="Times New Roman"/>
                        <a:ea typeface="Times New Roman"/>
                        <a:cs typeface="Times New Roman"/>
                        <a:sym typeface="Times New Roman"/>
                      </a:endParaRPr>
                    </a:p>
                  </a:txBody>
                  <a:tcPr marT="45725" marB="45725" marR="91450" marL="91450" anchor="ctr"/>
                </a:tc>
                <a:tc>
                  <a:txBody>
                    <a:bodyPr/>
                    <a:lstStyle/>
                    <a:p>
                      <a:pPr indent="0" lvl="0" marL="0" rtl="0" algn="l">
                        <a:spcBef>
                          <a:spcPts val="0"/>
                        </a:spcBef>
                        <a:spcAft>
                          <a:spcPts val="0"/>
                        </a:spcAft>
                        <a:buNone/>
                      </a:pPr>
                      <a:r>
                        <a:rPr lang="ru" sz="1600">
                          <a:latin typeface="Times New Roman"/>
                          <a:ea typeface="Times New Roman"/>
                          <a:cs typeface="Times New Roman"/>
                          <a:sym typeface="Times New Roman"/>
                        </a:rPr>
                        <a:t>3</a:t>
                      </a:r>
                      <a:endParaRPr sz="1600">
                        <a:latin typeface="Times New Roman"/>
                        <a:ea typeface="Times New Roman"/>
                        <a:cs typeface="Times New Roman"/>
                        <a:sym typeface="Times New Roman"/>
                      </a:endParaRPr>
                    </a:p>
                  </a:txBody>
                  <a:tcPr marT="45725" marB="45725" marR="91450" marL="91450" anchor="ctr"/>
                </a:tc>
              </a:tr>
              <a:tr h="310175">
                <a:tc>
                  <a:txBody>
                    <a:bodyPr/>
                    <a:lstStyle/>
                    <a:p>
                      <a:pPr indent="0" lvl="0" marL="0" marR="0" rtl="0" algn="l">
                        <a:lnSpc>
                          <a:spcPct val="100000"/>
                        </a:lnSpc>
                        <a:spcBef>
                          <a:spcPts val="0"/>
                        </a:spcBef>
                        <a:spcAft>
                          <a:spcPts val="0"/>
                        </a:spcAft>
                        <a:buClr>
                          <a:srgbClr val="000000"/>
                        </a:buClr>
                        <a:buSzPts val="1200"/>
                        <a:buFont typeface="Arial"/>
                        <a:buNone/>
                      </a:pPr>
                      <a:r>
                        <a:rPr lang="ru" sz="1600" u="none" cap="none" strike="noStrike">
                          <a:latin typeface="Times New Roman"/>
                          <a:ea typeface="Times New Roman"/>
                          <a:cs typeface="Times New Roman"/>
                          <a:sym typeface="Times New Roman"/>
                        </a:rPr>
                        <a:t>Hypertrophic cardiomyopathy(HCM)</a:t>
                      </a:r>
                      <a:endParaRPr sz="16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rtl="0" algn="l">
                        <a:spcBef>
                          <a:spcPts val="0"/>
                        </a:spcBef>
                        <a:spcAft>
                          <a:spcPts val="0"/>
                        </a:spcAft>
                        <a:buNone/>
                      </a:pPr>
                      <a:r>
                        <a:rPr lang="ru" sz="1600">
                          <a:latin typeface="Times New Roman"/>
                          <a:ea typeface="Times New Roman"/>
                          <a:cs typeface="Times New Roman"/>
                          <a:sym typeface="Times New Roman"/>
                        </a:rPr>
                        <a:t>111</a:t>
                      </a:r>
                      <a:endParaRPr sz="1600">
                        <a:latin typeface="Times New Roman"/>
                        <a:ea typeface="Times New Roman"/>
                        <a:cs typeface="Times New Roman"/>
                        <a:sym typeface="Times New Roman"/>
                      </a:endParaRPr>
                    </a:p>
                  </a:txBody>
                  <a:tcPr marT="45725" marB="45725" marR="91450" marL="91450" anchor="ctr"/>
                </a:tc>
                <a:tc>
                  <a:txBody>
                    <a:bodyPr/>
                    <a:lstStyle/>
                    <a:p>
                      <a:pPr indent="0" lvl="0" marL="0" rtl="0" algn="l">
                        <a:spcBef>
                          <a:spcPts val="0"/>
                        </a:spcBef>
                        <a:spcAft>
                          <a:spcPts val="0"/>
                        </a:spcAft>
                        <a:buNone/>
                      </a:pPr>
                      <a:r>
                        <a:rPr lang="ru" sz="1600">
                          <a:latin typeface="Times New Roman"/>
                          <a:ea typeface="Times New Roman"/>
                          <a:cs typeface="Times New Roman"/>
                          <a:sym typeface="Times New Roman"/>
                        </a:rPr>
                        <a:t>999 335</a:t>
                      </a:r>
                      <a:endParaRPr sz="1600">
                        <a:latin typeface="Times New Roman"/>
                        <a:ea typeface="Times New Roman"/>
                        <a:cs typeface="Times New Roman"/>
                        <a:sym typeface="Times New Roman"/>
                      </a:endParaRPr>
                    </a:p>
                  </a:txBody>
                  <a:tcPr marT="45725" marB="45725" marR="91450" marL="91450" anchor="ctr"/>
                </a:tc>
                <a:tc>
                  <a:txBody>
                    <a:bodyPr/>
                    <a:lstStyle/>
                    <a:p>
                      <a:pPr indent="0" lvl="0" marL="0" rtl="0" algn="l">
                        <a:spcBef>
                          <a:spcPts val="0"/>
                        </a:spcBef>
                        <a:spcAft>
                          <a:spcPts val="0"/>
                        </a:spcAft>
                        <a:buNone/>
                      </a:pPr>
                      <a:r>
                        <a:rPr lang="ru" sz="1600">
                          <a:latin typeface="Times New Roman"/>
                          <a:ea typeface="Times New Roman"/>
                          <a:cs typeface="Times New Roman"/>
                          <a:sym typeface="Times New Roman"/>
                        </a:rPr>
                        <a:t>4</a:t>
                      </a:r>
                      <a:endParaRPr sz="1600">
                        <a:latin typeface="Times New Roman"/>
                        <a:ea typeface="Times New Roman"/>
                        <a:cs typeface="Times New Roman"/>
                        <a:sym typeface="Times New Roman"/>
                      </a:endParaRPr>
                    </a:p>
                  </a:txBody>
                  <a:tcPr marT="45725" marB="45725" marR="91450" marL="91450" anchor="ctr"/>
                </a:tc>
              </a:tr>
              <a:tr h="361025">
                <a:tc>
                  <a:txBody>
                    <a:bodyPr/>
                    <a:lstStyle/>
                    <a:p>
                      <a:pPr indent="0" lvl="0" marL="0" marR="0" rtl="0" algn="l">
                        <a:lnSpc>
                          <a:spcPct val="105000"/>
                        </a:lnSpc>
                        <a:spcBef>
                          <a:spcPts val="0"/>
                        </a:spcBef>
                        <a:spcAft>
                          <a:spcPts val="0"/>
                        </a:spcAft>
                        <a:buClr>
                          <a:schemeClr val="dk1"/>
                        </a:buClr>
                        <a:buSzPts val="1200"/>
                        <a:buFont typeface="Arial"/>
                        <a:buNone/>
                      </a:pPr>
                      <a:r>
                        <a:rPr lang="ru" sz="1600" u="none" cap="none" strike="noStrike">
                          <a:latin typeface="Times New Roman"/>
                          <a:ea typeface="Times New Roman"/>
                          <a:cs typeface="Times New Roman"/>
                          <a:sym typeface="Times New Roman"/>
                        </a:rPr>
                        <a:t>Primary sclerosing cholangitis(PSC)</a:t>
                      </a:r>
                      <a:endParaRPr sz="16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rtl="0" algn="l">
                        <a:spcBef>
                          <a:spcPts val="0"/>
                        </a:spcBef>
                        <a:spcAft>
                          <a:spcPts val="0"/>
                        </a:spcAft>
                        <a:buNone/>
                      </a:pPr>
                      <a:r>
                        <a:rPr lang="ru" sz="1600">
                          <a:latin typeface="Times New Roman"/>
                          <a:ea typeface="Times New Roman"/>
                          <a:cs typeface="Times New Roman"/>
                          <a:sym typeface="Times New Roman"/>
                        </a:rPr>
                        <a:t>63</a:t>
                      </a:r>
                      <a:endParaRPr sz="1600">
                        <a:latin typeface="Times New Roman"/>
                        <a:ea typeface="Times New Roman"/>
                        <a:cs typeface="Times New Roman"/>
                        <a:sym typeface="Times New Roman"/>
                      </a:endParaRPr>
                    </a:p>
                  </a:txBody>
                  <a:tcPr marT="45725" marB="45725" marR="91450" marL="91450" anchor="ctr"/>
                </a:tc>
                <a:tc>
                  <a:txBody>
                    <a:bodyPr/>
                    <a:lstStyle/>
                    <a:p>
                      <a:pPr indent="0" lvl="0" marL="0" rtl="0" algn="l">
                        <a:spcBef>
                          <a:spcPts val="0"/>
                        </a:spcBef>
                        <a:spcAft>
                          <a:spcPts val="0"/>
                        </a:spcAft>
                        <a:buNone/>
                      </a:pPr>
                      <a:r>
                        <a:rPr lang="ru" sz="1600">
                          <a:latin typeface="Times New Roman"/>
                          <a:ea typeface="Times New Roman"/>
                          <a:cs typeface="Times New Roman"/>
                          <a:sym typeface="Times New Roman"/>
                        </a:rPr>
                        <a:t>316 791</a:t>
                      </a:r>
                      <a:endParaRPr sz="1600">
                        <a:latin typeface="Times New Roman"/>
                        <a:ea typeface="Times New Roman"/>
                        <a:cs typeface="Times New Roman"/>
                        <a:sym typeface="Times New Roman"/>
                      </a:endParaRPr>
                    </a:p>
                  </a:txBody>
                  <a:tcPr marT="45725" marB="45725" marR="91450" marL="91450" anchor="ctr"/>
                </a:tc>
                <a:tc>
                  <a:txBody>
                    <a:bodyPr/>
                    <a:lstStyle/>
                    <a:p>
                      <a:pPr indent="0" lvl="0" marL="0" rtl="0" algn="l">
                        <a:spcBef>
                          <a:spcPts val="0"/>
                        </a:spcBef>
                        <a:spcAft>
                          <a:spcPts val="0"/>
                        </a:spcAft>
                        <a:buNone/>
                      </a:pPr>
                      <a:r>
                        <a:rPr lang="ru" sz="1600">
                          <a:latin typeface="Times New Roman"/>
                          <a:ea typeface="Times New Roman"/>
                          <a:cs typeface="Times New Roman"/>
                          <a:sym typeface="Times New Roman"/>
                        </a:rPr>
                        <a:t>6</a:t>
                      </a:r>
                      <a:endParaRPr sz="1600">
                        <a:latin typeface="Times New Roman"/>
                        <a:ea typeface="Times New Roman"/>
                        <a:cs typeface="Times New Roman"/>
                        <a:sym typeface="Times New Roman"/>
                      </a:endParaRPr>
                    </a:p>
                  </a:txBody>
                  <a:tcPr marT="45725" marB="45725" marR="91450" marL="91450"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8"/>
          <p:cNvPicPr preferRelativeResize="0"/>
          <p:nvPr/>
        </p:nvPicPr>
        <p:blipFill rotWithShape="1">
          <a:blip r:embed="rId3">
            <a:alphaModFix/>
          </a:blip>
          <a:srcRect b="0" l="0" r="0" t="0"/>
          <a:stretch/>
        </p:blipFill>
        <p:spPr>
          <a:xfrm>
            <a:off x="5695407" y="1017722"/>
            <a:ext cx="3448596" cy="3031807"/>
          </a:xfrm>
          <a:prstGeom prst="rect">
            <a:avLst/>
          </a:prstGeom>
          <a:noFill/>
          <a:ln>
            <a:noFill/>
          </a:ln>
        </p:spPr>
      </p:pic>
      <p:sp>
        <p:nvSpPr>
          <p:cNvPr id="103" name="Google Shape;103;p18"/>
          <p:cNvSpPr txBox="1"/>
          <p:nvPr>
            <p:ph idx="1" type="body"/>
          </p:nvPr>
        </p:nvSpPr>
        <p:spPr>
          <a:xfrm>
            <a:off x="311700" y="727050"/>
            <a:ext cx="6266400" cy="3841800"/>
          </a:xfrm>
          <a:prstGeom prst="rect">
            <a:avLst/>
          </a:prstGeom>
        </p:spPr>
        <p:txBody>
          <a:bodyPr anchorCtr="0" anchor="t" bIns="91425" lIns="91425" spcFirstLastPara="1" rIns="91425" wrap="square" tIns="91425">
            <a:noAutofit/>
          </a:bodyPr>
          <a:lstStyle/>
          <a:p>
            <a:pPr indent="0" lvl="0" marL="228600" rtl="0" algn="l">
              <a:lnSpc>
                <a:spcPct val="90000"/>
              </a:lnSpc>
              <a:spcBef>
                <a:spcPts val="1000"/>
              </a:spcBef>
              <a:spcAft>
                <a:spcPts val="0"/>
              </a:spcAft>
              <a:buNone/>
            </a:pPr>
            <a:r>
              <a:rPr b="1" lang="ru" sz="2200">
                <a:solidFill>
                  <a:srgbClr val="000000"/>
                </a:solidFill>
                <a:latin typeface="Times New Roman"/>
                <a:ea typeface="Times New Roman"/>
                <a:cs typeface="Times New Roman"/>
                <a:sym typeface="Times New Roman"/>
              </a:rPr>
              <a:t>What?</a:t>
            </a:r>
            <a:endParaRPr b="1" sz="2200">
              <a:solidFill>
                <a:srgbClr val="000000"/>
              </a:solidFill>
              <a:latin typeface="Times New Roman"/>
              <a:ea typeface="Times New Roman"/>
              <a:cs typeface="Times New Roman"/>
              <a:sym typeface="Times New Roman"/>
            </a:endParaRPr>
          </a:p>
          <a:p>
            <a:pPr indent="-200977" lvl="0" marL="228600" rtl="0" algn="l">
              <a:lnSpc>
                <a:spcPct val="90000"/>
              </a:lnSpc>
              <a:spcBef>
                <a:spcPts val="1000"/>
              </a:spcBef>
              <a:spcAft>
                <a:spcPts val="0"/>
              </a:spcAft>
              <a:buClr>
                <a:schemeClr val="dk1"/>
              </a:buClr>
              <a:buSzPts val="1600"/>
              <a:buFont typeface="Times New Roman"/>
              <a:buChar char="-"/>
            </a:pPr>
            <a:r>
              <a:rPr lang="ru" sz="1600">
                <a:solidFill>
                  <a:schemeClr val="dk1"/>
                </a:solidFill>
                <a:latin typeface="Times New Roman"/>
                <a:ea typeface="Times New Roman"/>
                <a:cs typeface="Times New Roman"/>
                <a:sym typeface="Times New Roman"/>
              </a:rPr>
              <a:t>Identification of disease regulators </a:t>
            </a:r>
            <a:endParaRPr sz="1600">
              <a:solidFill>
                <a:schemeClr val="dk1"/>
              </a:solidFill>
              <a:latin typeface="Times New Roman"/>
              <a:ea typeface="Times New Roman"/>
              <a:cs typeface="Times New Roman"/>
              <a:sym typeface="Times New Roman"/>
            </a:endParaRPr>
          </a:p>
          <a:p>
            <a:pPr indent="-200977" lvl="0" marL="228600" rtl="0" algn="l">
              <a:lnSpc>
                <a:spcPct val="90000"/>
              </a:lnSpc>
              <a:spcBef>
                <a:spcPts val="1000"/>
              </a:spcBef>
              <a:spcAft>
                <a:spcPts val="0"/>
              </a:spcAft>
              <a:buClr>
                <a:schemeClr val="dk1"/>
              </a:buClr>
              <a:buSzPts val="1600"/>
              <a:buFont typeface="Times New Roman"/>
              <a:buChar char="-"/>
            </a:pPr>
            <a:r>
              <a:rPr lang="ru" sz="1600">
                <a:solidFill>
                  <a:schemeClr val="dk1"/>
                </a:solidFill>
                <a:latin typeface="Times New Roman"/>
                <a:ea typeface="Times New Roman"/>
                <a:cs typeface="Times New Roman"/>
                <a:sym typeface="Times New Roman"/>
              </a:rPr>
              <a:t>Insights into connections between pathways</a:t>
            </a:r>
            <a:endParaRPr sz="1600">
              <a:solidFill>
                <a:schemeClr val="dk1"/>
              </a:solidFill>
              <a:latin typeface="Times New Roman"/>
              <a:ea typeface="Times New Roman"/>
              <a:cs typeface="Times New Roman"/>
              <a:sym typeface="Times New Roman"/>
            </a:endParaRPr>
          </a:p>
          <a:p>
            <a:pPr indent="0" lvl="0" marL="0" rtl="0" algn="l">
              <a:lnSpc>
                <a:spcPct val="90000"/>
              </a:lnSpc>
              <a:spcBef>
                <a:spcPts val="10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90000"/>
              </a:lnSpc>
              <a:spcBef>
                <a:spcPts val="1000"/>
              </a:spcBef>
              <a:spcAft>
                <a:spcPts val="0"/>
              </a:spcAft>
              <a:buNone/>
            </a:pPr>
            <a:r>
              <a:rPr b="1" lang="ru" sz="2200">
                <a:solidFill>
                  <a:srgbClr val="000000"/>
                </a:solidFill>
                <a:latin typeface="Times New Roman"/>
                <a:ea typeface="Times New Roman"/>
                <a:cs typeface="Times New Roman"/>
                <a:sym typeface="Times New Roman"/>
              </a:rPr>
              <a:t>    How?</a:t>
            </a:r>
            <a:endParaRPr sz="2200">
              <a:solidFill>
                <a:srgbClr val="000000"/>
              </a:solidFill>
              <a:latin typeface="Times New Roman"/>
              <a:ea typeface="Times New Roman"/>
              <a:cs typeface="Times New Roman"/>
              <a:sym typeface="Times New Roman"/>
            </a:endParaRPr>
          </a:p>
          <a:p>
            <a:pPr indent="-200977" lvl="0" marL="228600" rtl="0" algn="l">
              <a:lnSpc>
                <a:spcPct val="90000"/>
              </a:lnSpc>
              <a:spcBef>
                <a:spcPts val="1000"/>
              </a:spcBef>
              <a:spcAft>
                <a:spcPts val="0"/>
              </a:spcAft>
              <a:buClr>
                <a:srgbClr val="000000"/>
              </a:buClr>
              <a:buSzPts val="1600"/>
              <a:buFont typeface="Times New Roman"/>
              <a:buChar char="-"/>
            </a:pPr>
            <a:r>
              <a:rPr lang="ru" sz="1600">
                <a:solidFill>
                  <a:srgbClr val="000000"/>
                </a:solidFill>
                <a:latin typeface="Times New Roman"/>
                <a:ea typeface="Times New Roman"/>
                <a:cs typeface="Times New Roman"/>
                <a:sym typeface="Times New Roman"/>
              </a:rPr>
              <a:t>Cr</a:t>
            </a:r>
            <a:r>
              <a:rPr lang="ru" sz="1600">
                <a:solidFill>
                  <a:schemeClr val="dk1"/>
                </a:solidFill>
                <a:latin typeface="Times New Roman"/>
                <a:ea typeface="Times New Roman"/>
                <a:cs typeface="Times New Roman"/>
                <a:sym typeface="Times New Roman"/>
              </a:rPr>
              <a:t>eate baseline network based on correlation for each patient</a:t>
            </a:r>
            <a:endParaRPr sz="1600">
              <a:solidFill>
                <a:schemeClr val="dk1"/>
              </a:solidFill>
              <a:latin typeface="Times New Roman"/>
              <a:ea typeface="Times New Roman"/>
              <a:cs typeface="Times New Roman"/>
              <a:sym typeface="Times New Roman"/>
            </a:endParaRPr>
          </a:p>
          <a:p>
            <a:pPr indent="-200977" lvl="0" marL="228600" marR="0" rtl="0" algn="l">
              <a:lnSpc>
                <a:spcPct val="90000"/>
              </a:lnSpc>
              <a:spcBef>
                <a:spcPts val="1000"/>
              </a:spcBef>
              <a:spcAft>
                <a:spcPts val="0"/>
              </a:spcAft>
              <a:buClr>
                <a:schemeClr val="dk1"/>
              </a:buClr>
              <a:buSzPts val="1600"/>
              <a:buFont typeface="Times New Roman"/>
              <a:buChar char="-"/>
            </a:pPr>
            <a:r>
              <a:rPr lang="ru" sz="1600">
                <a:solidFill>
                  <a:schemeClr val="dk1"/>
                </a:solidFill>
                <a:latin typeface="Times New Roman"/>
                <a:ea typeface="Times New Roman"/>
                <a:cs typeface="Times New Roman"/>
                <a:sym typeface="Times New Roman"/>
              </a:rPr>
              <a:t>Estimate quality of network for each patient (Graph labelling task)</a:t>
            </a:r>
            <a:endParaRPr sz="1600">
              <a:solidFill>
                <a:schemeClr val="dk1"/>
              </a:solidFill>
              <a:latin typeface="Times New Roman"/>
              <a:ea typeface="Times New Roman"/>
              <a:cs typeface="Times New Roman"/>
              <a:sym typeface="Times New Roman"/>
            </a:endParaRPr>
          </a:p>
          <a:p>
            <a:pPr indent="-200977" lvl="0" marL="228600" marR="0" rtl="0" algn="l">
              <a:lnSpc>
                <a:spcPct val="90000"/>
              </a:lnSpc>
              <a:spcBef>
                <a:spcPts val="1000"/>
              </a:spcBef>
              <a:spcAft>
                <a:spcPts val="0"/>
              </a:spcAft>
              <a:buClr>
                <a:schemeClr val="dk1"/>
              </a:buClr>
              <a:buSzPts val="1600"/>
              <a:buFont typeface="Times New Roman"/>
              <a:buChar char="-"/>
            </a:pPr>
            <a:r>
              <a:rPr lang="ru" sz="1600">
                <a:solidFill>
                  <a:schemeClr val="dk1"/>
                </a:solidFill>
                <a:latin typeface="Times New Roman"/>
                <a:ea typeface="Times New Roman"/>
                <a:cs typeface="Times New Roman"/>
                <a:sym typeface="Times New Roman"/>
              </a:rPr>
              <a:t>Building a model to predict connection between genes </a:t>
            </a:r>
            <a:endParaRPr sz="1600">
              <a:solidFill>
                <a:schemeClr val="dk1"/>
              </a:solidFill>
              <a:latin typeface="Times New Roman"/>
              <a:ea typeface="Times New Roman"/>
              <a:cs typeface="Times New Roman"/>
              <a:sym typeface="Times New Roman"/>
            </a:endParaRPr>
          </a:p>
          <a:p>
            <a:pPr indent="-200977" lvl="0" marL="228600" marR="0" rtl="0" algn="l">
              <a:lnSpc>
                <a:spcPct val="90000"/>
              </a:lnSpc>
              <a:spcBef>
                <a:spcPts val="1000"/>
              </a:spcBef>
              <a:spcAft>
                <a:spcPts val="0"/>
              </a:spcAft>
              <a:buClr>
                <a:schemeClr val="dk1"/>
              </a:buClr>
              <a:buSzPts val="1600"/>
              <a:buFont typeface="Times New Roman"/>
              <a:buChar char="-"/>
            </a:pPr>
            <a:r>
              <a:rPr lang="ru" sz="1600">
                <a:solidFill>
                  <a:schemeClr val="dk1"/>
                </a:solidFill>
                <a:latin typeface="Times New Roman"/>
                <a:ea typeface="Times New Roman"/>
                <a:cs typeface="Times New Roman"/>
                <a:sym typeface="Times New Roman"/>
              </a:rPr>
              <a:t>Apply the model on single cell datasets to study changes in the gene regulatory network</a:t>
            </a:r>
            <a:endParaRPr sz="1600">
              <a:solidFill>
                <a:schemeClr val="dk1"/>
              </a:solidFill>
              <a:latin typeface="Times New Roman"/>
              <a:ea typeface="Times New Roman"/>
              <a:cs typeface="Times New Roman"/>
              <a:sym typeface="Times New Roman"/>
            </a:endParaRPr>
          </a:p>
          <a:p>
            <a:pPr indent="-200977" lvl="0" marL="228600" marR="0" rtl="0" algn="l">
              <a:lnSpc>
                <a:spcPct val="90000"/>
              </a:lnSpc>
              <a:spcBef>
                <a:spcPts val="1000"/>
              </a:spcBef>
              <a:spcAft>
                <a:spcPts val="0"/>
              </a:spcAft>
              <a:buClr>
                <a:schemeClr val="dk1"/>
              </a:buClr>
              <a:buSzPts val="1600"/>
              <a:buFont typeface="Times New Roman"/>
              <a:buChar char="-"/>
            </a:pPr>
            <a:r>
              <a:rPr lang="ru" sz="1600">
                <a:solidFill>
                  <a:schemeClr val="dk1"/>
                </a:solidFill>
                <a:latin typeface="Times New Roman"/>
                <a:ea typeface="Times New Roman"/>
                <a:cs typeface="Times New Roman"/>
                <a:sym typeface="Times New Roman"/>
              </a:rPr>
              <a:t>Find hidden connections between genes</a:t>
            </a:r>
            <a:endParaRPr sz="1600">
              <a:solidFill>
                <a:schemeClr val="dk1"/>
              </a:solidFill>
              <a:latin typeface="Times New Roman"/>
              <a:ea typeface="Times New Roman"/>
              <a:cs typeface="Times New Roman"/>
              <a:sym typeface="Times New Roman"/>
            </a:endParaRPr>
          </a:p>
          <a:p>
            <a:pPr indent="-200977" lvl="0" marL="228600" marR="0" rtl="0" algn="l">
              <a:lnSpc>
                <a:spcPct val="90000"/>
              </a:lnSpc>
              <a:spcBef>
                <a:spcPts val="1000"/>
              </a:spcBef>
              <a:spcAft>
                <a:spcPts val="0"/>
              </a:spcAft>
              <a:buClr>
                <a:schemeClr val="dk1"/>
              </a:buClr>
              <a:buSzPts val="1600"/>
              <a:buFont typeface="Times New Roman"/>
              <a:buChar char="-"/>
            </a:pPr>
            <a:r>
              <a:rPr lang="ru" sz="1600">
                <a:solidFill>
                  <a:schemeClr val="dk1"/>
                </a:solidFill>
                <a:latin typeface="Times New Roman"/>
                <a:ea typeface="Times New Roman"/>
                <a:cs typeface="Times New Roman"/>
                <a:sym typeface="Times New Roman"/>
              </a:rPr>
              <a:t>Optimize network per patient to find “disease specific connections”</a:t>
            </a:r>
            <a:endParaRPr sz="1600">
              <a:solidFill>
                <a:schemeClr val="dk1"/>
              </a:solidFill>
              <a:latin typeface="Times New Roman"/>
              <a:ea typeface="Times New Roman"/>
              <a:cs typeface="Times New Roman"/>
              <a:sym typeface="Times New Roman"/>
            </a:endParaRPr>
          </a:p>
          <a:p>
            <a:pPr indent="0" lvl="0" marL="0" rtl="0" algn="l">
              <a:lnSpc>
                <a:spcPct val="90000"/>
              </a:lnSpc>
              <a:spcBef>
                <a:spcPts val="1000"/>
              </a:spcBef>
              <a:spcAft>
                <a:spcPts val="0"/>
              </a:spcAft>
              <a:buNone/>
            </a:pPr>
            <a:r>
              <a:t/>
            </a:r>
            <a:endParaRPr sz="1600">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None/>
            </a:pPr>
            <a:r>
              <a:t/>
            </a:r>
            <a:endParaRPr sz="16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p:txBody>
      </p:sp>
      <p:sp>
        <p:nvSpPr>
          <p:cNvPr id="104" name="Google Shape;104;p18"/>
          <p:cNvSpPr txBox="1"/>
          <p:nvPr/>
        </p:nvSpPr>
        <p:spPr>
          <a:xfrm>
            <a:off x="1377850" y="180750"/>
            <a:ext cx="6747900" cy="1362300"/>
          </a:xfrm>
          <a:prstGeom prst="rect">
            <a:avLst/>
          </a:prstGeom>
          <a:noFill/>
          <a:ln>
            <a:noFill/>
          </a:ln>
        </p:spPr>
        <p:txBody>
          <a:bodyPr anchorCtr="0" anchor="t" bIns="34275" lIns="68575" spcFirstLastPara="1" rIns="68575" wrap="square" tIns="34275">
            <a:spAutoFit/>
          </a:bodyPr>
          <a:lstStyle/>
          <a:p>
            <a:pPr indent="0" lvl="0" marL="0" rtl="0" algn="ctr">
              <a:spcBef>
                <a:spcPts val="0"/>
              </a:spcBef>
              <a:spcAft>
                <a:spcPts val="0"/>
              </a:spcAft>
              <a:buSzPts val="1100"/>
              <a:buNone/>
            </a:pPr>
            <a:r>
              <a:rPr b="1" lang="ru" sz="2800">
                <a:solidFill>
                  <a:schemeClr val="dk1"/>
                </a:solidFill>
                <a:latin typeface="Times New Roman"/>
                <a:ea typeface="Times New Roman"/>
                <a:cs typeface="Times New Roman"/>
                <a:sym typeface="Times New Roman"/>
              </a:rPr>
              <a:t>Motivation and pipeline</a:t>
            </a:r>
            <a:endParaRPr b="1" sz="2800">
              <a:solidFill>
                <a:schemeClr val="dk1"/>
              </a:solidFill>
              <a:latin typeface="Times New Roman"/>
              <a:ea typeface="Times New Roman"/>
              <a:cs typeface="Times New Roman"/>
              <a:sym typeface="Times New Roman"/>
            </a:endParaRPr>
          </a:p>
          <a:p>
            <a:pPr indent="0" lvl="0" marL="0" rtl="0" algn="ctr">
              <a:spcBef>
                <a:spcPts val="0"/>
              </a:spcBef>
              <a:spcAft>
                <a:spcPts val="0"/>
              </a:spcAft>
              <a:buSzPts val="1100"/>
              <a:buNone/>
            </a:pPr>
            <a:r>
              <a:t/>
            </a:r>
            <a:endParaRPr b="1" sz="2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sz="2800">
              <a:solidFill>
                <a:schemeClr val="dk1"/>
              </a:solidFill>
              <a:latin typeface="Times New Roman"/>
              <a:ea typeface="Times New Roman"/>
              <a:cs typeface="Times New Roman"/>
              <a:sym typeface="Times New Roman"/>
            </a:endParaRPr>
          </a:p>
        </p:txBody>
      </p:sp>
      <p:sp>
        <p:nvSpPr>
          <p:cNvPr id="105" name="Google Shape;105;p18"/>
          <p:cNvSpPr txBox="1"/>
          <p:nvPr/>
        </p:nvSpPr>
        <p:spPr>
          <a:xfrm>
            <a:off x="2286900" y="2652175"/>
            <a:ext cx="6873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nvSpPr>
        <p:spPr>
          <a:xfrm>
            <a:off x="1377850" y="180750"/>
            <a:ext cx="6747900" cy="1793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1" i="0" lang="ru" sz="2800" u="none" cap="none" strike="noStrike">
                <a:solidFill>
                  <a:schemeClr val="dk1"/>
                </a:solidFill>
                <a:latin typeface="Times New Roman"/>
                <a:ea typeface="Times New Roman"/>
                <a:cs typeface="Times New Roman"/>
                <a:sym typeface="Times New Roman"/>
              </a:rPr>
              <a:t>Proposed Pipeline: Overview</a:t>
            </a:r>
            <a:endParaRPr b="1" i="0" sz="2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100"/>
              <a:buFont typeface="Arial"/>
              <a:buNone/>
            </a:pPr>
            <a:r>
              <a:t/>
            </a:r>
            <a:endParaRPr b="1" i="0" sz="2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100"/>
              <a:buFont typeface="Arial"/>
              <a:buNone/>
            </a:pPr>
            <a:r>
              <a:t/>
            </a:r>
            <a:endParaRPr b="1" i="0" sz="2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Times New Roman"/>
              <a:ea typeface="Times New Roman"/>
              <a:cs typeface="Times New Roman"/>
              <a:sym typeface="Times New Roman"/>
            </a:endParaRPr>
          </a:p>
        </p:txBody>
      </p:sp>
      <p:pic>
        <p:nvPicPr>
          <p:cNvPr id="111" name="Google Shape;111;p19"/>
          <p:cNvPicPr preferRelativeResize="0"/>
          <p:nvPr/>
        </p:nvPicPr>
        <p:blipFill rotWithShape="1">
          <a:blip r:embed="rId3">
            <a:alphaModFix/>
          </a:blip>
          <a:srcRect b="43265" l="0" r="78743" t="0"/>
          <a:stretch/>
        </p:blipFill>
        <p:spPr>
          <a:xfrm>
            <a:off x="648900" y="1254800"/>
            <a:ext cx="1623875" cy="1625324"/>
          </a:xfrm>
          <a:prstGeom prst="rect">
            <a:avLst/>
          </a:prstGeom>
          <a:noFill/>
          <a:ln>
            <a:noFill/>
          </a:ln>
        </p:spPr>
      </p:pic>
      <p:pic>
        <p:nvPicPr>
          <p:cNvPr id="112" name="Google Shape;112;p19"/>
          <p:cNvPicPr preferRelativeResize="0"/>
          <p:nvPr/>
        </p:nvPicPr>
        <p:blipFill rotWithShape="1">
          <a:blip r:embed="rId3">
            <a:alphaModFix/>
          </a:blip>
          <a:srcRect b="43265" l="21222" r="52619" t="0"/>
          <a:stretch/>
        </p:blipFill>
        <p:spPr>
          <a:xfrm>
            <a:off x="2248575" y="1356525"/>
            <a:ext cx="1998377" cy="1625324"/>
          </a:xfrm>
          <a:prstGeom prst="rect">
            <a:avLst/>
          </a:prstGeom>
          <a:noFill/>
          <a:ln>
            <a:noFill/>
          </a:ln>
        </p:spPr>
      </p:pic>
      <p:pic>
        <p:nvPicPr>
          <p:cNvPr id="113" name="Google Shape;113;p19"/>
          <p:cNvPicPr preferRelativeResize="0"/>
          <p:nvPr/>
        </p:nvPicPr>
        <p:blipFill rotWithShape="1">
          <a:blip r:embed="rId3">
            <a:alphaModFix/>
          </a:blip>
          <a:srcRect b="43265" l="46806" r="29825" t="0"/>
          <a:stretch/>
        </p:blipFill>
        <p:spPr>
          <a:xfrm>
            <a:off x="4328000" y="1356525"/>
            <a:ext cx="1785175" cy="1625324"/>
          </a:xfrm>
          <a:prstGeom prst="rect">
            <a:avLst/>
          </a:prstGeom>
          <a:noFill/>
          <a:ln>
            <a:noFill/>
          </a:ln>
        </p:spPr>
      </p:pic>
      <p:pic>
        <p:nvPicPr>
          <p:cNvPr id="114" name="Google Shape;114;p19"/>
          <p:cNvPicPr preferRelativeResize="0"/>
          <p:nvPr/>
        </p:nvPicPr>
        <p:blipFill rotWithShape="1">
          <a:blip r:embed="rId3">
            <a:alphaModFix/>
          </a:blip>
          <a:srcRect b="43265" l="69825" r="0" t="0"/>
          <a:stretch/>
        </p:blipFill>
        <p:spPr>
          <a:xfrm>
            <a:off x="6194225" y="1356525"/>
            <a:ext cx="2305198" cy="1625324"/>
          </a:xfrm>
          <a:prstGeom prst="rect">
            <a:avLst/>
          </a:prstGeom>
          <a:noFill/>
          <a:ln>
            <a:noFill/>
          </a:ln>
        </p:spPr>
      </p:pic>
      <p:pic>
        <p:nvPicPr>
          <p:cNvPr id="115" name="Google Shape;115;p19"/>
          <p:cNvPicPr preferRelativeResize="0"/>
          <p:nvPr/>
        </p:nvPicPr>
        <p:blipFill rotWithShape="1">
          <a:blip r:embed="rId3">
            <a:alphaModFix/>
          </a:blip>
          <a:srcRect b="0" l="0" r="50357" t="55787"/>
          <a:stretch/>
        </p:blipFill>
        <p:spPr>
          <a:xfrm>
            <a:off x="648900" y="2931175"/>
            <a:ext cx="3792323" cy="1266626"/>
          </a:xfrm>
          <a:prstGeom prst="rect">
            <a:avLst/>
          </a:prstGeom>
          <a:noFill/>
          <a:ln>
            <a:noFill/>
          </a:ln>
        </p:spPr>
      </p:pic>
      <p:pic>
        <p:nvPicPr>
          <p:cNvPr id="116" name="Google Shape;116;p19"/>
          <p:cNvPicPr preferRelativeResize="0"/>
          <p:nvPr/>
        </p:nvPicPr>
        <p:blipFill rotWithShape="1">
          <a:blip r:embed="rId3">
            <a:alphaModFix/>
          </a:blip>
          <a:srcRect b="0" l="68763" r="0" t="55787"/>
          <a:stretch/>
        </p:blipFill>
        <p:spPr>
          <a:xfrm>
            <a:off x="6153700" y="2931175"/>
            <a:ext cx="2386248" cy="12666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nvSpPr>
        <p:spPr>
          <a:xfrm>
            <a:off x="4354650" y="1359588"/>
            <a:ext cx="4392600" cy="29259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Times New Roman"/>
              <a:buChar char="-"/>
            </a:pPr>
            <a:r>
              <a:rPr b="1" i="1" lang="ru" sz="1600">
                <a:solidFill>
                  <a:schemeClr val="dk1"/>
                </a:solidFill>
                <a:latin typeface="Times New Roman"/>
                <a:ea typeface="Times New Roman"/>
                <a:cs typeface="Times New Roman"/>
                <a:sym typeface="Times New Roman"/>
              </a:rPr>
              <a:t>Correlation Network</a:t>
            </a:r>
            <a:r>
              <a:rPr lang="ru" sz="1600">
                <a:solidFill>
                  <a:schemeClr val="dk1"/>
                </a:solidFill>
                <a:latin typeface="Times New Roman"/>
                <a:ea typeface="Times New Roman"/>
                <a:cs typeface="Times New Roman"/>
                <a:sym typeface="Times New Roman"/>
              </a:rPr>
              <a:t>: Extract basic node connections specific to the patient.</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b="1" i="1" lang="ru" sz="1600">
                <a:solidFill>
                  <a:schemeClr val="dk1"/>
                </a:solidFill>
                <a:latin typeface="Times New Roman"/>
                <a:ea typeface="Times New Roman"/>
                <a:cs typeface="Times New Roman"/>
                <a:sym typeface="Times New Roman"/>
              </a:rPr>
              <a:t>Incorporate Prior Knowledge</a:t>
            </a:r>
            <a:r>
              <a:rPr lang="ru" sz="1600">
                <a:solidFill>
                  <a:schemeClr val="dk1"/>
                </a:solidFill>
                <a:latin typeface="Times New Roman"/>
                <a:ea typeface="Times New Roman"/>
                <a:cs typeface="Times New Roman"/>
                <a:sym typeface="Times New Roman"/>
              </a:rPr>
              <a:t>: Integrate data from databases, including transcription factors* and protein-protein interactions.</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b="1" i="1" lang="ru" sz="1600">
                <a:solidFill>
                  <a:schemeClr val="dk1"/>
                </a:solidFill>
                <a:latin typeface="Times New Roman"/>
                <a:ea typeface="Times New Roman"/>
                <a:cs typeface="Times New Roman"/>
                <a:sym typeface="Times New Roman"/>
              </a:rPr>
              <a:t>Baseline Network Establishment.</a:t>
            </a:r>
            <a:endParaRPr b="1" i="1" sz="16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Times New Roman"/>
              <a:ea typeface="Times New Roman"/>
              <a:cs typeface="Times New Roman"/>
              <a:sym typeface="Times New Roman"/>
            </a:endParaRPr>
          </a:p>
        </p:txBody>
      </p:sp>
      <p:sp>
        <p:nvSpPr>
          <p:cNvPr id="122" name="Google Shape;122;p20"/>
          <p:cNvSpPr txBox="1"/>
          <p:nvPr/>
        </p:nvSpPr>
        <p:spPr>
          <a:xfrm>
            <a:off x="625375" y="180750"/>
            <a:ext cx="8177700" cy="1362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1" i="0" lang="ru" sz="2800" u="none" cap="none" strike="noStrike">
                <a:solidFill>
                  <a:schemeClr val="dk1"/>
                </a:solidFill>
                <a:latin typeface="Times New Roman"/>
                <a:ea typeface="Times New Roman"/>
                <a:cs typeface="Times New Roman"/>
                <a:sym typeface="Times New Roman"/>
              </a:rPr>
              <a:t>Proposed Pipeline:</a:t>
            </a:r>
            <a:br>
              <a:rPr b="1" i="0" lang="ru" sz="2800" u="none" cap="none" strike="noStrike">
                <a:solidFill>
                  <a:schemeClr val="dk1"/>
                </a:solidFill>
                <a:latin typeface="Times New Roman"/>
                <a:ea typeface="Times New Roman"/>
                <a:cs typeface="Times New Roman"/>
                <a:sym typeface="Times New Roman"/>
              </a:rPr>
            </a:br>
            <a:r>
              <a:rPr b="1" lang="ru" sz="2800">
                <a:solidFill>
                  <a:schemeClr val="dk1"/>
                </a:solidFill>
                <a:latin typeface="Times New Roman"/>
                <a:ea typeface="Times New Roman"/>
                <a:cs typeface="Times New Roman"/>
                <a:sym typeface="Times New Roman"/>
              </a:rPr>
              <a:t>S</a:t>
            </a:r>
            <a:r>
              <a:rPr b="1" i="0" lang="ru" sz="2800" u="none" cap="none" strike="noStrike">
                <a:solidFill>
                  <a:schemeClr val="dk1"/>
                </a:solidFill>
                <a:latin typeface="Times New Roman"/>
                <a:ea typeface="Times New Roman"/>
                <a:cs typeface="Times New Roman"/>
                <a:sym typeface="Times New Roman"/>
              </a:rPr>
              <a:t>tep 1: baseline network construction</a:t>
            </a:r>
            <a:endParaRPr b="1" i="0" sz="2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Times New Roman"/>
              <a:ea typeface="Times New Roman"/>
              <a:cs typeface="Times New Roman"/>
              <a:sym typeface="Times New Roman"/>
            </a:endParaRPr>
          </a:p>
        </p:txBody>
      </p:sp>
      <p:pic>
        <p:nvPicPr>
          <p:cNvPr id="123" name="Google Shape;123;p20"/>
          <p:cNvPicPr preferRelativeResize="0"/>
          <p:nvPr/>
        </p:nvPicPr>
        <p:blipFill rotWithShape="1">
          <a:blip r:embed="rId3">
            <a:alphaModFix/>
          </a:blip>
          <a:srcRect b="43265" l="21222" r="52619" t="0"/>
          <a:stretch/>
        </p:blipFill>
        <p:spPr>
          <a:xfrm>
            <a:off x="675700" y="1280388"/>
            <a:ext cx="3175526" cy="2582724"/>
          </a:xfrm>
          <a:prstGeom prst="rect">
            <a:avLst/>
          </a:prstGeom>
          <a:noFill/>
          <a:ln>
            <a:noFill/>
          </a:ln>
        </p:spPr>
      </p:pic>
      <p:sp>
        <p:nvSpPr>
          <p:cNvPr id="124" name="Google Shape;124;p20"/>
          <p:cNvSpPr txBox="1"/>
          <p:nvPr/>
        </p:nvSpPr>
        <p:spPr>
          <a:xfrm>
            <a:off x="77975" y="4861800"/>
            <a:ext cx="88722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ru" sz="1000">
                <a:solidFill>
                  <a:schemeClr val="dk1"/>
                </a:solidFill>
                <a:latin typeface="Times New Roman"/>
                <a:ea typeface="Times New Roman"/>
                <a:cs typeface="Times New Roman"/>
                <a:sym typeface="Times New Roman"/>
              </a:rPr>
              <a:t>*Transcription factor</a:t>
            </a:r>
            <a:r>
              <a:rPr lang="ru" sz="1000">
                <a:solidFill>
                  <a:schemeClr val="dk1"/>
                </a:solidFill>
                <a:latin typeface="Times New Roman"/>
                <a:ea typeface="Times New Roman"/>
                <a:cs typeface="Times New Roman"/>
                <a:sym typeface="Times New Roman"/>
              </a:rPr>
              <a:t> is a protein that binds to specific DNA regions and regulates the turning on or off of genes, helping control which proteins are produced in the cell.</a:t>
            </a:r>
            <a:endParaRPr sz="1000">
              <a:solidFill>
                <a:schemeClr val="dk2"/>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graphicFrame>
        <p:nvGraphicFramePr>
          <p:cNvPr id="129" name="Google Shape;129;p21"/>
          <p:cNvGraphicFramePr/>
          <p:nvPr/>
        </p:nvGraphicFramePr>
        <p:xfrm>
          <a:off x="5551531" y="1810700"/>
          <a:ext cx="3000000" cy="3000000"/>
        </p:xfrm>
        <a:graphic>
          <a:graphicData uri="http://schemas.openxmlformats.org/drawingml/2006/table">
            <a:tbl>
              <a:tblPr>
                <a:noFill/>
                <a:tableStyleId>{89D3D20C-4838-4C0C-B064-6ADBAC37F19A}</a:tableStyleId>
              </a:tblPr>
              <a:tblGrid>
                <a:gridCol w="903575"/>
                <a:gridCol w="1742100"/>
              </a:tblGrid>
              <a:tr h="349700">
                <a:tc>
                  <a:txBody>
                    <a:bodyPr/>
                    <a:lstStyle/>
                    <a:p>
                      <a:pPr indent="0" lvl="0" marL="0" marR="0" rtl="0" algn="l">
                        <a:lnSpc>
                          <a:spcPct val="100000"/>
                        </a:lnSpc>
                        <a:spcBef>
                          <a:spcPts val="0"/>
                        </a:spcBef>
                        <a:spcAft>
                          <a:spcPts val="0"/>
                        </a:spcAft>
                        <a:buClr>
                          <a:srgbClr val="000000"/>
                        </a:buClr>
                        <a:buSzPts val="1400"/>
                        <a:buFont typeface="Arial"/>
                        <a:buNone/>
                      </a:pPr>
                      <a:r>
                        <a:rPr b="1" lang="ru" sz="1600" u="none" cap="none" strike="noStrike">
                          <a:solidFill>
                            <a:schemeClr val="dk1"/>
                          </a:solidFill>
                          <a:latin typeface="Times New Roman"/>
                          <a:ea typeface="Times New Roman"/>
                          <a:cs typeface="Times New Roman"/>
                          <a:sym typeface="Times New Roman"/>
                        </a:rPr>
                        <a:t>Dataset</a:t>
                      </a:r>
                      <a:endParaRPr b="1" sz="1600" u="none" cap="none" strike="noStrike">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ru" sz="1600" u="none" cap="none" strike="noStrike">
                          <a:solidFill>
                            <a:schemeClr val="dk1"/>
                          </a:solidFill>
                          <a:latin typeface="Times New Roman"/>
                          <a:ea typeface="Times New Roman"/>
                          <a:cs typeface="Times New Roman"/>
                          <a:sym typeface="Times New Roman"/>
                        </a:rPr>
                        <a:t>F1 score macro</a:t>
                      </a:r>
                      <a:endParaRPr b="1" sz="1600" u="none" cap="none" strike="noStrike">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49700">
                <a:tc>
                  <a:txBody>
                    <a:bodyPr/>
                    <a:lstStyle/>
                    <a:p>
                      <a:pPr indent="0" lvl="0" marL="0" marR="0" rtl="0" algn="l">
                        <a:lnSpc>
                          <a:spcPct val="100000"/>
                        </a:lnSpc>
                        <a:spcBef>
                          <a:spcPts val="0"/>
                        </a:spcBef>
                        <a:spcAft>
                          <a:spcPts val="0"/>
                        </a:spcAft>
                        <a:buClr>
                          <a:srgbClr val="000000"/>
                        </a:buClr>
                        <a:buSzPts val="1400"/>
                        <a:buFont typeface="Arial"/>
                        <a:buNone/>
                      </a:pPr>
                      <a:r>
                        <a:rPr lang="ru" sz="1600">
                          <a:solidFill>
                            <a:schemeClr val="dk1"/>
                          </a:solidFill>
                          <a:latin typeface="Times New Roman"/>
                          <a:ea typeface="Times New Roman"/>
                          <a:cs typeface="Times New Roman"/>
                          <a:sym typeface="Times New Roman"/>
                        </a:rPr>
                        <a:t>DCM</a:t>
                      </a:r>
                      <a:endParaRPr sz="1600" u="none" cap="none" strike="noStrike">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400"/>
                        <a:buFont typeface="Arial"/>
                        <a:buNone/>
                      </a:pPr>
                      <a:r>
                        <a:rPr lang="ru" sz="1600">
                          <a:solidFill>
                            <a:schemeClr val="dk1"/>
                          </a:solidFill>
                          <a:latin typeface="Times New Roman"/>
                          <a:ea typeface="Times New Roman"/>
                          <a:cs typeface="Times New Roman"/>
                          <a:sym typeface="Times New Roman"/>
                        </a:rPr>
                        <a:t>0.82</a:t>
                      </a:r>
                      <a:endParaRPr sz="1600" u="none" cap="none" strike="noStrike">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49700">
                <a:tc>
                  <a:txBody>
                    <a:bodyPr/>
                    <a:lstStyle/>
                    <a:p>
                      <a:pPr indent="0" lvl="0" marL="0" marR="0" rtl="0" algn="l">
                        <a:lnSpc>
                          <a:spcPct val="100000"/>
                        </a:lnSpc>
                        <a:spcBef>
                          <a:spcPts val="0"/>
                        </a:spcBef>
                        <a:spcAft>
                          <a:spcPts val="0"/>
                        </a:spcAft>
                        <a:buClr>
                          <a:srgbClr val="000000"/>
                        </a:buClr>
                        <a:buSzPts val="1400"/>
                        <a:buFont typeface="Arial"/>
                        <a:buNone/>
                      </a:pPr>
                      <a:r>
                        <a:rPr lang="ru" sz="1600" u="none" cap="none" strike="noStrike">
                          <a:solidFill>
                            <a:schemeClr val="dk1"/>
                          </a:solidFill>
                          <a:latin typeface="Times New Roman"/>
                          <a:ea typeface="Times New Roman"/>
                          <a:cs typeface="Times New Roman"/>
                          <a:sym typeface="Times New Roman"/>
                        </a:rPr>
                        <a:t>HCM</a:t>
                      </a:r>
                      <a:endParaRPr sz="1600" u="none" cap="none" strike="noStrike">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ru" sz="1600" u="none" cap="none" strike="noStrike">
                          <a:solidFill>
                            <a:schemeClr val="dk1"/>
                          </a:solidFill>
                          <a:latin typeface="Times New Roman"/>
                          <a:ea typeface="Times New Roman"/>
                          <a:cs typeface="Times New Roman"/>
                          <a:sym typeface="Times New Roman"/>
                        </a:rPr>
                        <a:t>0.75</a:t>
                      </a:r>
                      <a:endParaRPr sz="1600" u="none" cap="none" strike="noStrike">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349700">
                <a:tc>
                  <a:txBody>
                    <a:bodyPr/>
                    <a:lstStyle/>
                    <a:p>
                      <a:pPr indent="0" lvl="0" marL="0" rtl="0" algn="l">
                        <a:spcBef>
                          <a:spcPts val="0"/>
                        </a:spcBef>
                        <a:spcAft>
                          <a:spcPts val="0"/>
                        </a:spcAft>
                        <a:buClr>
                          <a:schemeClr val="dk1"/>
                        </a:buClr>
                        <a:buSzPts val="1400"/>
                        <a:buFont typeface="Arial"/>
                        <a:buNone/>
                      </a:pPr>
                      <a:r>
                        <a:rPr lang="ru" sz="1600">
                          <a:solidFill>
                            <a:schemeClr val="dk1"/>
                          </a:solidFill>
                          <a:latin typeface="Times New Roman"/>
                          <a:ea typeface="Times New Roman"/>
                          <a:cs typeface="Times New Roman"/>
                          <a:sym typeface="Times New Roman"/>
                        </a:rPr>
                        <a:t>PSC</a:t>
                      </a:r>
                      <a:endParaRPr sz="1600" u="none" cap="none" strike="noStrike">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400"/>
                        <a:buFont typeface="Arial"/>
                        <a:buNone/>
                      </a:pPr>
                      <a:r>
                        <a:rPr lang="ru" sz="1600">
                          <a:solidFill>
                            <a:schemeClr val="dk1"/>
                          </a:solidFill>
                          <a:latin typeface="Times New Roman"/>
                          <a:ea typeface="Times New Roman"/>
                          <a:cs typeface="Times New Roman"/>
                          <a:sym typeface="Times New Roman"/>
                        </a:rPr>
                        <a:t>0.58</a:t>
                      </a:r>
                      <a:endParaRPr sz="1600" u="none" cap="none" strike="noStrike">
                        <a:solidFill>
                          <a:schemeClr val="dk1"/>
                        </a:solidFill>
                        <a:latin typeface="Times New Roman"/>
                        <a:ea typeface="Times New Roman"/>
                        <a:cs typeface="Times New Roman"/>
                        <a:sym typeface="Times New Roman"/>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130" name="Google Shape;130;p21"/>
          <p:cNvSpPr txBox="1"/>
          <p:nvPr/>
        </p:nvSpPr>
        <p:spPr>
          <a:xfrm>
            <a:off x="625375" y="180750"/>
            <a:ext cx="8177700" cy="1362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1" i="0" lang="ru" sz="2800" u="none" cap="none" strike="noStrike">
                <a:solidFill>
                  <a:schemeClr val="dk1"/>
                </a:solidFill>
                <a:latin typeface="Times New Roman"/>
                <a:ea typeface="Times New Roman"/>
                <a:cs typeface="Times New Roman"/>
                <a:sym typeface="Times New Roman"/>
              </a:rPr>
              <a:t>Proposed Pipeline: </a:t>
            </a:r>
            <a:br>
              <a:rPr b="1" i="0" lang="ru" sz="2800" u="none" cap="none" strike="noStrike">
                <a:solidFill>
                  <a:schemeClr val="dk1"/>
                </a:solidFill>
                <a:latin typeface="Times New Roman"/>
                <a:ea typeface="Times New Roman"/>
                <a:cs typeface="Times New Roman"/>
                <a:sym typeface="Times New Roman"/>
              </a:rPr>
            </a:br>
            <a:r>
              <a:rPr b="1" lang="ru" sz="2800">
                <a:solidFill>
                  <a:schemeClr val="dk1"/>
                </a:solidFill>
                <a:latin typeface="Times New Roman"/>
                <a:ea typeface="Times New Roman"/>
                <a:cs typeface="Times New Roman"/>
                <a:sym typeface="Times New Roman"/>
              </a:rPr>
              <a:t>Step 1-baseline</a:t>
            </a:r>
            <a:r>
              <a:rPr b="1" i="0" lang="ru" sz="2800" u="none" cap="none" strike="noStrike">
                <a:solidFill>
                  <a:schemeClr val="dk1"/>
                </a:solidFill>
                <a:latin typeface="Times New Roman"/>
                <a:ea typeface="Times New Roman"/>
                <a:cs typeface="Times New Roman"/>
                <a:sym typeface="Times New Roman"/>
              </a:rPr>
              <a:t> networks validation</a:t>
            </a:r>
            <a:endParaRPr b="1" i="0" sz="2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Times New Roman"/>
              <a:ea typeface="Times New Roman"/>
              <a:cs typeface="Times New Roman"/>
              <a:sym typeface="Times New Roman"/>
            </a:endParaRPr>
          </a:p>
        </p:txBody>
      </p:sp>
      <p:pic>
        <p:nvPicPr>
          <p:cNvPr id="131" name="Google Shape;131;p21"/>
          <p:cNvPicPr preferRelativeResize="0"/>
          <p:nvPr/>
        </p:nvPicPr>
        <p:blipFill>
          <a:blip r:embed="rId3">
            <a:alphaModFix/>
          </a:blip>
          <a:stretch>
            <a:fillRect/>
          </a:stretch>
        </p:blipFill>
        <p:spPr>
          <a:xfrm>
            <a:off x="542150" y="1780250"/>
            <a:ext cx="2645686" cy="3295650"/>
          </a:xfrm>
          <a:prstGeom prst="rect">
            <a:avLst/>
          </a:prstGeom>
          <a:noFill/>
          <a:ln>
            <a:noFill/>
          </a:ln>
        </p:spPr>
      </p:pic>
      <p:sp>
        <p:nvSpPr>
          <p:cNvPr id="132" name="Google Shape;132;p21"/>
          <p:cNvSpPr txBox="1"/>
          <p:nvPr/>
        </p:nvSpPr>
        <p:spPr>
          <a:xfrm>
            <a:off x="-65700" y="1400650"/>
            <a:ext cx="4637700" cy="5556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600"/>
              <a:buFont typeface="Arial"/>
              <a:buNone/>
            </a:pPr>
            <a:r>
              <a:rPr b="1" lang="ru" sz="1600">
                <a:solidFill>
                  <a:schemeClr val="dk1"/>
                </a:solidFill>
                <a:latin typeface="Times New Roman"/>
                <a:ea typeface="Times New Roman"/>
                <a:cs typeface="Times New Roman"/>
                <a:sym typeface="Times New Roman"/>
              </a:rPr>
              <a:t>Graph labeling task for network validation</a:t>
            </a:r>
            <a:endParaRPr b="1" i="0" sz="1600" u="none" cap="none" strike="noStrike">
              <a:solidFill>
                <a:schemeClr val="dk1"/>
              </a:solidFill>
              <a:latin typeface="Times New Roman"/>
              <a:ea typeface="Times New Roman"/>
              <a:cs typeface="Times New Roman"/>
              <a:sym typeface="Times New Roman"/>
            </a:endParaRPr>
          </a:p>
        </p:txBody>
      </p:sp>
      <p:sp>
        <p:nvSpPr>
          <p:cNvPr id="133" name="Google Shape;133;p21"/>
          <p:cNvSpPr txBox="1"/>
          <p:nvPr/>
        </p:nvSpPr>
        <p:spPr>
          <a:xfrm>
            <a:off x="3187825" y="2323850"/>
            <a:ext cx="2123700" cy="68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ru" sz="1600">
                <a:solidFill>
                  <a:schemeClr val="dk1"/>
                </a:solidFill>
                <a:latin typeface="Times New Roman"/>
                <a:ea typeface="Times New Roman"/>
                <a:cs typeface="Times New Roman"/>
                <a:sym typeface="Times New Roman"/>
              </a:rPr>
              <a:t>X - count matrix</a:t>
            </a:r>
            <a:endParaRPr sz="16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ru" sz="1600">
                <a:solidFill>
                  <a:schemeClr val="dk1"/>
                </a:solidFill>
                <a:latin typeface="Times New Roman"/>
                <a:ea typeface="Times New Roman"/>
                <a:cs typeface="Times New Roman"/>
                <a:sym typeface="Times New Roman"/>
              </a:rPr>
              <a:t>A - </a:t>
            </a:r>
            <a:r>
              <a:rPr lang="ru" sz="1600">
                <a:solidFill>
                  <a:schemeClr val="dk1"/>
                </a:solidFill>
                <a:latin typeface="Times New Roman"/>
                <a:ea typeface="Times New Roman"/>
                <a:cs typeface="Times New Roman"/>
                <a:sym typeface="Times New Roman"/>
              </a:rPr>
              <a:t>adjacency</a:t>
            </a:r>
            <a:r>
              <a:rPr lang="ru" sz="1600">
                <a:solidFill>
                  <a:schemeClr val="dk1"/>
                </a:solidFill>
                <a:latin typeface="Times New Roman"/>
                <a:ea typeface="Times New Roman"/>
                <a:cs typeface="Times New Roman"/>
                <a:sym typeface="Times New Roman"/>
              </a:rPr>
              <a:t> matrix</a:t>
            </a:r>
            <a:endParaRPr sz="1600">
              <a:solidFill>
                <a:schemeClr val="dk2"/>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idx="1" type="body"/>
          </p:nvPr>
        </p:nvSpPr>
        <p:spPr>
          <a:xfrm>
            <a:off x="433275" y="1841716"/>
            <a:ext cx="5644800" cy="1392300"/>
          </a:xfrm>
          <a:prstGeom prst="rect">
            <a:avLst/>
          </a:prstGeom>
          <a:noFill/>
          <a:ln>
            <a:noFill/>
          </a:ln>
        </p:spPr>
        <p:txBody>
          <a:bodyPr anchorCtr="0" anchor="t" bIns="34275" lIns="68575" spcFirstLastPara="1" rIns="68575" wrap="square" tIns="34275">
            <a:normAutofit/>
          </a:bodyPr>
          <a:lstStyle/>
          <a:p>
            <a:pPr indent="0" lvl="0" marL="457200" rtl="0" algn="l">
              <a:lnSpc>
                <a:spcPct val="90000"/>
              </a:lnSpc>
              <a:spcBef>
                <a:spcPts val="0"/>
              </a:spcBef>
              <a:spcAft>
                <a:spcPts val="0"/>
              </a:spcAft>
              <a:buNone/>
            </a:pPr>
            <a:r>
              <a:rPr b="1" lang="ru" sz="1600">
                <a:solidFill>
                  <a:schemeClr val="dk1"/>
                </a:solidFill>
                <a:latin typeface="Times New Roman"/>
                <a:ea typeface="Times New Roman"/>
                <a:cs typeface="Times New Roman"/>
                <a:sym typeface="Times New Roman"/>
              </a:rPr>
              <a:t>How to improve networks? </a:t>
            </a:r>
            <a:r>
              <a:rPr lang="ru" sz="1600">
                <a:solidFill>
                  <a:schemeClr val="dk1"/>
                </a:solidFill>
                <a:latin typeface="Times New Roman"/>
                <a:ea typeface="Times New Roman"/>
                <a:cs typeface="Times New Roman"/>
                <a:sym typeface="Times New Roman"/>
              </a:rPr>
              <a:t> </a:t>
            </a:r>
            <a:endParaRPr sz="1600">
              <a:solidFill>
                <a:schemeClr val="dk1"/>
              </a:solidFill>
              <a:latin typeface="Times New Roman"/>
              <a:ea typeface="Times New Roman"/>
              <a:cs typeface="Times New Roman"/>
              <a:sym typeface="Times New Roman"/>
            </a:endParaRPr>
          </a:p>
          <a:p>
            <a:pPr indent="0" lvl="0" marL="457200" rtl="0" algn="l">
              <a:lnSpc>
                <a:spcPct val="90000"/>
              </a:lnSpc>
              <a:spcBef>
                <a:spcPts val="0"/>
              </a:spcBef>
              <a:spcAft>
                <a:spcPts val="0"/>
              </a:spcAft>
              <a:buNone/>
            </a:pPr>
            <a:r>
              <a:rPr lang="ru" sz="1600">
                <a:solidFill>
                  <a:schemeClr val="dk1"/>
                </a:solidFill>
                <a:latin typeface="Times New Roman"/>
                <a:ea typeface="Times New Roman"/>
                <a:cs typeface="Times New Roman"/>
                <a:sym typeface="Times New Roman"/>
              </a:rPr>
              <a:t>Catch hidden patterns in data and find obvious connection</a:t>
            </a:r>
            <a:endParaRPr sz="1600">
              <a:solidFill>
                <a:schemeClr val="dk1"/>
              </a:solidFill>
              <a:latin typeface="Times New Roman"/>
              <a:ea typeface="Times New Roman"/>
              <a:cs typeface="Times New Roman"/>
              <a:sym typeface="Times New Roman"/>
            </a:endParaRPr>
          </a:p>
          <a:p>
            <a:pPr indent="0" lvl="0" marL="0" rtl="0" algn="l">
              <a:lnSpc>
                <a:spcPct val="9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90000"/>
              </a:lnSpc>
              <a:spcBef>
                <a:spcPts val="800"/>
              </a:spcBef>
              <a:spcAft>
                <a:spcPts val="1200"/>
              </a:spcAft>
              <a:buNone/>
            </a:pPr>
            <a:r>
              <a:t/>
            </a:r>
            <a:endParaRPr sz="1600">
              <a:solidFill>
                <a:schemeClr val="dk1"/>
              </a:solidFill>
              <a:latin typeface="Times New Roman"/>
              <a:ea typeface="Times New Roman"/>
              <a:cs typeface="Times New Roman"/>
              <a:sym typeface="Times New Roman"/>
            </a:endParaRPr>
          </a:p>
        </p:txBody>
      </p:sp>
      <p:sp>
        <p:nvSpPr>
          <p:cNvPr id="139" name="Google Shape;139;p22"/>
          <p:cNvSpPr txBox="1"/>
          <p:nvPr/>
        </p:nvSpPr>
        <p:spPr>
          <a:xfrm>
            <a:off x="-194064" y="4689600"/>
            <a:ext cx="6747900" cy="453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500"/>
              <a:buFont typeface="Arial"/>
              <a:buNone/>
            </a:pPr>
            <a:r>
              <a:t/>
            </a:r>
            <a:endParaRPr b="1" i="0" sz="2500" u="none" cap="none" strike="noStrike">
              <a:solidFill>
                <a:schemeClr val="dk1"/>
              </a:solidFill>
              <a:latin typeface="Times New Roman"/>
              <a:ea typeface="Times New Roman"/>
              <a:cs typeface="Times New Roman"/>
              <a:sym typeface="Times New Roman"/>
            </a:endParaRPr>
          </a:p>
        </p:txBody>
      </p:sp>
      <p:sp>
        <p:nvSpPr>
          <p:cNvPr id="140" name="Google Shape;140;p22"/>
          <p:cNvSpPr txBox="1"/>
          <p:nvPr/>
        </p:nvSpPr>
        <p:spPr>
          <a:xfrm>
            <a:off x="625375" y="180750"/>
            <a:ext cx="8177700" cy="1362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dk1"/>
              </a:buClr>
              <a:buSzPts val="2800"/>
              <a:buFont typeface="Arial"/>
              <a:buNone/>
            </a:pPr>
            <a:r>
              <a:rPr b="1" i="0" lang="ru" sz="2800" u="none" cap="none" strike="noStrike">
                <a:solidFill>
                  <a:schemeClr val="dk1"/>
                </a:solidFill>
                <a:latin typeface="Times New Roman"/>
                <a:ea typeface="Times New Roman"/>
                <a:cs typeface="Times New Roman"/>
                <a:sym typeface="Times New Roman"/>
              </a:rPr>
              <a:t>Proposed Pipeline: </a:t>
            </a:r>
            <a:endParaRPr b="1" i="0" sz="2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2800"/>
              <a:buFont typeface="Arial"/>
              <a:buNone/>
            </a:pPr>
            <a:r>
              <a:rPr b="1" lang="ru" sz="2800">
                <a:solidFill>
                  <a:schemeClr val="dk1"/>
                </a:solidFill>
                <a:latin typeface="Times New Roman"/>
                <a:ea typeface="Times New Roman"/>
                <a:cs typeface="Times New Roman"/>
                <a:sym typeface="Times New Roman"/>
              </a:rPr>
              <a:t>S</a:t>
            </a:r>
            <a:r>
              <a:rPr b="1" lang="ru" sz="2800">
                <a:solidFill>
                  <a:schemeClr val="dk1"/>
                </a:solidFill>
                <a:latin typeface="Times New Roman"/>
                <a:ea typeface="Times New Roman"/>
                <a:cs typeface="Times New Roman"/>
                <a:sym typeface="Times New Roman"/>
              </a:rPr>
              <a:t>tep 2 - l</a:t>
            </a:r>
            <a:r>
              <a:rPr b="1" i="0" lang="ru" sz="2800" u="none" cap="none" strike="noStrike">
                <a:solidFill>
                  <a:schemeClr val="dk1"/>
                </a:solidFill>
                <a:latin typeface="Times New Roman"/>
                <a:ea typeface="Times New Roman"/>
                <a:cs typeface="Times New Roman"/>
                <a:sym typeface="Times New Roman"/>
              </a:rPr>
              <a:t>ink prediction</a:t>
            </a:r>
            <a:endParaRPr b="1" i="0" sz="2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Times New Roman"/>
              <a:ea typeface="Times New Roman"/>
              <a:cs typeface="Times New Roman"/>
              <a:sym typeface="Times New Roman"/>
            </a:endParaRPr>
          </a:p>
        </p:txBody>
      </p:sp>
      <p:pic>
        <p:nvPicPr>
          <p:cNvPr id="141" name="Google Shape;141;p22"/>
          <p:cNvPicPr preferRelativeResize="0"/>
          <p:nvPr/>
        </p:nvPicPr>
        <p:blipFill>
          <a:blip r:embed="rId3">
            <a:alphaModFix/>
          </a:blip>
          <a:stretch>
            <a:fillRect/>
          </a:stretch>
        </p:blipFill>
        <p:spPr>
          <a:xfrm>
            <a:off x="1043650" y="2358624"/>
            <a:ext cx="5379049" cy="1904900"/>
          </a:xfrm>
          <a:prstGeom prst="rect">
            <a:avLst/>
          </a:prstGeom>
          <a:noFill/>
          <a:ln>
            <a:noFill/>
          </a:ln>
        </p:spPr>
      </p:pic>
      <p:pic>
        <p:nvPicPr>
          <p:cNvPr id="142" name="Google Shape;142;p22"/>
          <p:cNvPicPr preferRelativeResize="0"/>
          <p:nvPr/>
        </p:nvPicPr>
        <p:blipFill>
          <a:blip r:embed="rId4">
            <a:alphaModFix/>
          </a:blip>
          <a:stretch>
            <a:fillRect/>
          </a:stretch>
        </p:blipFill>
        <p:spPr>
          <a:xfrm>
            <a:off x="6158250" y="1841725"/>
            <a:ext cx="2836927" cy="265725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