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5" r:id="rId2"/>
    <p:sldId id="286" r:id="rId3"/>
    <p:sldId id="296" r:id="rId4"/>
    <p:sldId id="297" r:id="rId5"/>
    <p:sldId id="299" r:id="rId6"/>
    <p:sldId id="300" r:id="rId7"/>
    <p:sldId id="295" r:id="rId8"/>
    <p:sldId id="301" r:id="rId9"/>
    <p:sldId id="302" r:id="rId10"/>
    <p:sldId id="304" r:id="rId11"/>
    <p:sldId id="305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1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B0FB"/>
    <a:srgbClr val="FF3399"/>
    <a:srgbClr val="D9117E"/>
    <a:srgbClr val="5DC1FF"/>
    <a:srgbClr val="009AD0"/>
    <a:srgbClr val="94B333"/>
    <a:srgbClr val="BE9600"/>
    <a:srgbClr val="BB9301"/>
    <a:srgbClr val="E8C22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63" autoAdjust="0"/>
    <p:restoredTop sz="95363" autoAdjust="0"/>
  </p:normalViewPr>
  <p:slideViewPr>
    <p:cSldViewPr snapToGrid="0" showGuides="1">
      <p:cViewPr varScale="1">
        <p:scale>
          <a:sx n="157" d="100"/>
          <a:sy n="157" d="100"/>
        </p:scale>
        <p:origin x="762" y="138"/>
      </p:cViewPr>
      <p:guideLst>
        <p:guide orient="horz" pos="2160"/>
        <p:guide pos="41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1911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3CC217A-F9D7-47C3-B542-AAA915BA41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E7CD6EC-38D3-4F9F-824F-27FD60C73D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980D6-5DF0-463D-BFB7-BC7EA5530348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3B72A2-2A97-46A2-B0E6-3DFA689BB9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F749A1E-B8C3-415F-AC4C-200E5AD788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9C69D-BBB7-4804-A517-DD8710202B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58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35C94-B646-4D4D-A5E3-882C7E78FF5D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8433A-3D12-444A-8A1F-2969B3EF30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615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Titel/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292B943-63E8-4E1E-B31E-5FE3860900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3809454"/>
            <a:ext cx="9697665" cy="1141439"/>
          </a:xfr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txBody>
          <a:bodyPr lIns="288000" tIns="144000" rIns="432000" bIns="144000" anchor="ctr">
            <a:normAutofit/>
          </a:bodyPr>
          <a:lstStyle>
            <a:lvl1pPr marL="71755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subtitle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323750"/>
            <a:ext cx="9541821" cy="3221856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Add title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5B16576-B954-4493-9E58-E9C5386E81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E58F85F-E39F-6DF2-648B-F85C48FB19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E76295D-E20E-919F-946F-82E3A703EF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25600" y="6544800"/>
            <a:ext cx="4114800" cy="257774"/>
          </a:xfrm>
        </p:spPr>
        <p:txBody>
          <a:bodyPr/>
          <a:lstStyle/>
          <a:p>
            <a:r>
              <a:rPr lang="en-US"/>
              <a:t>P. Bhattacharjee, DLR-OS, 12.06.2024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1998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Mustertabelle/Table Samp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10" name="Tabellenplatzhalter 7">
            <a:extLst>
              <a:ext uri="{FF2B5EF4-FFF2-40B4-BE49-F238E27FC236}">
                <a16:creationId xmlns:a16="http://schemas.microsoft.com/office/drawing/2014/main" id="{1C20BEF9-F6A4-4E18-813E-7C7A4A89EFB4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51400423"/>
              </p:ext>
            </p:extLst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DFA15C25-778F-45D2-A70E-06F46D1BF03A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</a:t>
            </a:r>
            <a:r>
              <a:rPr lang="de-DE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endParaRPr lang="de-DE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9CAA27B-59B5-D915-6398-75A94668C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P. Bhattacharjee, DLR-OS, 12.06.2024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227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Tabelle/Tab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5A43E47-9416-3DCC-8243-87AE52AE2064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E454AC21-5CA9-4DCD-9E64-33EE941B0352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695325" y="1628776"/>
            <a:ext cx="10801350" cy="489585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Table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AA41E4-A17D-03A8-9521-4B67C9D842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r>
              <a:rPr lang="de-DE"/>
              <a:t>P. Bhattacharjee, DLR-OS, 12.06.2024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0EB41DB-513E-D1FC-EB6E-F88FF40346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5420EE52-882B-A637-C5E2-47028BC68F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1313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Mustertabelle/Table Samp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E4EDC0B4-4839-D67D-DEEC-401133DF66D9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560AFC3-57D0-F888-0409-6E4AE04E7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graphicFrame>
        <p:nvGraphicFramePr>
          <p:cNvPr id="5" name="Tabellenplatzhalter 7">
            <a:extLst>
              <a:ext uri="{FF2B5EF4-FFF2-40B4-BE49-F238E27FC236}">
                <a16:creationId xmlns:a16="http://schemas.microsoft.com/office/drawing/2014/main" id="{0D05A9C7-78D0-EE06-3C91-0B44CAD5C348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173544782"/>
              </p:ext>
            </p:extLst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3C5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3C5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3C5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3C5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3C5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ED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ED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ED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ED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ED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414B1055-33F2-706A-B987-AD219F01C4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3" name="Foliennummernplatzhalter 6">
            <a:extLst>
              <a:ext uri="{FF2B5EF4-FFF2-40B4-BE49-F238E27FC236}">
                <a16:creationId xmlns:a16="http://schemas.microsoft.com/office/drawing/2014/main" id="{64DEE5FA-1A0F-5F55-0896-0246BC7D6F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5342399"/>
            <a:ext cx="288000" cy="1440000"/>
          </a:xfrm>
        </p:spPr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EC8C11A2-D458-BDE8-F2BF-ADAFB4188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/>
              <a:t>P. Bhattacharjee, DLR-OS, 12.06.2024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6806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Titel/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3B56E86-EFEB-4205-AA4A-9F3E82413F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3803209"/>
            <a:ext cx="9697665" cy="1141438"/>
          </a:xfrm>
          <a:solidFill>
            <a:schemeClr val="accent4">
              <a:lumMod val="50000"/>
              <a:alpha val="80000"/>
            </a:schemeClr>
          </a:solidFill>
        </p:spPr>
        <p:txBody>
          <a:bodyPr lIns="288000" tIns="144000" rIns="432000" bIns="144000" anchor="ctr">
            <a:normAutofit/>
          </a:bodyPr>
          <a:lstStyle>
            <a:lvl1pPr marL="717550" indent="0" algn="l">
              <a:lnSpc>
                <a:spcPct val="100000"/>
              </a:lnSpc>
              <a:spcBef>
                <a:spcPts val="1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subtitle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333374"/>
            <a:ext cx="9541821" cy="3205985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Add title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4066C5-F371-4079-BEC5-D83B78D0CF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C05F074-4978-BB63-F797-D5FCF99615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25600" y="6544800"/>
            <a:ext cx="4114800" cy="257774"/>
          </a:xfrm>
        </p:spPr>
        <p:txBody>
          <a:bodyPr/>
          <a:lstStyle/>
          <a:p>
            <a:r>
              <a:rPr lang="en-US"/>
              <a:t>P. Bhattacharjee, DLR-OS, 12.06.2024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09CECA-60EA-35F9-5F27-CF64A7C897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4685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Kapitel/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>
            <a:extLst>
              <a:ext uri="{FF2B5EF4-FFF2-40B4-BE49-F238E27FC236}">
                <a16:creationId xmlns:a16="http://schemas.microsoft.com/office/drawing/2014/main" id="{AF35D6C1-0699-3B81-DD6A-0016F7A8D7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chemeClr val="accent4">
              <a:lumMod val="50000"/>
              <a:alpha val="80000"/>
            </a:scheme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TITLe</a:t>
            </a:r>
            <a:endParaRPr lang="de-DE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5FBA6571-CE1B-47EB-8C1E-D5A1391EAE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32C7237-52B1-CB5D-D118-2836DC556EC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P. Bhattacharjee, DLR-OS, 12.06.2024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F1FF6555-F43F-4F6F-8557-7775ED911D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9600966" y="3917193"/>
            <a:ext cx="4388725" cy="262943"/>
          </a:xfrm>
        </p:spPr>
        <p:txBody>
          <a:bodyPr lIns="0" tIns="54000" rIns="0" bIns="54000">
            <a:sp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4226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 Inhalt/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8896D9-06D8-F605-C9DB-A9519477D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Bhattacharjee, DLR-OS, 12.06.2024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4300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Inhalt/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6263446-0FBB-7B9F-7376-C85F4725E6D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P. Bhattacharjee, DLR-OS, 12.06.2024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9630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Inhalt/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95625"/>
            <a:ext cx="5400675" cy="1850733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BB571AC-F556-C50A-DAD2-4638503AA73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43C99AA0-30B9-CB68-5447-173C21DF9A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4066055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E5E99BBD-0EE1-272A-B9CD-BB38CD6536A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487789"/>
            <a:ext cx="5156200" cy="477389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160246-4126-D54D-D8F2-4EA413129C1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P. Bhattacharjee, DLR-OS, 12.06.2024</a:t>
            </a:r>
            <a:endParaRPr lang="de-DE" dirty="0"/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2E4B575B-830B-4042-B5E3-854ED6742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40475" y="6261682"/>
            <a:ext cx="5156200" cy="262943"/>
          </a:xfrm>
        </p:spPr>
        <p:txBody>
          <a:bodyPr lIns="0" tIns="54000" rIns="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5126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Inhalt/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1" name="Textplatzhalter 20">
            <a:extLst>
              <a:ext uri="{FF2B5EF4-FFF2-40B4-BE49-F238E27FC236}">
                <a16:creationId xmlns:a16="http://schemas.microsoft.com/office/drawing/2014/main" id="{B0949BCE-540C-4310-9432-ECBCD4F9E8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999" y="5245768"/>
            <a:ext cx="11208676" cy="1278857"/>
          </a:xfrm>
          <a:solidFill>
            <a:schemeClr val="accent4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C8D3D5-3F24-32BA-B9E4-6239FD09AAD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P. Bhattacharjee, DLR-OS, 12.06.2024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4738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Inhalt/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981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4637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5" name="Textplatzhalter 20">
            <a:extLst>
              <a:ext uri="{FF2B5EF4-FFF2-40B4-BE49-F238E27FC236}">
                <a16:creationId xmlns:a16="http://schemas.microsoft.com/office/drawing/2014/main" id="{A1BCFDDC-E704-4456-842B-CA12D08661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999" y="5245768"/>
            <a:ext cx="11208676" cy="1278857"/>
          </a:xfrm>
          <a:solidFill>
            <a:schemeClr val="accent4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38C3D2-DF70-153A-B8DF-4CECDC07280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P. Bhattacharjee, DLR-OS, 12.06.2024</a:t>
            </a:r>
            <a:endParaRPr lang="de-DE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3D74F0FA-8F68-4378-8DBC-19E1F6A0E5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4691485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8D0D31E6-199E-4219-A707-84C3133E30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4979" y="4691485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1" name="Textplatzhalter 7">
            <a:extLst>
              <a:ext uri="{FF2B5EF4-FFF2-40B4-BE49-F238E27FC236}">
                <a16:creationId xmlns:a16="http://schemas.microsoft.com/office/drawing/2014/main" id="{3B652E60-BB22-4CDC-B46E-3983789A55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14637" y="4687047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004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Kapitel/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2F87A75-3F72-6661-3C8C-5F55ECF6EF1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chemeClr val="accent1">
              <a:lumMod val="50000"/>
              <a:alpha val="80000"/>
            </a:scheme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TITLe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3246B2-203D-4635-9023-C83C1FB1E1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2C564B2-3B65-9088-DFD7-AB7EDE92BA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P. Bhattacharjee, DLR-OS, 12.06.2024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48B4FDF-C91E-4E63-9070-D94BAC1B27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9600966" y="3917193"/>
            <a:ext cx="4388725" cy="262943"/>
          </a:xfrm>
        </p:spPr>
        <p:txBody>
          <a:bodyPr lIns="0" tIns="54000" rIns="0" bIns="54000">
            <a:sp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4450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Inhalt/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8896D9-06D8-F605-C9DB-A9519477D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Bhattacharjee, DLR-OS, 12.06.2024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96FFF96C-003A-2C95-0C20-6A5ECF67AE3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4800" y="1628775"/>
            <a:ext cx="5400000" cy="4896000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82C0F5C3-8222-0817-ECCA-D675DF1CE7E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628625"/>
            <a:ext cx="5156200" cy="489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A4678D57-D387-497F-BE8F-CC4BED8016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9180145" y="3945152"/>
            <a:ext cx="4896003" cy="262943"/>
          </a:xfrm>
        </p:spPr>
        <p:txBody>
          <a:bodyPr lIns="54000" tIns="54000" rIns="54000" bIns="54000">
            <a:spAutoFit/>
          </a:bodyPr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Bildquelle hier angeben</a:t>
            </a:r>
          </a:p>
        </p:txBody>
      </p:sp>
    </p:spTree>
    <p:extLst>
      <p:ext uri="{BB962C8B-B14F-4D97-AF65-F5344CB8AC3E}">
        <p14:creationId xmlns:p14="http://schemas.microsoft.com/office/powerpoint/2010/main" val="74391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Tabelle/Tab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57BDB932-A261-4963-8CCA-D819AAB058CA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695325" y="1628776"/>
            <a:ext cx="10801350" cy="489585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Table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51EFB8F-681F-B958-6016-DE1F84F28F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P. Bhattacharjee, DLR-OS, 12.06.2024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9577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Mustertabelle/Table Samp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10" name="Tabellenplatzhalter 7">
            <a:extLst>
              <a:ext uri="{FF2B5EF4-FFF2-40B4-BE49-F238E27FC236}">
                <a16:creationId xmlns:a16="http://schemas.microsoft.com/office/drawing/2014/main" id="{0D3ABB45-EB62-4087-B3EF-39BEE25E7081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562190330"/>
              </p:ext>
            </p:extLst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3D336417-AA09-48C9-BDF2-558668A9C82D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</a:t>
            </a:r>
            <a:r>
              <a:rPr lang="de-DE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endParaRPr lang="de-DE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407347F-35E4-52BE-8323-099180448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P. Bhattacharjee, DLR-OS, 12.06.2024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0633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Tabelle/Tab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6133B2B-12C4-FE1C-E575-FCC33EDD08E8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57BDB932-A261-4963-8CCA-D819AAB058CA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695325" y="1628776"/>
            <a:ext cx="10801350" cy="489585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Table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8C0A269-0A22-1F24-8A6F-92CF83B25C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1D6C117F-FFC7-BDD4-24D7-796BC82D0E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de-DE"/>
              <a:t>P. Bhattacharjee, DLR-OS, 12.06.2024</a:t>
            </a:r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7A68C062-180C-99B8-FA50-EA5C79290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333375"/>
            <a:ext cx="10056093" cy="98528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0473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Mustertabelle/Table Samp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D7E6995-96CC-3982-D5B2-C86FEE3250A0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6">
            <a:extLst>
              <a:ext uri="{FF2B5EF4-FFF2-40B4-BE49-F238E27FC236}">
                <a16:creationId xmlns:a16="http://schemas.microsoft.com/office/drawing/2014/main" id="{D4835C53-91E7-6F9B-B923-BC1D5AC13F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5342399"/>
            <a:ext cx="288000" cy="1440000"/>
          </a:xfrm>
        </p:spPr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B2529C76-0D8A-EF87-45E6-0ADDE5F1D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/>
              <a:t>P. Bhattacharjee, DLR-OS, 12.06.2024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71F05D1-9FC5-816E-FCE9-742956FC2E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2" name="Titel 4">
            <a:extLst>
              <a:ext uri="{FF2B5EF4-FFF2-40B4-BE49-F238E27FC236}">
                <a16:creationId xmlns:a16="http://schemas.microsoft.com/office/drawing/2014/main" id="{E6EC0CBA-DCD5-B2B0-E997-0F914B7AC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graphicFrame>
        <p:nvGraphicFramePr>
          <p:cNvPr id="13" name="Tabellenplatzhalter 7">
            <a:extLst>
              <a:ext uri="{FF2B5EF4-FFF2-40B4-BE49-F238E27FC236}">
                <a16:creationId xmlns:a16="http://schemas.microsoft.com/office/drawing/2014/main" id="{E4A06E74-DBC5-BFB5-A583-5D6E319BBD46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95061288"/>
              </p:ext>
            </p:extLst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A69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A69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A69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A69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A69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8C2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8C2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8C2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8C2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8C2">
                        <a:alpha val="2470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267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Titel/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A1DD6DF-B176-485D-B01F-0D026F51E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3803208"/>
            <a:ext cx="9697665" cy="1141439"/>
          </a:xfrm>
          <a:solidFill>
            <a:srgbClr val="BE9600">
              <a:alpha val="80000"/>
            </a:srgbClr>
          </a:solidFill>
        </p:spPr>
        <p:txBody>
          <a:bodyPr lIns="288000" tIns="144000" rIns="432000" bIns="144000" anchor="ctr">
            <a:normAutofit/>
          </a:bodyPr>
          <a:lstStyle>
            <a:lvl1pPr marL="71755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subtitle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333374"/>
            <a:ext cx="9541821" cy="3205985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Add title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79A18D-BDEC-4A1A-B4E8-0BBF0FB0AB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338560D-8EC4-B53A-7006-5B5A972DC7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25600" y="6544945"/>
            <a:ext cx="4114800" cy="257774"/>
          </a:xfrm>
        </p:spPr>
        <p:txBody>
          <a:bodyPr/>
          <a:lstStyle/>
          <a:p>
            <a:r>
              <a:rPr lang="en-US"/>
              <a:t>P. Bhattacharjee, DLR-OS, 12.06.2024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602EDA2-8AA2-0466-B051-008CD77640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366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Kapitel/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>
            <a:extLst>
              <a:ext uri="{FF2B5EF4-FFF2-40B4-BE49-F238E27FC236}">
                <a16:creationId xmlns:a16="http://schemas.microsoft.com/office/drawing/2014/main" id="{A29A4717-2733-B1CC-C548-EE7EB957DA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rgbClr val="BE9600">
              <a:alpha val="80000"/>
            </a:srgb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TITLe</a:t>
            </a: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E24BD797-BDE4-4F8B-BD63-88445F3046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C9E1831-352F-2D39-ACE5-21BCE2855BB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P. Bhattacharjee, DLR-OS, 12.06.2024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5320569E-7EBB-42F9-B989-19AC2BA590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9600966" y="3917193"/>
            <a:ext cx="4388725" cy="262943"/>
          </a:xfrm>
        </p:spPr>
        <p:txBody>
          <a:bodyPr lIns="0" tIns="54000" rIns="0" bIns="54000">
            <a:sp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528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 Inhalt/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EBC151-FC60-E584-26BE-7134EAB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Bhattacharjee, DLR-OS, 12.06.2024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3392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Inhalt/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107BD53-6A79-8877-2BE1-B0C49A39BD9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P. Bhattacharjee, DLR-OS, 12.06.2024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62905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Inhalt/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4" y="2095625"/>
            <a:ext cx="5400675" cy="1850733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68187CB7-2C33-1C03-52A8-8996E6753E4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756228A2-CAF9-B1A1-1C97-DA91AB6BED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4066055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CA1CEBC5-E31D-F865-99F9-F5B2C3A4B1C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487789"/>
            <a:ext cx="5156200" cy="477389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B1A145E-844F-C173-0E1A-4D5807A9AB0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P. Bhattacharjee, DLR-OS, 12.06.2024</a:t>
            </a:r>
            <a:endParaRPr lang="de-DE" dirty="0"/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20E4FEBA-B0DE-4B79-99F8-C969B4E3A93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40475" y="6261682"/>
            <a:ext cx="5156200" cy="262943"/>
          </a:xfrm>
        </p:spPr>
        <p:txBody>
          <a:bodyPr lIns="0" tIns="54000" rIns="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335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 Inhalt/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627200"/>
            <a:ext cx="10801349" cy="4895850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91817E-6423-D72F-7A29-7C696C78E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Bhattacharjee, DLR-OS, 12.06.2024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3574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Inhalt/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1" name="Textplatzhalter 20">
            <a:extLst>
              <a:ext uri="{FF2B5EF4-FFF2-40B4-BE49-F238E27FC236}">
                <a16:creationId xmlns:a16="http://schemas.microsoft.com/office/drawing/2014/main" id="{59E7F815-FED3-4D8F-9D9B-35CCAF3B26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999" y="5245768"/>
            <a:ext cx="11208676" cy="1278857"/>
          </a:xfrm>
          <a:solidFill>
            <a:srgbClr val="BE9600"/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093030-8FCB-CEE5-FAC4-DF786DEBF90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P. Bhattacharjee, DLR-OS, 12.06.2024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3013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Inhalt/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981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4637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5" name="Textplatzhalter 20">
            <a:extLst>
              <a:ext uri="{FF2B5EF4-FFF2-40B4-BE49-F238E27FC236}">
                <a16:creationId xmlns:a16="http://schemas.microsoft.com/office/drawing/2014/main" id="{9D0FAF78-2A5F-4E8E-B1EE-D7C4255495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999" y="5245768"/>
            <a:ext cx="11208676" cy="1278857"/>
          </a:xfrm>
          <a:solidFill>
            <a:srgbClr val="BE9600"/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C09EDA4-178A-19BE-891D-96E3D2B19D2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P. Bhattacharjee, DLR-OS, 12.06.2024</a:t>
            </a:r>
            <a:endParaRPr lang="de-DE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C4CA3CBF-84EB-43B9-A448-AE66CF1B19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4691485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8648652F-2A78-4696-BEDF-2827E67835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4979" y="4691485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1" name="Textplatzhalter 7">
            <a:extLst>
              <a:ext uri="{FF2B5EF4-FFF2-40B4-BE49-F238E27FC236}">
                <a16:creationId xmlns:a16="http://schemas.microsoft.com/office/drawing/2014/main" id="{4D0E809D-C311-4031-A613-368FF399A7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14637" y="4687047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4789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Inhalt/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EBC151-FC60-E584-26BE-7134EAB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Bhattacharjee, DLR-OS, 12.06.2024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705F4847-2276-AAFB-108E-DBA5E7360C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4800" y="1628775"/>
            <a:ext cx="5400000" cy="4896000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7BE329DB-A001-C66F-6040-0E345285523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628625"/>
            <a:ext cx="5156200" cy="489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935316FE-8476-4572-87B2-B715CCF583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9180145" y="3945152"/>
            <a:ext cx="4896003" cy="262943"/>
          </a:xfrm>
        </p:spPr>
        <p:txBody>
          <a:bodyPr lIns="54000" tIns="54000" rIns="54000" bIns="54000">
            <a:spAutoFit/>
          </a:bodyPr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6546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Tabelle/Tab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A8D24D7-34CD-4ED1-8141-89BC9C1FC26A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695325" y="1628776"/>
            <a:ext cx="10801350" cy="489585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Table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60E2FA4-B336-450E-D6C0-FA99C883B41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P. Bhattacharjee, DLR-OS, 12.06.2024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7354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Mustertabelle/Table Samp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7" name="Tabellenplatzhalter 7">
            <a:extLst>
              <a:ext uri="{FF2B5EF4-FFF2-40B4-BE49-F238E27FC236}">
                <a16:creationId xmlns:a16="http://schemas.microsoft.com/office/drawing/2014/main" id="{215C28A5-80CD-4F42-9C77-C690E11449E6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926700702"/>
              </p:ext>
            </p:extLst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598141AE-B519-4BF8-86A2-54973B0ADDE5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</a:t>
            </a:r>
            <a:r>
              <a:rPr lang="de-DE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endParaRPr lang="de-DE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75B4983-3911-6B34-D420-98DD812B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P. Bhattacharjee, DLR-OS, 12.06.2024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41664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Tabelle/Tab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14E77E2-5257-225C-6093-789249091B84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A8D24D7-34CD-4ED1-8141-89BC9C1FC26A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695325" y="1628776"/>
            <a:ext cx="10801350" cy="489585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Table</a:t>
            </a:r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1913AF20-2093-81B8-D3CF-3988C0D0E2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de-DE"/>
              <a:t>P. Bhattacharjee, DLR-OS, 12.06.2024</a:t>
            </a:r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601CA69-20CF-6A99-B9FF-A1A445743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333375"/>
            <a:ext cx="10056093" cy="98528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9AA2D8C-E67C-1DBB-33C4-8FC8AE2C9F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412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Mustertabelle/Table Samp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0B2BD55-0944-2EB8-30AE-4EC0EBD1C778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6">
            <a:extLst>
              <a:ext uri="{FF2B5EF4-FFF2-40B4-BE49-F238E27FC236}">
                <a16:creationId xmlns:a16="http://schemas.microsoft.com/office/drawing/2014/main" id="{8E332830-1B76-0834-BFD4-B0A738EACD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5342399"/>
            <a:ext cx="288000" cy="1440000"/>
          </a:xfrm>
        </p:spPr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1392DD0-9A3C-88DC-7FA4-612131847E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8A8560D2-D042-38FC-1DF9-D8044861589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/>
              <a:t>P. Bhattacharjee, DLR-OS, 12.06.2024</a:t>
            </a:r>
            <a:endParaRPr lang="de-DE" dirty="0"/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id="{14023C8A-8B07-0D4C-F346-2C1B9789C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graphicFrame>
        <p:nvGraphicFramePr>
          <p:cNvPr id="13" name="Tabellenplatzhalter 7">
            <a:extLst>
              <a:ext uri="{FF2B5EF4-FFF2-40B4-BE49-F238E27FC236}">
                <a16:creationId xmlns:a16="http://schemas.microsoft.com/office/drawing/2014/main" id="{C345DDFB-6457-0140-C751-BBDEB3109C3B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088028885"/>
              </p:ext>
            </p:extLst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EFCA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EFCA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EFCA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EFCA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EFCA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C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C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C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C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C50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4CE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4CE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4CE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4CE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4CE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7259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/Fullscreen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>
            <a:extLst>
              <a:ext uri="{FF2B5EF4-FFF2-40B4-BE49-F238E27FC236}">
                <a16:creationId xmlns:a16="http://schemas.microsoft.com/office/drawing/2014/main" id="{C2226DF2-778A-4612-9F78-6765D18406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12192001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87F97911-DA70-4C70-822A-1814FBD79C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7EBD16-097C-4A05-9018-8E3005584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342399"/>
            <a:ext cx="288000" cy="1440000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D7813AC-780E-0FEE-8DD2-961C8464CAC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P. Bhattacharjee, DLR-OS, 12.06.2024</a:t>
            </a:r>
            <a:endParaRPr lang="de-DE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8395D497-4BD0-4044-AB65-1F72BFD0F1B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9347327" y="3965472"/>
            <a:ext cx="4896003" cy="262943"/>
          </a:xfrm>
        </p:spPr>
        <p:txBody>
          <a:bodyPr lIns="54000" tIns="54000" rIns="54000" bIns="54000">
            <a:spAutoFit/>
          </a:bodyPr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205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Inhalt/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E99B02-7125-B0DB-A965-82CB442B297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P. Bhattacharjee, DLR-OS, 12.06.2024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1694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Inhalt/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95625"/>
            <a:ext cx="5400675" cy="1850733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1A67A15-EB3D-B357-6153-033E99D3426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7951DB75-C581-BF8A-0FC7-DF33D2FBE0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4066055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2C0EA8B-EF64-0432-2FB0-872635D2E4F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487789"/>
            <a:ext cx="5156200" cy="477389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EBECCF2-24E5-51A8-E7D9-E053B81C2C0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P. Bhattacharjee, DLR-OS, 12.06.2024</a:t>
            </a:r>
            <a:endParaRPr lang="de-DE" dirty="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8284FDF0-9695-432C-8311-6A507C0F1D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40475" y="6261682"/>
            <a:ext cx="5156200" cy="262943"/>
          </a:xfrm>
        </p:spPr>
        <p:txBody>
          <a:bodyPr lIns="0" tIns="54000" rIns="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790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Inhalt/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2" name="Textplatzhalter 20">
            <a:extLst>
              <a:ext uri="{FF2B5EF4-FFF2-40B4-BE49-F238E27FC236}">
                <a16:creationId xmlns:a16="http://schemas.microsoft.com/office/drawing/2014/main" id="{783FE90B-8144-4EE7-83DD-1BF890852B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999" y="5245768"/>
            <a:ext cx="11208676" cy="1278857"/>
          </a:xfrm>
          <a:solidFill>
            <a:schemeClr val="accent1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3E07709-F5D6-04F5-13BA-175ED852645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P. Bhattacharjee, DLR-OS, 12.06.2024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131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Inhalt/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981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4637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B1415D85-ECEE-44AA-B226-4998B44E25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999" y="5245768"/>
            <a:ext cx="11208676" cy="1278857"/>
          </a:xfrm>
          <a:solidFill>
            <a:schemeClr val="accent1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424654-2778-EA1B-0192-6D8875E1171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P. Bhattacharjee, DLR-OS, 12.06.2024</a:t>
            </a:r>
            <a:endParaRPr lang="de-DE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118AD26C-52C9-4C02-983C-1ED47C3EED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4691485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1D192FC4-FD48-4D17-AF60-7541FACA3F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4979" y="4691485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0DFB2603-4141-4F7E-B0B2-4354CE1418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14637" y="4687047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292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Inhalt/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4800" y="1628775"/>
            <a:ext cx="5400000" cy="4896000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91817E-6423-D72F-7A29-7C696C78E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Bhattacharjee, DLR-OS, 12.06.2024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E12AEFA-037C-13A6-D9D9-349DFD23D7F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628625"/>
            <a:ext cx="5156200" cy="489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C38032FD-A923-4443-A1D8-3B56F7A36E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9180145" y="3945152"/>
            <a:ext cx="4896003" cy="262943"/>
          </a:xfrm>
        </p:spPr>
        <p:txBody>
          <a:bodyPr lIns="54000" tIns="54000" rIns="54000" bIns="54000">
            <a:spAutoFit/>
          </a:bodyPr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Bildquelle hier angeben</a:t>
            </a:r>
          </a:p>
        </p:txBody>
      </p:sp>
    </p:spTree>
    <p:extLst>
      <p:ext uri="{BB962C8B-B14F-4D97-AF65-F5344CB8AC3E}">
        <p14:creationId xmlns:p14="http://schemas.microsoft.com/office/powerpoint/2010/main" val="703295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Tabelle/Tab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333375"/>
            <a:ext cx="10056093" cy="9852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E454AC21-5CA9-4DCD-9E64-33EE941B0352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695325" y="1628776"/>
            <a:ext cx="10801350" cy="489585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Table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AA41E4-A17D-03A8-9521-4B67C9D842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P. Bhattacharjee, DLR-OS, 12.06.2024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710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CA21C0A-576F-4448-A405-945F7FEA5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DA8A30-87AB-49C6-AE8C-F7B24CECF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628775"/>
            <a:ext cx="10801349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096809-C3E5-439C-AF0A-E75CD81D7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342399"/>
            <a:ext cx="288000" cy="1440000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8822AB-459F-739F-855B-F69C7435C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P. Bhattacharjee, DLR-OS, 12.06.2024</a:t>
            </a:r>
            <a:endParaRPr lang="de-DE" dirty="0"/>
          </a:p>
        </p:txBody>
      </p:sp>
      <p:pic>
        <p:nvPicPr>
          <p:cNvPr id="7" name="Grafik 6" descr="Ein Bild, das Farbigkeit, Quadrat, Rechteck, Screenshot enthält.&#10;&#10;Automatisch generierte Beschreibung">
            <a:extLst>
              <a:ext uri="{FF2B5EF4-FFF2-40B4-BE49-F238E27FC236}">
                <a16:creationId xmlns:a16="http://schemas.microsoft.com/office/drawing/2014/main" id="{B6B2436D-6F14-4C91-9F38-9FC66CBDB854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tretch>
            <a:fillRect/>
          </a:stretch>
        </p:blipFill>
        <p:spPr>
          <a:xfrm>
            <a:off x="-4412343" y="1874995"/>
            <a:ext cx="4101329" cy="324968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AEA2B8E-DD3B-4F4F-AFD8-DBE8E57FC574}"/>
              </a:ext>
            </a:extLst>
          </p:cNvPr>
          <p:cNvSpPr txBox="1"/>
          <p:nvPr userDrawn="1"/>
        </p:nvSpPr>
        <p:spPr>
          <a:xfrm>
            <a:off x="-4412343" y="1309144"/>
            <a:ext cx="4101329" cy="430887"/>
          </a:xfrm>
          <a:prstGeom prst="rect">
            <a:avLst/>
          </a:prstGeom>
          <a:solidFill>
            <a:srgbClr val="FF3399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b="1" i="0" baseline="0" dirty="0">
                <a:solidFill>
                  <a:schemeClr val="bg1"/>
                </a:solidFill>
              </a:rPr>
              <a:t>Select DLR-</a:t>
            </a:r>
            <a:r>
              <a:rPr lang="de-DE" sz="1400" b="1" i="0" baseline="0" dirty="0" err="1">
                <a:solidFill>
                  <a:schemeClr val="bg1"/>
                </a:solidFill>
              </a:rPr>
              <a:t>colours</a:t>
            </a:r>
            <a:r>
              <a:rPr lang="de-DE" sz="1400" b="1" i="0" baseline="0" dirty="0">
                <a:solidFill>
                  <a:schemeClr val="bg1"/>
                </a:solidFill>
              </a:rPr>
              <a:t> </a:t>
            </a:r>
            <a:r>
              <a:rPr lang="de-DE" sz="1400" b="1" i="0" baseline="0" dirty="0" err="1">
                <a:solidFill>
                  <a:schemeClr val="bg1"/>
                </a:solidFill>
              </a:rPr>
              <a:t>below</a:t>
            </a:r>
            <a:r>
              <a:rPr lang="de-DE" sz="1400" b="1" i="0" baseline="0" dirty="0">
                <a:solidFill>
                  <a:schemeClr val="bg1"/>
                </a:solidFill>
              </a:rPr>
              <a:t> </a:t>
            </a:r>
            <a:r>
              <a:rPr lang="de-DE" sz="1400" b="1" i="0" baseline="0" dirty="0" err="1">
                <a:solidFill>
                  <a:schemeClr val="bg1"/>
                </a:solidFill>
              </a:rPr>
              <a:t>with</a:t>
            </a:r>
            <a:r>
              <a:rPr lang="de-DE" sz="1400" b="1" i="0" baseline="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de-DE" sz="1400" b="1" i="0" baseline="0" dirty="0" err="1">
                <a:solidFill>
                  <a:schemeClr val="bg1"/>
                </a:solidFill>
              </a:rPr>
              <a:t>the</a:t>
            </a:r>
            <a:r>
              <a:rPr lang="de-DE" sz="1400" b="1" i="0" baseline="0" dirty="0">
                <a:solidFill>
                  <a:schemeClr val="bg1"/>
                </a:solidFill>
              </a:rPr>
              <a:t> </a:t>
            </a:r>
            <a:r>
              <a:rPr lang="de-DE" sz="1400" b="1" i="0" baseline="0" dirty="0" err="1">
                <a:solidFill>
                  <a:schemeClr val="bg1"/>
                </a:solidFill>
              </a:rPr>
              <a:t>eyepopper</a:t>
            </a:r>
            <a:r>
              <a:rPr lang="de-DE" sz="1400" b="1" i="0" baseline="0" dirty="0">
                <a:solidFill>
                  <a:schemeClr val="bg1"/>
                </a:solidFill>
              </a:rPr>
              <a:t>/</a:t>
            </a:r>
            <a:r>
              <a:rPr lang="de-DE" sz="1400" b="1" i="0" baseline="0" dirty="0" err="1">
                <a:solidFill>
                  <a:schemeClr val="bg1"/>
                </a:solidFill>
              </a:rPr>
              <a:t>color</a:t>
            </a:r>
            <a:r>
              <a:rPr lang="de-DE" sz="1400" b="1" i="0" baseline="0" dirty="0">
                <a:solidFill>
                  <a:schemeClr val="bg1"/>
                </a:solidFill>
              </a:rPr>
              <a:t> </a:t>
            </a:r>
            <a:r>
              <a:rPr lang="de-DE" sz="1400" b="1" i="0" baseline="0" dirty="0" err="1">
                <a:solidFill>
                  <a:schemeClr val="bg1"/>
                </a:solidFill>
              </a:rPr>
              <a:t>picker</a:t>
            </a:r>
            <a:r>
              <a:rPr lang="de-DE" sz="1400" b="1" i="0" baseline="0" dirty="0">
                <a:solidFill>
                  <a:schemeClr val="bg1"/>
                </a:solidFill>
              </a:rPr>
              <a:t> </a:t>
            </a:r>
            <a:r>
              <a:rPr lang="de-DE" sz="1400" b="1" i="0" baseline="0" dirty="0" err="1">
                <a:solidFill>
                  <a:schemeClr val="bg1"/>
                </a:solidFill>
              </a:rPr>
              <a:t>tool</a:t>
            </a:r>
            <a:endParaRPr lang="de-CR" sz="1400" b="1" i="0" baseline="0" dirty="0">
              <a:solidFill>
                <a:schemeClr val="bg1"/>
              </a:solidFill>
            </a:endParaRP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CEF3CE64-FA21-4F63-B986-1358806923EF}"/>
              </a:ext>
            </a:extLst>
          </p:cNvPr>
          <p:cNvGrpSpPr/>
          <p:nvPr userDrawn="1"/>
        </p:nvGrpSpPr>
        <p:grpSpPr>
          <a:xfrm>
            <a:off x="12572057" y="4849"/>
            <a:ext cx="9360000" cy="5796000"/>
            <a:chOff x="12572057" y="4849"/>
            <a:chExt cx="9360000" cy="5796000"/>
          </a:xfrm>
        </p:grpSpPr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1ABC1C5C-A5DA-4EB3-B01E-8D75036C5553}"/>
                </a:ext>
              </a:extLst>
            </p:cNvPr>
            <p:cNvSpPr/>
            <p:nvPr/>
          </p:nvSpPr>
          <p:spPr>
            <a:xfrm>
              <a:off x="12572057" y="4849"/>
              <a:ext cx="9360000" cy="5796000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R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91925FDB-4FD6-4DDA-A197-927C63A89427}"/>
                </a:ext>
              </a:extLst>
            </p:cNvPr>
            <p:cNvSpPr txBox="1"/>
            <p:nvPr/>
          </p:nvSpPr>
          <p:spPr>
            <a:xfrm>
              <a:off x="12724457" y="157246"/>
              <a:ext cx="61098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Editing the header and footer</a:t>
              </a:r>
              <a:endParaRPr lang="de-CR" dirty="0">
                <a:solidFill>
                  <a:schemeClr val="bg1"/>
                </a:solidFill>
              </a:endParaRP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F3DB58BC-7CAE-441F-B4EF-916243E1A37C}"/>
                </a:ext>
              </a:extLst>
            </p:cNvPr>
            <p:cNvSpPr txBox="1"/>
            <p:nvPr/>
          </p:nvSpPr>
          <p:spPr>
            <a:xfrm>
              <a:off x="12724457" y="792337"/>
              <a:ext cx="654657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Menu: "Insert" &gt; "Header and Footer" (see screenshot 1)</a:t>
              </a:r>
              <a:endParaRPr lang="de-DE" sz="1600" dirty="0">
                <a:solidFill>
                  <a:schemeClr val="bg1"/>
                </a:solidFill>
              </a:endParaRPr>
            </a:p>
          </p:txBody>
        </p:sp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CDABBF1B-88D5-43FA-9657-57AD29E3F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815486" y="1481782"/>
              <a:ext cx="8779602" cy="920638"/>
            </a:xfrm>
            <a:prstGeom prst="rect">
              <a:avLst/>
            </a:prstGeom>
          </p:spPr>
        </p:pic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FE2F1701-2827-40C9-AB97-84473EB4C5E8}"/>
                </a:ext>
              </a:extLst>
            </p:cNvPr>
            <p:cNvSpPr txBox="1"/>
            <p:nvPr/>
          </p:nvSpPr>
          <p:spPr>
            <a:xfrm>
              <a:off x="12724457" y="1195691"/>
              <a:ext cx="50461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</a:rPr>
                <a:t>Screenshot 1</a:t>
              </a: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66F1CB0C-3FC9-4850-A700-E0D2CFB1DD44}"/>
                </a:ext>
              </a:extLst>
            </p:cNvPr>
            <p:cNvSpPr txBox="1"/>
            <p:nvPr/>
          </p:nvSpPr>
          <p:spPr>
            <a:xfrm>
              <a:off x="12724457" y="2947698"/>
              <a:ext cx="4307945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Adapt the input dialog to your individual needs and confirm the input by clicking the </a:t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>
                  <a:solidFill>
                    <a:schemeClr val="bg1"/>
                  </a:solidFill>
                </a:rPr>
                <a:t>"Apply to all" button if the change is to be made globally for all slides. </a:t>
              </a:r>
            </a:p>
            <a:p>
              <a:r>
                <a:rPr lang="en-US" sz="1600" dirty="0">
                  <a:solidFill>
                    <a:schemeClr val="bg1"/>
                  </a:solidFill>
                </a:rPr>
                <a:t>In case of partial change of single slides, </a:t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>
                  <a:solidFill>
                    <a:schemeClr val="bg1"/>
                  </a:solidFill>
                </a:rPr>
                <a:t>you have to confirm with the button "Apply". </a:t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>
                  <a:solidFill>
                    <a:schemeClr val="bg1"/>
                  </a:solidFill>
                </a:rPr>
                <a:t>(see screenshot 2)</a:t>
              </a:r>
            </a:p>
          </p:txBody>
        </p:sp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480B5319-4E69-430D-B813-478C6A3B34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5" t="4215" r="3045" b="3447"/>
            <a:stretch/>
          </p:blipFill>
          <p:spPr>
            <a:xfrm>
              <a:off x="17586852" y="2997154"/>
              <a:ext cx="4008235" cy="2547966"/>
            </a:xfrm>
            <a:prstGeom prst="rect">
              <a:avLst/>
            </a:prstGeom>
          </p:spPr>
        </p:pic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400701A2-BA4C-4126-8F58-5C36702060D0}"/>
                </a:ext>
              </a:extLst>
            </p:cNvPr>
            <p:cNvSpPr txBox="1"/>
            <p:nvPr/>
          </p:nvSpPr>
          <p:spPr>
            <a:xfrm>
              <a:off x="17498074" y="2750933"/>
              <a:ext cx="40970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</a:rPr>
                <a:t>Screenshot 2</a:t>
              </a:r>
            </a:p>
          </p:txBody>
        </p:sp>
        <p:sp>
          <p:nvSpPr>
            <p:cNvPr id="38" name="Ellipse 7">
              <a:extLst>
                <a:ext uri="{FF2B5EF4-FFF2-40B4-BE49-F238E27FC236}">
                  <a16:creationId xmlns:a16="http://schemas.microsoft.com/office/drawing/2014/main" id="{CB9D128F-6D13-4928-9A40-72234AD082DD}"/>
                </a:ext>
              </a:extLst>
            </p:cNvPr>
            <p:cNvSpPr/>
            <p:nvPr/>
          </p:nvSpPr>
          <p:spPr>
            <a:xfrm>
              <a:off x="17713206" y="1790425"/>
              <a:ext cx="589273" cy="56192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72438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0" r:id="rId3"/>
    <p:sldLayoutId id="2147483672" r:id="rId4"/>
    <p:sldLayoutId id="2147483674" r:id="rId5"/>
    <p:sldLayoutId id="2147483656" r:id="rId6"/>
    <p:sldLayoutId id="2147483653" r:id="rId7"/>
    <p:sldLayoutId id="2147483680" r:id="rId8"/>
    <p:sldLayoutId id="2147483654" r:id="rId9"/>
    <p:sldLayoutId id="2147483679" r:id="rId10"/>
    <p:sldLayoutId id="2147483686" r:id="rId11"/>
    <p:sldLayoutId id="2147483683" r:id="rId12"/>
    <p:sldLayoutId id="2147483662" r:id="rId13"/>
    <p:sldLayoutId id="2147483658" r:id="rId14"/>
    <p:sldLayoutId id="2147483663" r:id="rId15"/>
    <p:sldLayoutId id="2147483671" r:id="rId16"/>
    <p:sldLayoutId id="2147483675" r:id="rId17"/>
    <p:sldLayoutId id="2147483664" r:id="rId18"/>
    <p:sldLayoutId id="2147483665" r:id="rId19"/>
    <p:sldLayoutId id="2147483681" r:id="rId20"/>
    <p:sldLayoutId id="2147483670" r:id="rId21"/>
    <p:sldLayoutId id="2147483678" r:id="rId22"/>
    <p:sldLayoutId id="2147483687" r:id="rId23"/>
    <p:sldLayoutId id="2147483684" r:id="rId24"/>
    <p:sldLayoutId id="2147483661" r:id="rId25"/>
    <p:sldLayoutId id="2147483659" r:id="rId26"/>
    <p:sldLayoutId id="2147483667" r:id="rId27"/>
    <p:sldLayoutId id="2147483673" r:id="rId28"/>
    <p:sldLayoutId id="2147483676" r:id="rId29"/>
    <p:sldLayoutId id="2147483668" r:id="rId30"/>
    <p:sldLayoutId id="2147483669" r:id="rId31"/>
    <p:sldLayoutId id="2147483682" r:id="rId32"/>
    <p:sldLayoutId id="2147483666" r:id="rId33"/>
    <p:sldLayoutId id="2147483677" r:id="rId34"/>
    <p:sldLayoutId id="2147483688" r:id="rId35"/>
    <p:sldLayoutId id="2147483685" r:id="rId36"/>
    <p:sldLayoutId id="2147483655" r:id="rId3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orient="horz" pos="210" userDrawn="1">
          <p15:clr>
            <a:srgbClr val="F26B43"/>
          </p15:clr>
        </p15:guide>
        <p15:guide id="3" pos="7242" userDrawn="1">
          <p15:clr>
            <a:srgbClr val="F26B43"/>
          </p15:clr>
        </p15:guide>
        <p15:guide id="4" orient="horz" pos="1026" userDrawn="1">
          <p15:clr>
            <a:srgbClr val="F26B43"/>
          </p15:clr>
        </p15:guide>
        <p15:guide id="5" orient="horz" pos="4110" userDrawn="1">
          <p15:clr>
            <a:srgbClr val="F26B43"/>
          </p15:clr>
        </p15:guide>
        <p15:guide id="6" orient="horz" pos="9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oi.org/10.1109/IGARSS.2019.8900532" TargetMode="Externa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45/3478535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2110.01052v5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20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866522C6-15B9-4AE8-9B42-91782BB9B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809454"/>
            <a:ext cx="9697665" cy="1642656"/>
          </a:xfrm>
        </p:spPr>
        <p:txBody>
          <a:bodyPr>
            <a:noAutofit/>
          </a:bodyPr>
          <a:lstStyle/>
          <a:p>
            <a:r>
              <a:rPr lang="en-US" b="0" dirty="0"/>
              <a:t>Protim Bhattacharjee</a:t>
            </a:r>
            <a:r>
              <a:rPr lang="en-US" b="0" baseline="30000" dirty="0"/>
              <a:t>1*</a:t>
            </a:r>
            <a:r>
              <a:rPr lang="en-US" b="0" dirty="0"/>
              <a:t>, Shriya Bhatija</a:t>
            </a:r>
            <a:r>
              <a:rPr lang="en-US" b="0" baseline="30000" dirty="0"/>
              <a:t>2 </a:t>
            </a:r>
            <a:r>
              <a:rPr lang="en-US" b="0" dirty="0"/>
              <a:t> and Peter Jung</a:t>
            </a:r>
            <a:r>
              <a:rPr lang="en-US" b="0" baseline="30000" dirty="0"/>
              <a:t>1</a:t>
            </a:r>
          </a:p>
          <a:p>
            <a:r>
              <a:rPr lang="en-US" b="0" baseline="30000" dirty="0"/>
              <a:t>1</a:t>
            </a:r>
            <a:r>
              <a:rPr lang="en-US" b="0" i="1" dirty="0"/>
              <a:t>Institute of Optical Sensor Systems (OS), German Aerospace Center (DLR)</a:t>
            </a:r>
          </a:p>
          <a:p>
            <a:r>
              <a:rPr lang="en-US" b="0" baseline="30000" dirty="0"/>
              <a:t>2</a:t>
            </a:r>
            <a:r>
              <a:rPr lang="en-US" b="0" i="1" dirty="0"/>
              <a:t>Technical University of Munich (TUM)</a:t>
            </a:r>
          </a:p>
          <a:p>
            <a:r>
              <a:rPr lang="en-US" b="0" i="1" dirty="0"/>
              <a:t>*protim.bhattacharjee@dlr.de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98C5F92-6142-46B9-BFE5-4AB8AFE10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en-US" sz="4400" dirty="0"/>
              <a:t>Risk control Based trust of deep learning models for</a:t>
            </a:r>
            <a:br>
              <a:rPr lang="en-US" sz="4400" dirty="0"/>
            </a:br>
            <a:r>
              <a:rPr lang="en-US" sz="4400" dirty="0"/>
              <a:t>Remote sensing applications</a:t>
            </a:r>
            <a:endParaRPr lang="de-DE" sz="4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AF9B05-84A9-4D6B-9A24-29C7168333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A0F753-30A9-47D5-BD82-BEEB10DA0AD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P. Bhattacharjee, DLR-OS, 12.06.2024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4495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4B3F3D-EAC1-4A05-8D48-898A1C0D0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365221" cy="98528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Method 2 Application: Multi-label classification with FDR control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E15746-4EA2-4396-8600-1A3CAA0443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A956AE-54EF-4A7E-9245-59E4BD4AB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Bhattacharjee, DLR-OS, 12.06.2024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82510EE-5663-496D-8538-4A72470EE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453" y="1177776"/>
            <a:ext cx="2952512" cy="281967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EA33707-C82F-4B1F-9AD2-DEAD9B1C197C}"/>
              </a:ext>
            </a:extLst>
          </p:cNvPr>
          <p:cNvSpPr txBox="1"/>
          <p:nvPr/>
        </p:nvSpPr>
        <p:spPr>
          <a:xfrm>
            <a:off x="1131453" y="4051875"/>
            <a:ext cx="29525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True labels</a:t>
            </a:r>
            <a:r>
              <a:rPr lang="en-US" sz="1200" dirty="0"/>
              <a:t>: [‘Broad-leaved forest’, ‘</a:t>
            </a:r>
            <a:r>
              <a:rPr lang="en-US" sz="1200" dirty="0">
                <a:solidFill>
                  <a:srgbClr val="37B0FB"/>
                </a:solidFill>
              </a:rPr>
              <a:t>Coniferous forest</a:t>
            </a:r>
            <a:r>
              <a:rPr lang="en-US" sz="1200" dirty="0"/>
              <a:t>’, ‘Discontinuous urban fabric’, ‘</a:t>
            </a:r>
            <a:r>
              <a:rPr lang="en-US" sz="1200" dirty="0">
                <a:solidFill>
                  <a:srgbClr val="37B0FB"/>
                </a:solidFill>
              </a:rPr>
              <a:t>Mixed forest</a:t>
            </a:r>
            <a:r>
              <a:rPr lang="en-US" sz="1200" dirty="0"/>
              <a:t>’, 'Non-irrigated arable land’]</a:t>
            </a:r>
          </a:p>
          <a:p>
            <a:endParaRPr lang="en-US" sz="1200" dirty="0"/>
          </a:p>
          <a:p>
            <a:r>
              <a:rPr lang="en-US" sz="1200" u="sng" dirty="0"/>
              <a:t>Original Predictions</a:t>
            </a:r>
            <a:r>
              <a:rPr lang="en-US" sz="1200" dirty="0"/>
              <a:t>: [‘</a:t>
            </a:r>
            <a:r>
              <a:rPr lang="en-US" sz="1200" dirty="0">
                <a:solidFill>
                  <a:srgbClr val="37B0FB"/>
                </a:solidFill>
              </a:rPr>
              <a:t>Coniferous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>
                <a:solidFill>
                  <a:srgbClr val="37B0FB"/>
                </a:solidFill>
              </a:rPr>
              <a:t>forest</a:t>
            </a:r>
            <a:r>
              <a:rPr lang="en-US" sz="1200" dirty="0"/>
              <a:t>’, ‘</a:t>
            </a:r>
            <a:r>
              <a:rPr lang="en-US" sz="1200" dirty="0">
                <a:solidFill>
                  <a:srgbClr val="37B0FB"/>
                </a:solidFill>
              </a:rPr>
              <a:t>Mixed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>
                <a:solidFill>
                  <a:srgbClr val="37B0FB"/>
                </a:solidFill>
              </a:rPr>
              <a:t>forest</a:t>
            </a:r>
            <a:r>
              <a:rPr lang="en-US" sz="1200" dirty="0"/>
              <a:t>’, </a:t>
            </a:r>
          </a:p>
          <a:p>
            <a:r>
              <a:rPr lang="en-US" sz="1200" i="1" u="sng" dirty="0"/>
              <a:t>False positives</a:t>
            </a:r>
            <a:r>
              <a:rPr lang="en-US" sz="1200" dirty="0"/>
              <a:t>: ‘</a:t>
            </a:r>
            <a:r>
              <a:rPr lang="en-US" sz="1200" dirty="0">
                <a:solidFill>
                  <a:srgbClr val="FF0000"/>
                </a:solidFill>
              </a:rPr>
              <a:t>Transitional woodland/shrub</a:t>
            </a:r>
            <a:r>
              <a:rPr lang="en-US" sz="1200" dirty="0"/>
              <a:t>’]</a:t>
            </a:r>
          </a:p>
          <a:p>
            <a:endParaRPr lang="en-US" sz="1200" dirty="0"/>
          </a:p>
          <a:p>
            <a:r>
              <a:rPr lang="en-US" sz="1200" u="sng" dirty="0"/>
              <a:t>After risk control</a:t>
            </a:r>
            <a:r>
              <a:rPr lang="en-US" sz="1200" dirty="0"/>
              <a:t>: [‘</a:t>
            </a:r>
            <a:r>
              <a:rPr lang="en-US" sz="1200" dirty="0">
                <a:solidFill>
                  <a:srgbClr val="37B0FB"/>
                </a:solidFill>
              </a:rPr>
              <a:t>Coniferous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>
                <a:solidFill>
                  <a:srgbClr val="37B0FB"/>
                </a:solidFill>
              </a:rPr>
              <a:t>forest</a:t>
            </a:r>
            <a:r>
              <a:rPr lang="en-US" sz="1200" dirty="0"/>
              <a:t>’] </a:t>
            </a:r>
            <a:r>
              <a:rPr lang="en-US" sz="1200" u="sng" dirty="0"/>
              <a:t>False positives</a:t>
            </a:r>
            <a:r>
              <a:rPr lang="en-US" sz="1200" dirty="0"/>
              <a:t>: []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548C557-D97D-4278-9119-7DCA7783B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25" y="1171463"/>
            <a:ext cx="2811898" cy="280441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1C30680-ABB9-4ADA-A2D9-FE4EE3899272}"/>
              </a:ext>
            </a:extLst>
          </p:cNvPr>
          <p:cNvSpPr txBox="1"/>
          <p:nvPr/>
        </p:nvSpPr>
        <p:spPr>
          <a:xfrm>
            <a:off x="4810125" y="4047148"/>
            <a:ext cx="281189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True labels</a:t>
            </a:r>
            <a:r>
              <a:rPr lang="en-US" sz="1200" dirty="0"/>
              <a:t>: [‘Coniferous forest’, ‘</a:t>
            </a:r>
            <a:r>
              <a:rPr lang="en-US" sz="1200" dirty="0">
                <a:solidFill>
                  <a:srgbClr val="37B0FB"/>
                </a:solidFill>
              </a:rPr>
              <a:t>Non-irrigated arable land</a:t>
            </a:r>
            <a:r>
              <a:rPr lang="en-US" sz="1200" dirty="0"/>
              <a:t>’]</a:t>
            </a:r>
          </a:p>
          <a:p>
            <a:endParaRPr lang="en-US" sz="1200" dirty="0"/>
          </a:p>
          <a:p>
            <a:r>
              <a:rPr lang="en-US" sz="1200" u="sng" dirty="0"/>
              <a:t>Original Predictions</a:t>
            </a:r>
            <a:r>
              <a:rPr lang="en-US" sz="1200" dirty="0"/>
              <a:t>: [‘</a:t>
            </a:r>
            <a:r>
              <a:rPr lang="en-US" sz="1200" dirty="0">
                <a:solidFill>
                  <a:srgbClr val="37B0FB"/>
                </a:solidFill>
              </a:rPr>
              <a:t>Non-irrigated arable land</a:t>
            </a:r>
            <a:r>
              <a:rPr lang="en-US" sz="1200" dirty="0"/>
              <a:t>’, </a:t>
            </a:r>
            <a:r>
              <a:rPr lang="en-US" sz="1200" i="1" u="sng" dirty="0"/>
              <a:t>False positives</a:t>
            </a:r>
            <a:r>
              <a:rPr lang="en-US" sz="1200" dirty="0"/>
              <a:t>: ‘</a:t>
            </a:r>
            <a:r>
              <a:rPr lang="en-US" sz="1200" dirty="0">
                <a:solidFill>
                  <a:srgbClr val="FF0000"/>
                </a:solidFill>
              </a:rPr>
              <a:t>Broad-leaved forest</a:t>
            </a:r>
            <a:r>
              <a:rPr lang="en-US" sz="1200" dirty="0"/>
              <a:t>’, ‘</a:t>
            </a:r>
            <a:r>
              <a:rPr lang="en-US" sz="1200" dirty="0">
                <a:solidFill>
                  <a:srgbClr val="FF0000"/>
                </a:solidFill>
              </a:rPr>
              <a:t>Complex cultivation patterns</a:t>
            </a:r>
            <a:r>
              <a:rPr lang="en-US" sz="1200" dirty="0"/>
              <a:t>’, ‘</a:t>
            </a:r>
            <a:r>
              <a:rPr lang="en-US" sz="1200" dirty="0">
                <a:solidFill>
                  <a:srgbClr val="FF0000"/>
                </a:solidFill>
              </a:rPr>
              <a:t>Discontinuous urban fabric</a:t>
            </a:r>
            <a:r>
              <a:rPr lang="en-US" sz="1200" dirty="0"/>
              <a:t>’, ‘</a:t>
            </a:r>
            <a:r>
              <a:rPr lang="en-US" sz="1200" dirty="0">
                <a:solidFill>
                  <a:srgbClr val="FF0000"/>
                </a:solidFill>
              </a:rPr>
              <a:t>Land principally occupied by agriculture, with significant areas of natural vegetation</a:t>
            </a:r>
            <a:r>
              <a:rPr lang="en-US" sz="1200" dirty="0"/>
              <a:t>’, ‘</a:t>
            </a:r>
            <a:r>
              <a:rPr lang="en-US" sz="1200" dirty="0">
                <a:solidFill>
                  <a:srgbClr val="FF0000"/>
                </a:solidFill>
              </a:rPr>
              <a:t>Pastures</a:t>
            </a:r>
            <a:r>
              <a:rPr lang="en-US" sz="1200" dirty="0"/>
              <a:t>’]</a:t>
            </a:r>
          </a:p>
          <a:p>
            <a:endParaRPr lang="en-US" sz="1200" dirty="0"/>
          </a:p>
          <a:p>
            <a:r>
              <a:rPr lang="en-US" sz="1200" u="sng" dirty="0"/>
              <a:t>After risk control</a:t>
            </a:r>
            <a:r>
              <a:rPr lang="en-US" sz="1200" dirty="0"/>
              <a:t>: [‘</a:t>
            </a:r>
            <a:r>
              <a:rPr lang="en-US" sz="1200" dirty="0">
                <a:solidFill>
                  <a:srgbClr val="37B0FB"/>
                </a:solidFill>
              </a:rPr>
              <a:t>Non-irrigated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>
                <a:solidFill>
                  <a:srgbClr val="37B0FB"/>
                </a:solidFill>
              </a:rPr>
              <a:t>arable land</a:t>
            </a:r>
            <a:r>
              <a:rPr lang="en-US" sz="1200" dirty="0"/>
              <a:t>’], </a:t>
            </a:r>
            <a:r>
              <a:rPr lang="en-US" sz="1200" u="sng" dirty="0"/>
              <a:t>False positives</a:t>
            </a:r>
            <a:r>
              <a:rPr lang="en-US" sz="1200" dirty="0"/>
              <a:t>: []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669C193-A765-4F8C-8267-E06652256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1450" y="1182247"/>
            <a:ext cx="2811002" cy="2804419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7078F781-C3C9-400F-8EE7-54EF8D8C5984}"/>
              </a:ext>
            </a:extLst>
          </p:cNvPr>
          <p:cNvSpPr/>
          <p:nvPr/>
        </p:nvSpPr>
        <p:spPr>
          <a:xfrm>
            <a:off x="8401449" y="4051040"/>
            <a:ext cx="28110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u="sng" dirty="0"/>
              <a:t>True Labels</a:t>
            </a:r>
            <a:r>
              <a:rPr lang="en-US" sz="1200" dirty="0"/>
              <a:t>: [‘Bare rock’, ‘</a:t>
            </a:r>
            <a:r>
              <a:rPr lang="en-US" sz="1200" i="1" dirty="0">
                <a:solidFill>
                  <a:srgbClr val="37B0FB"/>
                </a:solidFill>
              </a:rPr>
              <a:t>Mixed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>
                <a:solidFill>
                  <a:srgbClr val="37B0FB"/>
                </a:solidFill>
              </a:rPr>
              <a:t>forest</a:t>
            </a:r>
            <a:r>
              <a:rPr lang="en-US" sz="1200" dirty="0"/>
              <a:t>’, ‘</a:t>
            </a:r>
            <a:r>
              <a:rPr lang="en-US" sz="1200" i="1" dirty="0"/>
              <a:t>Sea and ocean</a:t>
            </a:r>
            <a:r>
              <a:rPr lang="en-US" sz="1200" dirty="0"/>
              <a:t>’, ‘</a:t>
            </a:r>
            <a:r>
              <a:rPr lang="en-US" sz="1200" i="1" dirty="0"/>
              <a:t>Transitional woodland/shrub</a:t>
            </a:r>
            <a:r>
              <a:rPr lang="en-US" sz="1200" dirty="0"/>
              <a:t>’]</a:t>
            </a:r>
          </a:p>
          <a:p>
            <a:pPr algn="just"/>
            <a:endParaRPr lang="en-US" sz="1200" dirty="0"/>
          </a:p>
          <a:p>
            <a:pPr algn="just"/>
            <a:r>
              <a:rPr lang="en-US" sz="1200" u="sng" dirty="0"/>
              <a:t>Original predictions</a:t>
            </a:r>
            <a:r>
              <a:rPr lang="en-US" sz="1200" dirty="0"/>
              <a:t>: [‘</a:t>
            </a:r>
            <a:r>
              <a:rPr lang="en-US" sz="1200" i="1" dirty="0">
                <a:solidFill>
                  <a:srgbClr val="37B0FB"/>
                </a:solidFill>
              </a:rPr>
              <a:t>Mixed forest</a:t>
            </a:r>
            <a:r>
              <a:rPr lang="en-US" sz="1200" dirty="0"/>
              <a:t>’, </a:t>
            </a:r>
            <a:r>
              <a:rPr lang="en-US" sz="1200" i="1" u="sng" dirty="0"/>
              <a:t>False positives</a:t>
            </a:r>
            <a:r>
              <a:rPr lang="en-US" sz="1200" dirty="0"/>
              <a:t>: ‘</a:t>
            </a:r>
            <a:r>
              <a:rPr lang="en-US" sz="1200" dirty="0">
                <a:solidFill>
                  <a:srgbClr val="FF0000"/>
                </a:solidFill>
              </a:rPr>
              <a:t>Broad-leaved forest</a:t>
            </a:r>
            <a:r>
              <a:rPr lang="en-US" sz="1200" dirty="0"/>
              <a:t>’, ‘</a:t>
            </a:r>
            <a:r>
              <a:rPr lang="en-US" sz="1200" dirty="0">
                <a:solidFill>
                  <a:srgbClr val="FF0000"/>
                </a:solidFill>
              </a:rPr>
              <a:t>Coniferous forest</a:t>
            </a:r>
            <a:r>
              <a:rPr lang="en-US" sz="1200" dirty="0"/>
              <a:t>’, ‘</a:t>
            </a:r>
            <a:r>
              <a:rPr lang="en-US" sz="1200" dirty="0">
                <a:solidFill>
                  <a:srgbClr val="FF0000"/>
                </a:solidFill>
              </a:rPr>
              <a:t>Land principally occupied by agriculture, with significant areas of natural vegetation</a:t>
            </a:r>
            <a:r>
              <a:rPr lang="en-US" sz="1200" dirty="0"/>
              <a:t>’]</a:t>
            </a:r>
          </a:p>
          <a:p>
            <a:pPr algn="just"/>
            <a:endParaRPr lang="en-US" sz="1200" dirty="0"/>
          </a:p>
          <a:p>
            <a:pPr algn="just"/>
            <a:r>
              <a:rPr lang="en-US" sz="1200" u="sng" dirty="0"/>
              <a:t>After risk control</a:t>
            </a:r>
            <a:r>
              <a:rPr lang="en-US" sz="1200" dirty="0"/>
              <a:t>: [], </a:t>
            </a:r>
            <a:r>
              <a:rPr lang="en-US" sz="1200" u="sng" dirty="0"/>
              <a:t>False positives</a:t>
            </a:r>
            <a:r>
              <a:rPr lang="en-US" sz="1200" dirty="0"/>
              <a:t>: []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36F556B-7737-43D6-BA97-6556F00821D0}"/>
              </a:ext>
            </a:extLst>
          </p:cNvPr>
          <p:cNvSpPr txBox="1"/>
          <p:nvPr/>
        </p:nvSpPr>
        <p:spPr>
          <a:xfrm>
            <a:off x="1027821" y="1188418"/>
            <a:ext cx="2072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/>
              <a:t>1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461ABEA-DDD5-4F76-A268-0B9A53DAAB84}"/>
              </a:ext>
            </a:extLst>
          </p:cNvPr>
          <p:cNvSpPr txBox="1"/>
          <p:nvPr/>
        </p:nvSpPr>
        <p:spPr>
          <a:xfrm>
            <a:off x="4706493" y="1177776"/>
            <a:ext cx="2072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/>
              <a:t>1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63D947A-C49F-44DF-A5F0-2BE5D8301DF5}"/>
              </a:ext>
            </a:extLst>
          </p:cNvPr>
          <p:cNvSpPr txBox="1"/>
          <p:nvPr/>
        </p:nvSpPr>
        <p:spPr>
          <a:xfrm>
            <a:off x="8297817" y="1188418"/>
            <a:ext cx="2072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3125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3016ED-A071-4E32-835E-9884B3F90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EAB389-112F-4D16-836B-88F0B8F31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997" y="1261440"/>
            <a:ext cx="10801349" cy="279849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Trust in AI systems with provable distribution free finite sample statistical guarantees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Compute friendly method for controlling user defined risk and tolerance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Access to training data not required, calibration and test should be from same distribution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easy extension to covariate shift/ noisy scenarios.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Risks can be single or compound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Marginal coverage guarantees were presented, moving forward: Class-conditional guarantees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EA872DC-DB7D-46D0-B7B5-2DE1BA9F9C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8015D3-C386-4109-86AD-F0BE848CA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Bhattacharjee, DLR-OS, 12.06.2024</a:t>
            </a:r>
            <a:endParaRPr lang="de-DE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F5B6511-886D-4FC3-8B92-5761C9C28BB3}"/>
              </a:ext>
            </a:extLst>
          </p:cNvPr>
          <p:cNvGrpSpPr/>
          <p:nvPr/>
        </p:nvGrpSpPr>
        <p:grpSpPr>
          <a:xfrm>
            <a:off x="3858768" y="3949463"/>
            <a:ext cx="4474464" cy="2237232"/>
            <a:chOff x="3767328" y="4132343"/>
            <a:chExt cx="4474464" cy="2237232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FB4EA25A-48E2-4F85-AE4B-D1A95AE06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67328" y="4132343"/>
              <a:ext cx="2237232" cy="2237232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6C55BE66-8010-4010-9D2A-A36BACB04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04560" y="4132343"/>
              <a:ext cx="2237232" cy="222724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88DE7813-3C90-440B-B8DA-20E3ABBD8E88}"/>
                  </a:ext>
                </a:extLst>
              </p:cNvPr>
              <p:cNvSpPr txBox="1"/>
              <p:nvPr/>
            </p:nvSpPr>
            <p:spPr>
              <a:xfrm>
                <a:off x="3797808" y="6176707"/>
                <a:ext cx="45963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FDR risk control with LTT for ship segmentation (DLR MACS) </a:t>
                </a:r>
                <a14:m>
                  <m:oMath xmlns:m="http://schemas.openxmlformats.org/officeDocument/2006/math"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=0.1, </m:t>
                    </m:r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=0.1 </m:t>
                    </m:r>
                  </m:oMath>
                </a14:m>
                <a:r>
                  <a:rPr lang="en-US" sz="1200" dirty="0"/>
                  <a:t> </a:t>
                </a:r>
              </a:p>
            </p:txBody>
          </p:sp>
        </mc:Choice>
        <mc:Fallback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88DE7813-3C90-440B-B8DA-20E3ABBD8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808" y="6176707"/>
                <a:ext cx="4596384" cy="461665"/>
              </a:xfrm>
              <a:prstGeom prst="rect">
                <a:avLst/>
              </a:prstGeom>
              <a:blipFill>
                <a:blip r:embed="rId4"/>
                <a:stretch>
                  <a:fillRect t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43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A493DCF1-C0A1-4CAE-9CDC-8C7155BB3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89B9E45D-C3FB-4A84-B5F1-B443CF827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318661"/>
            <a:ext cx="10801349" cy="489585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AI being integrated into safety- and welfare- critical data analysis pipelines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Promotes the need of trust on AI inference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Methods such as ensemble learning, temperature scaling only consider the training and validation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Uncertainty during inference or deployment?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Characteristics of inference time uncertainty: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/>
              <a:t>Set outputs (tolerance regions)</a:t>
            </a:r>
            <a:r>
              <a:rPr lang="en-US" sz="1600" dirty="0"/>
              <a:t> instead of pointwise outputs; cardinality reflecting uncertainty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Usage of user defined risks and tolerances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Interpretable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potentially different from training loss/metric function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Methods with </a:t>
            </a:r>
            <a:r>
              <a:rPr lang="en-US" sz="1600" b="1" dirty="0"/>
              <a:t>provable statistical distribution free finite sample guarantee</a:t>
            </a:r>
            <a:r>
              <a:rPr lang="en-US" sz="1600" dirty="0"/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Conformal prediction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Risk based control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33E091D-C25D-4C54-BA06-3D69A23EAD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9210DB1-BF6C-44CB-976F-D837C9A56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Bhattacharjee, DLR-OS, 12.06.2024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519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C5F66A-CA0C-4ACC-9475-BD696C122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Risk Control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BFF58A2-C04A-4782-ACB9-1445813D1A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5325" y="1318661"/>
                <a:ext cx="10801349" cy="4895850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+mj-lt"/>
                    <a:ea typeface="Tahoma" panose="020B0604030504040204" pitchFamily="34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sz="1600" dirty="0">
                    <a:latin typeface="+mj-lt"/>
                    <a:ea typeface="Tahoma" panose="020B0604030504040204" pitchFamily="34" charset="0"/>
                    <a:cs typeface="Times New Roman" panose="02020603050405020304" pitchFamily="18" charset="0"/>
                  </a:rPr>
                  <a:t> be the trained estimator with non </a:t>
                </a:r>
                <a:r>
                  <a:rPr lang="en-US" sz="1600" dirty="0" err="1">
                    <a:latin typeface="+mj-lt"/>
                    <a:ea typeface="Tahoma" panose="020B0604030504040204" pitchFamily="34" charset="0"/>
                    <a:cs typeface="Times New Roman" panose="02020603050405020304" pitchFamily="18" charset="0"/>
                  </a:rPr>
                  <a:t>thresholded</a:t>
                </a:r>
                <a:r>
                  <a:rPr lang="en-US" sz="1600" dirty="0">
                    <a:latin typeface="+mj-lt"/>
                    <a:ea typeface="Tahoma" panose="020B0604030504040204" pitchFamily="34" charset="0"/>
                    <a:cs typeface="Times New Roman" panose="02020603050405020304" pitchFamily="18" charset="0"/>
                  </a:rPr>
                  <a:t> outputs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+mj-lt"/>
                    <a:ea typeface="Tahoma" panose="020B0604030504040204" pitchFamily="34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6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6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=1, …, 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  <a:ea typeface="Tahoma" panose="020B0604030504040204" pitchFamily="34" charset="0"/>
                    <a:cs typeface="Times New Roman" panose="02020603050405020304" pitchFamily="18" charset="0"/>
                  </a:rPr>
                  <a:t> be a calibration (not seen during training) data-label pairs, 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1600" dirty="0">
                    <a:latin typeface="+mj-lt"/>
                    <a:ea typeface="Tahoma" panose="020B0604030504040204" pitchFamily="34" charset="0"/>
                    <a:cs typeface="Times New Roman" panose="02020603050405020304" pitchFamily="18" charset="0"/>
                  </a:rPr>
                  <a:t>: no. of calibration samples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+mj-lt"/>
                    <a:ea typeface="Tahoma" panose="020B0604030504040204" pitchFamily="34" charset="0"/>
                    <a:cs typeface="Times New Roman" panose="020206030504050203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600" dirty="0">
                    <a:latin typeface="+mj-lt"/>
                    <a:ea typeface="Tahoma" panose="020B0604030504040204" pitchFamily="34" charset="0"/>
                    <a:cs typeface="Times New Roman" panose="02020603050405020304" pitchFamily="18" charset="0"/>
                  </a:rPr>
                  <a:t> as a </a:t>
                </a:r>
                <a:r>
                  <a:rPr lang="en-US" sz="1600" dirty="0">
                    <a:ea typeface="Tahoma" panose="020B0604030504040204" pitchFamily="34" charset="0"/>
                    <a:cs typeface="Times New Roman" panose="02020603050405020304" pitchFamily="18" charset="0"/>
                  </a:rPr>
                  <a:t>parameterized </a:t>
                </a:r>
                <a:r>
                  <a:rPr lang="en-US" sz="1600" dirty="0">
                    <a:latin typeface="+mj-lt"/>
                    <a:ea typeface="Tahoma" panose="020B0604030504040204" pitchFamily="34" charset="0"/>
                    <a:cs typeface="Times New Roman" panose="02020603050405020304" pitchFamily="18" charset="0"/>
                  </a:rPr>
                  <a:t>set valued output function obtained by thresholding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1600" dirty="0">
                    <a:latin typeface="+mj-lt"/>
                    <a:ea typeface="Tahoma" panose="020B0604030504040204" pitchFamily="34" charset="0"/>
                    <a:cs typeface="Times New Roman" panose="02020603050405020304" pitchFamily="18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600" dirty="0">
                    <a:latin typeface="+mj-lt"/>
                    <a:ea typeface="Tahoma" panose="020B060403050404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de-DE" sz="16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∪ </m:t>
                    </m:r>
                    <m:d>
                      <m:dPr>
                        <m:begChr m:val="{"/>
                        <m:endChr m:val="}"/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±∞</m:t>
                        </m:r>
                      </m:e>
                    </m:d>
                  </m:oMath>
                </a14:m>
                <a:r>
                  <a:rPr lang="en-US" sz="1600" dirty="0"/>
                  <a:t> </a:t>
                </a:r>
                <a:endParaRPr lang="en-US" sz="1600" dirty="0">
                  <a:latin typeface="+mj-lt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+mj-lt"/>
                    <a:ea typeface="Tahoma" panose="020B0604030504040204" pitchFamily="34" charset="0"/>
                    <a:cs typeface="Times New Roman" panose="02020603050405020304" pitchFamily="18" charset="0"/>
                  </a:rPr>
                  <a:t>Define loss,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d>
                      <m:d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+mj-lt"/>
                    <a:ea typeface="Tahoma" panose="020B0604030504040204" pitchFamily="34" charset="0"/>
                    <a:cs typeface="Times New Roman" panose="02020603050405020304" pitchFamily="18" charset="0"/>
                  </a:rPr>
                  <a:t>; e.g., FNR, FDR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+mj-lt"/>
                    <a:ea typeface="Tahoma" panose="020B0604030504040204" pitchFamily="34" charset="0"/>
                    <a:cs typeface="Times New Roman" panose="02020603050405020304" pitchFamily="18" charset="0"/>
                  </a:rPr>
                  <a:t>Risk,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de-D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de-D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d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latin typeface="+mj-lt"/>
                    <a:ea typeface="Tahoma" panose="020B0604030504040204" pitchFamily="34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 </m:t>
                    </m:r>
                    <m:box>
                      <m:box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box>
                    <m:nary>
                      <m:naryPr>
                        <m:chr m:val="∑"/>
                        <m:limLoc m:val="subSup"/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de-DE" sz="16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), </m:t>
                        </m:r>
                        <m:sSub>
                          <m:sSubPr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1600" dirty="0">
                  <a:latin typeface="+mj-lt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+mj-lt"/>
                    <a:ea typeface="Tahoma" panose="020B0604030504040204" pitchFamily="34" charset="0"/>
                    <a:cs typeface="Times New Roman" panose="02020603050405020304" pitchFamily="18" charset="0"/>
                  </a:rPr>
                  <a:t>Given: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+mj-lt"/>
                    <a:ea typeface="Tahoma" panose="020B0604030504040204" pitchFamily="34" charset="0"/>
                    <a:cs typeface="Times New Roman" panose="02020603050405020304" pitchFamily="18" charset="0"/>
                  </a:rPr>
                  <a:t>user defined risk threshold,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1600" dirty="0">
                  <a:latin typeface="+mj-lt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+mj-lt"/>
                    <a:ea typeface="Tahoma" panose="020B0604030504040204" pitchFamily="34" charset="0"/>
                    <a:cs typeface="Times New Roman" panose="02020603050405020304" pitchFamily="18" charset="0"/>
                  </a:rPr>
                  <a:t>user defined tolerance, </a:t>
                </a:r>
                <a14:m>
                  <m:oMath xmlns:m="http://schemas.openxmlformats.org/officeDocument/2006/math">
                    <m:r>
                      <a:rPr lang="de-DE" sz="160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1600" dirty="0">
                  <a:latin typeface="+mj-lt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+mj-lt"/>
                    <a:ea typeface="Tahoma" panose="020B0604030504040204" pitchFamily="34" charset="0"/>
                    <a:cs typeface="Times New Roman" panose="02020603050405020304" pitchFamily="18" charset="0"/>
                  </a:rPr>
                  <a:t>We want 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</m:oMath>
                </a14:m>
                <a:r>
                  <a:rPr lang="en-US" sz="1600" dirty="0">
                    <a:latin typeface="+mj-lt"/>
                    <a:ea typeface="Tahoma" panose="020B0604030504040204" pitchFamily="34" charset="0"/>
                    <a:cs typeface="Times New Roman" panose="02020603050405020304" pitchFamily="18" charset="0"/>
                  </a:rPr>
                  <a:t> such that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160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de-DE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acc>
                          </m:e>
                        </m:d>
                        <m:r>
                          <a:rPr lang="de-DE" sz="160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de-DE" sz="160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de-DE" sz="1600">
                        <a:latin typeface="Cambria Math" panose="02040503050406030204" pitchFamily="18" charset="0"/>
                      </a:rPr>
                      <m:t>≥1 −</m:t>
                    </m:r>
                    <m:r>
                      <a:rPr lang="de-DE" sz="160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1600" dirty="0">
                  <a:latin typeface="+mj-lt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Methods of controlling the risk</a:t>
                </a:r>
              </a:p>
              <a:p>
                <a:pPr lvl="2" algn="just">
                  <a:buFont typeface="Arial" panose="020B0604020202020204" pitchFamily="34" charset="0"/>
                  <a:buChar char="•"/>
                </a:pPr>
                <a:r>
                  <a:rPr lang="en-US" sz="1600" i="1" dirty="0"/>
                  <a:t>Upper confidence bound </a:t>
                </a:r>
              </a:p>
              <a:p>
                <a:pPr lvl="2" algn="just">
                  <a:buFont typeface="Arial" panose="020B0604020202020204" pitchFamily="34" charset="0"/>
                  <a:buChar char="•"/>
                </a:pPr>
                <a:r>
                  <a:rPr lang="en-US" sz="1600" i="1" dirty="0"/>
                  <a:t>Multiple hypothesis testing</a:t>
                </a:r>
                <a:endParaRPr lang="en-US" sz="1600" dirty="0">
                  <a:latin typeface="+mj-lt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BFF58A2-C04A-4782-ACB9-1445813D1A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325" y="1318661"/>
                <a:ext cx="10801349" cy="4895850"/>
              </a:xfrm>
              <a:blipFill>
                <a:blip r:embed="rId2"/>
                <a:stretch>
                  <a:fillRect l="-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F622AA-4759-4811-91E7-BD4046F4BA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FA7D03-4D4D-4D64-877C-665B5092E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Bhattacharjee, DLR-OS, 12.06.2024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928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E1B91C-D141-4D57-882C-CECC2559C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Application: Multi-label classification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326077-02C3-4525-B472-722B34612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149" y="1270052"/>
            <a:ext cx="10801349" cy="34234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BigEarthNet</a:t>
            </a:r>
            <a:r>
              <a:rPr lang="en-US" sz="1600" b="1" baseline="30000" dirty="0"/>
              <a:t>1</a:t>
            </a:r>
            <a:r>
              <a:rPr lang="en-US" sz="1600" dirty="0"/>
              <a:t>: Sentinel images with 43 classes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AF18F32-2A53-4248-B26C-F7C0238C33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DE64F9-FD1A-4221-AE63-D3DC45E0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Bhattacharjee, DLR-OS, 12.06.2024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AE70D63-F1A2-453E-BBEE-6F492F9E4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66" y="1738123"/>
            <a:ext cx="3128582" cy="31122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Inhaltsplatzhalter 2">
                <a:extLst>
                  <a:ext uri="{FF2B5EF4-FFF2-40B4-BE49-F238E27FC236}">
                    <a16:creationId xmlns:a16="http://schemas.microsoft.com/office/drawing/2014/main" id="{4D5BD1F2-AF40-4DCC-A7A5-801C497453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1149" y="4896924"/>
                <a:ext cx="10801349" cy="14460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/>
                  <a:t>Possible loss functions,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de-DE" sz="16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d>
                      <m:d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sz="16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16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False negative rate (FNR): minimize misses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False discovery rate (FDR): minimize false positive</a:t>
                </a:r>
              </a:p>
            </p:txBody>
          </p:sp>
        </mc:Choice>
        <mc:Fallback xmlns="">
          <p:sp>
            <p:nvSpPr>
              <p:cNvPr id="9" name="Inhaltsplatzhalter 2">
                <a:extLst>
                  <a:ext uri="{FF2B5EF4-FFF2-40B4-BE49-F238E27FC236}">
                    <a16:creationId xmlns:a16="http://schemas.microsoft.com/office/drawing/2014/main" id="{4D5BD1F2-AF40-4DCC-A7A5-801C49745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149" y="4896924"/>
                <a:ext cx="10801349" cy="1446074"/>
              </a:xfrm>
              <a:prstGeom prst="rect">
                <a:avLst/>
              </a:prstGeom>
              <a:blipFill>
                <a:blip r:embed="rId3"/>
                <a:stretch>
                  <a:fillRect l="-226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>
            <a:extLst>
              <a:ext uri="{FF2B5EF4-FFF2-40B4-BE49-F238E27FC236}">
                <a16:creationId xmlns:a16="http://schemas.microsoft.com/office/drawing/2014/main" id="{55175F74-AA31-48F4-ABB4-60B0E8A5967C}"/>
              </a:ext>
            </a:extLst>
          </p:cNvPr>
          <p:cNvSpPr txBox="1"/>
          <p:nvPr/>
        </p:nvSpPr>
        <p:spPr>
          <a:xfrm>
            <a:off x="4135755" y="2249361"/>
            <a:ext cx="2950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Two classes:</a:t>
            </a:r>
          </a:p>
          <a:p>
            <a:endParaRPr lang="en-US" sz="1400" i="1" dirty="0"/>
          </a:p>
          <a:p>
            <a:r>
              <a:rPr lang="en-US" sz="1400" i="1" dirty="0"/>
              <a:t>Non-irrigated arable land</a:t>
            </a:r>
          </a:p>
          <a:p>
            <a:r>
              <a:rPr lang="en-US" sz="1400" i="1" dirty="0"/>
              <a:t>Pasture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D17C3B7-E731-4076-A6EF-74F430CF4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872" y="1737116"/>
            <a:ext cx="3131799" cy="302995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74DC202-A492-4219-96FC-521545F3A2D0}"/>
              </a:ext>
            </a:extLst>
          </p:cNvPr>
          <p:cNvSpPr txBox="1"/>
          <p:nvPr/>
        </p:nvSpPr>
        <p:spPr>
          <a:xfrm>
            <a:off x="9727671" y="2249361"/>
            <a:ext cx="3041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Four classes:</a:t>
            </a:r>
          </a:p>
          <a:p>
            <a:endParaRPr lang="en-US" sz="1400" i="1" dirty="0"/>
          </a:p>
          <a:p>
            <a:r>
              <a:rPr lang="en-US" sz="1400" i="1" dirty="0"/>
              <a:t>Coniferous forest</a:t>
            </a:r>
          </a:p>
          <a:p>
            <a:r>
              <a:rPr lang="en-US" sz="1400" i="1" dirty="0"/>
              <a:t>Mixed forest</a:t>
            </a:r>
          </a:p>
          <a:p>
            <a:r>
              <a:rPr lang="en-US" sz="1400" i="1" dirty="0"/>
              <a:t>Peatbogs</a:t>
            </a:r>
          </a:p>
          <a:p>
            <a:r>
              <a:rPr lang="en-US" sz="1400" i="1" dirty="0"/>
              <a:t>Transitional woodland/shrub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A996C5B-1623-4F79-9DA7-E997626ACF5A}"/>
              </a:ext>
            </a:extLst>
          </p:cNvPr>
          <p:cNvSpPr txBox="1"/>
          <p:nvPr/>
        </p:nvSpPr>
        <p:spPr>
          <a:xfrm>
            <a:off x="695325" y="6175613"/>
            <a:ext cx="1092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/>
              <a:t>1</a:t>
            </a:r>
            <a:r>
              <a:rPr lang="en-US" sz="900" dirty="0"/>
              <a:t>G. </a:t>
            </a:r>
            <a:r>
              <a:rPr lang="en-US" sz="900" dirty="0" err="1"/>
              <a:t>Sumbul</a:t>
            </a:r>
            <a:r>
              <a:rPr lang="en-US" sz="900" dirty="0"/>
              <a:t>, M. </a:t>
            </a:r>
            <a:r>
              <a:rPr lang="en-US" sz="900" dirty="0" err="1"/>
              <a:t>Charfuelan</a:t>
            </a:r>
            <a:r>
              <a:rPr lang="en-US" sz="900" dirty="0"/>
              <a:t>, B. Demir, V. </a:t>
            </a:r>
            <a:r>
              <a:rPr lang="en-US" sz="900" dirty="0" err="1"/>
              <a:t>Markl</a:t>
            </a:r>
            <a:r>
              <a:rPr lang="en-US" sz="900" dirty="0"/>
              <a:t>, "</a:t>
            </a:r>
            <a:r>
              <a:rPr lang="en-US" sz="900" dirty="0" err="1"/>
              <a:t>BigEarthNet</a:t>
            </a:r>
            <a:r>
              <a:rPr lang="en-US" sz="900" dirty="0"/>
              <a:t>: A Large-Scale Benchmark Archive for Remote Sensing Image Understanding", IEEE International Geoscience and Remote Sensing Symposium, pp. 5901-5904, Yokohama, Japan, 2019, </a:t>
            </a:r>
            <a:r>
              <a:rPr lang="en-US" sz="900" u="sng" dirty="0">
                <a:hlinkClick r:id="rId5"/>
              </a:rPr>
              <a:t>https://doi.org/10.1109/IGARSS.2019.8900532</a:t>
            </a:r>
            <a:r>
              <a:rPr lang="en-US" sz="900" dirty="0"/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00E6534-B1CF-49FD-B077-3D7EB68DD51B}"/>
              </a:ext>
            </a:extLst>
          </p:cNvPr>
          <p:cNvSpPr txBox="1"/>
          <p:nvPr/>
        </p:nvSpPr>
        <p:spPr>
          <a:xfrm>
            <a:off x="926592" y="1737116"/>
            <a:ext cx="2072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/>
              <a:t>1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16F3BC1-C17A-43F6-B4FD-3997C64AC37D}"/>
              </a:ext>
            </a:extLst>
          </p:cNvPr>
          <p:cNvSpPr txBox="1"/>
          <p:nvPr/>
        </p:nvSpPr>
        <p:spPr>
          <a:xfrm>
            <a:off x="6440043" y="1733296"/>
            <a:ext cx="5974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2476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2" grpId="0"/>
      <p:bldP spid="7" grpId="0"/>
      <p:bldP spid="8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340487-A0F4-4021-8F8C-FA1D652A3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Method 1: Upper confidence bound (UCB)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63B3965-B1DC-4044-B49D-33864C0BCE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5325" y="1318661"/>
                <a:ext cx="7820787" cy="4895850"/>
              </a:xfrm>
            </p:spPr>
            <p:txBody>
              <a:bodyPr>
                <a:no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/>
                  <a:t>Derive upper bound,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p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sz="1600" dirty="0"/>
                  <a:t>, on the empirical risk,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sz="1600" dirty="0"/>
                  <a:t>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de-D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de-DE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  <m:d>
                            <m:dPr>
                              <m:ctrlP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r>
                            <a:rPr lang="de-D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p>
                            <m:sSupPr>
                              <m:ctrlP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  <m:sup>
                              <m: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d>
                            <m:dPr>
                              <m:ctrlP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e>
                      </m:d>
                      <m:r>
                        <a:rPr lang="de-DE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≥1−</m:t>
                      </m:r>
                      <m:r>
                        <a:rPr lang="de-DE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1600" dirty="0"/>
              </a:p>
              <a:p>
                <a:r>
                  <a:rPr lang="en-US" sz="1600" dirty="0"/>
                  <a:t>User defined risk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1600" dirty="0"/>
              </a:p>
              <a:p>
                <a:r>
                  <a:rPr lang="en-US" sz="1600" dirty="0"/>
                  <a:t>Choose </a:t>
                </a:r>
                <a14:m>
                  <m:oMath xmlns:m="http://schemas.openxmlformats.org/officeDocument/2006/math">
                    <m:r>
                      <a:rPr lang="de-DE" sz="1600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de-DE" sz="1600" i="1" dirty="0">
                        <a:latin typeface="Cambria Math" panose="02040503050406030204" pitchFamily="18" charset="0"/>
                      </a:rPr>
                      <m:t>≜</m:t>
                    </m:r>
                    <m:func>
                      <m:funcPr>
                        <m:ctrlPr>
                          <a:rPr lang="de-DE" sz="16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1600" dirty="0">
                            <a:latin typeface="Cambria Math" panose="02040503050406030204" pitchFamily="18" charset="0"/>
                          </a:rPr>
                          <m:t>inf</m:t>
                        </m:r>
                      </m:fName>
                      <m:e>
                        <m:r>
                          <a:rPr lang="de-DE" sz="1600" i="1" dirty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sz="1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600" i="1" dirty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de-DE" sz="1600" i="1" dirty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de-DE" sz="1600" dirty="0">
                                <a:latin typeface="Cambria Math" panose="02040503050406030204" pitchFamily="18" charset="0"/>
                              </a:rPr>
                              <m:t>Λ</m:t>
                            </m:r>
                            <m:r>
                              <a:rPr lang="de-DE" sz="1600" i="1" dirty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sSup>
                              <m:sSupPr>
                                <m:ctrlPr>
                                  <a:rPr lang="de-DE" sz="16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de-DE" sz="16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1600" i="1" dirty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de-DE" sz="1600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de-DE" sz="16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de-DE" sz="16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600" i="1" dirty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de-DE" sz="1600" i="1" dirty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de-DE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de-DE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de-DE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∀</m:t>
                            </m:r>
                            <m:sSup>
                              <m:sSupPr>
                                <m:ctrlPr>
                                  <a:rPr lang="de-DE" sz="1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de-DE" sz="1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de-DE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de-DE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</m:e>
                    </m:func>
                  </m:oMath>
                </a14:m>
                <a:endParaRPr lang="de-DE" sz="1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de-DE" sz="16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: </m:t>
                            </m:r>
                            <m:acc>
                              <m:accPr>
                                <m:chr m:val="̂"/>
                                <m:ctrlPr>
                                  <a:rPr lang="de-DE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p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  <m:sSub>
                          <m:sSubPr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de-DE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de-DE" sz="16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sz="16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de-DE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≥</m:t>
                        </m:r>
                        <m:acc>
                          <m:accPr>
                            <m:chr m:val="̂"/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1600" dirty="0"/>
                          <m:t> </m:t>
                        </m:r>
                        <m:r>
                          <a:rPr lang="de-DE" sz="16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sz="1600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de-DE" sz="1600" i="1" dirty="0">
                            <a:latin typeface="Cambria Math" panose="02040503050406030204" pitchFamily="18" charset="0"/>
                          </a:rPr>
                          <m:t>∈ </m:t>
                        </m:r>
                        <m:r>
                          <a:rPr lang="de-DE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𝒴</m:t>
                        </m:r>
                      </m:e>
                    </m:d>
                  </m:oMath>
                </a14:m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Two requirements</a:t>
                </a:r>
              </a:p>
              <a:p>
                <a:pPr marL="8001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16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 </m:t>
                    </m:r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de-DE" sz="1600" dirty="0">
                  <a:ea typeface="Cambria Math" panose="02040503050406030204" pitchFamily="18" charset="0"/>
                </a:endParaRPr>
              </a:p>
              <a:p>
                <a:pPr marL="8001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⊆ </m:t>
                    </m:r>
                    <m:sSup>
                      <m:sSup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⇒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(monotonicity of risk)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Many possible methods to bound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err="1"/>
                  <a:t>Hoeffding</a:t>
                </a:r>
                <a:r>
                  <a:rPr lang="en-US" sz="1600" dirty="0"/>
                  <a:t> bound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err="1"/>
                  <a:t>Hoeffding</a:t>
                </a:r>
                <a:r>
                  <a:rPr lang="en-US" sz="1600" dirty="0"/>
                  <a:t>–</a:t>
                </a:r>
                <a:r>
                  <a:rPr lang="en-US" sz="1600" dirty="0" err="1"/>
                  <a:t>Bentkus</a:t>
                </a:r>
                <a:r>
                  <a:rPr lang="en-US" sz="1600" dirty="0"/>
                  <a:t> (HB) bound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err="1"/>
                  <a:t>Waudby</a:t>
                </a:r>
                <a:r>
                  <a:rPr lang="en-US" sz="1600" dirty="0"/>
                  <a:t>-Smith–Ramdas (WSR) bound</a:t>
                </a:r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63B3965-B1DC-4044-B49D-33864C0BCE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325" y="1318661"/>
                <a:ext cx="7820787" cy="4895850"/>
              </a:xfrm>
              <a:blipFill>
                <a:blip r:embed="rId2"/>
                <a:stretch>
                  <a:fillRect l="-312" t="-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D0B3884-2F81-483D-98CE-1B2C2269AA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13DFDA-9C9D-4FF0-B0EC-927A2CB36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Bhattacharjee, DLR-OS, 12.06.2024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F3153A8-9156-4D73-A39D-C8CCA07299B2}"/>
              </a:ext>
            </a:extLst>
          </p:cNvPr>
          <p:cNvSpPr/>
          <p:nvPr/>
        </p:nvSpPr>
        <p:spPr>
          <a:xfrm>
            <a:off x="695325" y="6314113"/>
            <a:ext cx="1124712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aseline="30000" dirty="0"/>
              <a:t>2</a:t>
            </a:r>
            <a:r>
              <a:rPr lang="en-US" sz="900" dirty="0"/>
              <a:t>S. Bates, A. N. Angelopoulos, L. Lei, J. Malik, and M. Jordan, “Distribution-free, Risk-controlling Prediction Sets,” J. ACM, vol. 6, no. 43, 2021, </a:t>
            </a:r>
            <a:r>
              <a:rPr lang="en-US" sz="900" dirty="0">
                <a:hlinkClick r:id="rId3"/>
              </a:rPr>
              <a:t>https://doi.org/10.1145/3478535</a:t>
            </a:r>
            <a:endParaRPr lang="en-US" sz="900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23321F4-923D-49B8-8091-948EECCE8C95}"/>
              </a:ext>
            </a:extLst>
          </p:cNvPr>
          <p:cNvGrpSpPr/>
          <p:nvPr/>
        </p:nvGrpSpPr>
        <p:grpSpPr>
          <a:xfrm>
            <a:off x="6918197" y="1219059"/>
            <a:ext cx="4386229" cy="2843784"/>
            <a:chOff x="6918197" y="1219059"/>
            <a:chExt cx="4386229" cy="2843784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DC3DE597-F996-49C7-9248-525EEA4EBF83}"/>
                </a:ext>
              </a:extLst>
            </p:cNvPr>
            <p:cNvGrpSpPr/>
            <p:nvPr/>
          </p:nvGrpSpPr>
          <p:grpSpPr>
            <a:xfrm>
              <a:off x="6918197" y="1219059"/>
              <a:ext cx="4386229" cy="2843784"/>
              <a:chOff x="6227601" y="2688002"/>
              <a:chExt cx="5444077" cy="2834830"/>
            </a:xfrm>
          </p:grpSpPr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221F7F6F-58BD-446E-8DB0-C13A70F784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7601" y="2688002"/>
                <a:ext cx="5444077" cy="283483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feld 7">
                    <a:extLst>
                      <a:ext uri="{FF2B5EF4-FFF2-40B4-BE49-F238E27FC236}">
                        <a16:creationId xmlns:a16="http://schemas.microsoft.com/office/drawing/2014/main" id="{7E5C1B97-F11E-491F-8DE8-25C2D2530404}"/>
                      </a:ext>
                    </a:extLst>
                  </p:cNvPr>
                  <p:cNvSpPr txBox="1"/>
                  <p:nvPr/>
                </p:nvSpPr>
                <p:spPr>
                  <a:xfrm>
                    <a:off x="9650208" y="3737855"/>
                    <a:ext cx="1942779" cy="30680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de-DE" sz="1400" dirty="0">
                        <a:solidFill>
                          <a:sysClr val="windowText" lastClr="000000"/>
                        </a:solidFill>
                      </a:rPr>
                      <a:t>d</a:t>
                    </a:r>
                    <a:r>
                      <a:rPr lang="de-DE" sz="1400" b="0" dirty="0" err="1">
                        <a:solidFill>
                          <a:sysClr val="windowText" lastClr="000000"/>
                        </a:solidFill>
                      </a:rPr>
                      <a:t>esired</a:t>
                    </a:r>
                    <a:r>
                      <a:rPr lang="de-DE" sz="1400" b="0" dirty="0">
                        <a:solidFill>
                          <a:sysClr val="windowText" lastClr="000000"/>
                        </a:solidFill>
                      </a:rPr>
                      <a:t> </a:t>
                    </a:r>
                    <a:r>
                      <a:rPr lang="de-DE" sz="1400" b="0" dirty="0" err="1">
                        <a:solidFill>
                          <a:sysClr val="windowText" lastClr="000000"/>
                        </a:solidFill>
                      </a:rPr>
                      <a:t>risk</a:t>
                    </a:r>
                    <a:r>
                      <a:rPr lang="de-DE" sz="1400" b="0" dirty="0">
                        <a:solidFill>
                          <a:sysClr val="windowText" lastClr="000000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de-DE" sz="1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a14:m>
                    <a:endParaRPr lang="en-US" sz="14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Textfeld 7">
                    <a:extLst>
                      <a:ext uri="{FF2B5EF4-FFF2-40B4-BE49-F238E27FC236}">
                        <a16:creationId xmlns:a16="http://schemas.microsoft.com/office/drawing/2014/main" id="{7E5C1B97-F11E-491F-8DE8-25C2D25304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50208" y="3737855"/>
                    <a:ext cx="1942779" cy="30680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1923" b="-17308"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6C180620-3BBC-43DB-BFEA-1B6E5D862913}"/>
                </a:ext>
              </a:extLst>
            </p:cNvPr>
            <p:cNvSpPr txBox="1"/>
            <p:nvPr/>
          </p:nvSpPr>
          <p:spPr>
            <a:xfrm>
              <a:off x="7040880" y="1227889"/>
              <a:ext cx="18288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aseline="300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697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3C2873-8CF0-4E2B-8C0C-FAEC02DD5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Method 1: Upper confidence bound (UCB)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22B8218-1C00-4856-A92E-080F9A9C22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4573" y="1243056"/>
                <a:ext cx="10801349" cy="780720"/>
              </a:xfrm>
            </p:spPr>
            <p:txBody>
              <a:bodyPr>
                <a:noAutofit/>
              </a:bodyPr>
              <a:lstStyle/>
              <a:p>
                <a:r>
                  <a:rPr lang="en-US" sz="1600" dirty="0">
                    <a:latin typeface="+mn-lt"/>
                  </a:rPr>
                  <a:t>Hoeffding bound: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𝐻𝑜𝑒𝑓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d>
                      <m:d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de-DE" sz="16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d>
                      <m:d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de-DE" sz="1600" i="1">
                        <a:latin typeface="Cambria Math" panose="02040503050406030204" pitchFamily="18" charset="0"/>
                      </a:rPr>
                      <m:t>+ </m:t>
                    </m:r>
                    <m:rad>
                      <m:radPr>
                        <m:degHide m:val="on"/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func>
                          <m:funcPr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sz="16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de-DE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sz="1600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e>
                    </m:rad>
                  </m:oMath>
                </a14:m>
                <a:endParaRPr lang="en-US" sz="1600" dirty="0">
                  <a:latin typeface="+mn-lt"/>
                </a:endParaRPr>
              </a:p>
              <a:p>
                <a:r>
                  <a:rPr lang="en-US" sz="1600" dirty="0">
                    <a:latin typeface="+mn-lt"/>
                  </a:rPr>
                  <a:t>Risk/Loss controlled: FNR </a:t>
                </a:r>
              </a:p>
              <a:p>
                <a:r>
                  <a:rPr lang="en-US" sz="1600" dirty="0">
                    <a:solidFill>
                      <a:srgbClr val="FF0000"/>
                    </a:solidFill>
                    <a:latin typeface="+mn-lt"/>
                  </a:rPr>
                  <a:t>User defined </a:t>
                </a:r>
                <a14:m>
                  <m:oMath xmlns:m="http://schemas.openxmlformats.org/officeDocument/2006/math">
                    <m:r>
                      <a:rPr lang="de-DE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de-DE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=0.2, </m:t>
                    </m:r>
                    <m:r>
                      <a:rPr lang="de-DE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de-DE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endParaRPr lang="en-US" sz="1600" dirty="0">
                  <a:solidFill>
                    <a:srgbClr val="FF0000"/>
                  </a:solidFill>
                  <a:latin typeface="+mn-lt"/>
                </a:endParaRPr>
              </a:p>
              <a:p>
                <a:endParaRPr lang="en-US" sz="1600" dirty="0">
                  <a:latin typeface="+mn-lt"/>
                </a:endParaRPr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22B8218-1C00-4856-A92E-080F9A9C22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4573" y="1243056"/>
                <a:ext cx="10801349" cy="780720"/>
              </a:xfrm>
              <a:blipFill>
                <a:blip r:embed="rId2"/>
                <a:stretch>
                  <a:fillRect l="-226" b="-80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CA94E70-F1C0-47D4-B27A-EAC83F67D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DB5903-2526-4E37-8271-524ABD4BF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Bhattacharjee, DLR-OS, 12.06.2024</a:t>
            </a:r>
            <a:endParaRPr lang="de-DE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FFE6ACE-2D27-45D8-AEE0-05547F4E079A}"/>
              </a:ext>
            </a:extLst>
          </p:cNvPr>
          <p:cNvGrpSpPr/>
          <p:nvPr/>
        </p:nvGrpSpPr>
        <p:grpSpPr>
          <a:xfrm>
            <a:off x="6345937" y="3966363"/>
            <a:ext cx="5623348" cy="2836356"/>
            <a:chOff x="6454321" y="3966363"/>
            <a:chExt cx="5514963" cy="2836356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05D60342-54DA-42D8-8F1B-C83C78761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4321" y="3966363"/>
              <a:ext cx="5514963" cy="2836356"/>
            </a:xfrm>
            <a:prstGeom prst="rect">
              <a:avLst/>
            </a:prstGeom>
          </p:spPr>
        </p:pic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548BDAF8-0E5B-49B9-9BFF-0468D75769C7}"/>
                </a:ext>
              </a:extLst>
            </p:cNvPr>
            <p:cNvSpPr txBox="1"/>
            <p:nvPr/>
          </p:nvSpPr>
          <p:spPr>
            <a:xfrm>
              <a:off x="6572831" y="4259395"/>
              <a:ext cx="499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0.9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3C2BC755-2016-4430-AB81-882BD71474BA}"/>
              </a:ext>
            </a:extLst>
          </p:cNvPr>
          <p:cNvGrpSpPr/>
          <p:nvPr/>
        </p:nvGrpSpPr>
        <p:grpSpPr>
          <a:xfrm>
            <a:off x="483547" y="2794957"/>
            <a:ext cx="5752707" cy="3574671"/>
            <a:chOff x="483547" y="2794957"/>
            <a:chExt cx="5752707" cy="3574671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0861780B-9F63-4C37-81F3-B89F847E75A9}"/>
                </a:ext>
              </a:extLst>
            </p:cNvPr>
            <p:cNvGrpSpPr/>
            <p:nvPr/>
          </p:nvGrpSpPr>
          <p:grpSpPr>
            <a:xfrm>
              <a:off x="483547" y="2818017"/>
              <a:ext cx="5752707" cy="3551611"/>
              <a:chOff x="581037" y="1617892"/>
              <a:chExt cx="5514963" cy="3372207"/>
            </a:xfrm>
          </p:grpSpPr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CBFF307F-5753-4F80-BD2B-62EFFDD0F0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037" y="1617892"/>
                <a:ext cx="5514963" cy="3372207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feld 7">
                    <a:extLst>
                      <a:ext uri="{FF2B5EF4-FFF2-40B4-BE49-F238E27FC236}">
                        <a16:creationId xmlns:a16="http://schemas.microsoft.com/office/drawing/2014/main" id="{87B7F647-5E75-4534-AB9A-69D601CCFA59}"/>
                      </a:ext>
                    </a:extLst>
                  </p:cNvPr>
                  <p:cNvSpPr txBox="1"/>
                  <p:nvPr/>
                </p:nvSpPr>
                <p:spPr>
                  <a:xfrm>
                    <a:off x="4961372" y="4565529"/>
                    <a:ext cx="762000" cy="3649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de-DE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Textfeld 7">
                    <a:extLst>
                      <a:ext uri="{FF2B5EF4-FFF2-40B4-BE49-F238E27FC236}">
                        <a16:creationId xmlns:a16="http://schemas.microsoft.com/office/drawing/2014/main" id="{87B7F647-5E75-4534-AB9A-69D601CCFA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61372" y="4565529"/>
                    <a:ext cx="762000" cy="36492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634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feld 8">
                    <a:extLst>
                      <a:ext uri="{FF2B5EF4-FFF2-40B4-BE49-F238E27FC236}">
                        <a16:creationId xmlns:a16="http://schemas.microsoft.com/office/drawing/2014/main" id="{413FF352-B954-418E-9202-6BAE0C6D90E9}"/>
                      </a:ext>
                    </a:extLst>
                  </p:cNvPr>
                  <p:cNvSpPr txBox="1"/>
                  <p:nvPr/>
                </p:nvSpPr>
                <p:spPr>
                  <a:xfrm>
                    <a:off x="1414272" y="3621024"/>
                    <a:ext cx="52425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feld 8">
                    <a:extLst>
                      <a:ext uri="{FF2B5EF4-FFF2-40B4-BE49-F238E27FC236}">
                        <a16:creationId xmlns:a16="http://schemas.microsoft.com/office/drawing/2014/main" id="{413FF352-B954-418E-9202-6BAE0C6D90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14272" y="3621024"/>
                    <a:ext cx="524256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feld 14">
                  <a:extLst>
                    <a:ext uri="{FF2B5EF4-FFF2-40B4-BE49-F238E27FC236}">
                      <a16:creationId xmlns:a16="http://schemas.microsoft.com/office/drawing/2014/main" id="{F72650E3-874B-45BF-92EE-D303A73D8A74}"/>
                    </a:ext>
                  </a:extLst>
                </p:cNvPr>
                <p:cNvSpPr txBox="1"/>
                <p:nvPr/>
              </p:nvSpPr>
              <p:spPr>
                <a:xfrm>
                  <a:off x="959117" y="2794957"/>
                  <a:ext cx="103427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=10000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15" name="Textfeld 14">
                  <a:extLst>
                    <a:ext uri="{FF2B5EF4-FFF2-40B4-BE49-F238E27FC236}">
                      <a16:creationId xmlns:a16="http://schemas.microsoft.com/office/drawing/2014/main" id="{F72650E3-874B-45BF-92EE-D303A73D8A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9117" y="2794957"/>
                  <a:ext cx="1034275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0129F5E6-0CF9-4E5B-9E16-22063A689397}"/>
                  </a:ext>
                </a:extLst>
              </p:cNvPr>
              <p:cNvSpPr/>
              <p:nvPr/>
            </p:nvSpPr>
            <p:spPr>
              <a:xfrm>
                <a:off x="3329733" y="2526158"/>
                <a:ext cx="2536720" cy="371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acc>
                            </m:e>
                          </m:d>
                          <m:r>
                            <a:rPr lang="de-DE" sz="160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</m:d>
                      <m:r>
                        <a:rPr lang="de-DE" sz="160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de-DE" sz="1600" b="0" i="0" smtClean="0">
                          <a:latin typeface="Cambria Math" panose="02040503050406030204" pitchFamily="18" charset="0"/>
                        </a:rPr>
                        <m:t>0.9</m:t>
                      </m:r>
                    </m:oMath>
                  </m:oMathPara>
                </a14:m>
                <a:endParaRPr lang="en-US" sz="1600" dirty="0"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0129F5E6-0CF9-4E5B-9E16-22063A6893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733" y="2526158"/>
                <a:ext cx="2536720" cy="3717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88DFD697-3489-4EB7-9E5C-3B1CCE7480E7}"/>
                  </a:ext>
                </a:extLst>
              </p:cNvPr>
              <p:cNvSpPr/>
              <p:nvPr/>
            </p:nvSpPr>
            <p:spPr>
              <a:xfrm>
                <a:off x="3329733" y="2200771"/>
                <a:ext cx="2650149" cy="371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acc>
                            </m:e>
                          </m:d>
                          <m:r>
                            <a:rPr lang="de-DE" sz="160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de-DE" sz="160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de-DE" sz="1600" b="0" i="0" smtClean="0">
                          <a:latin typeface="Cambria Math" panose="02040503050406030204" pitchFamily="18" charset="0"/>
                        </a:rPr>
                        <m:t>1 −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1600" dirty="0"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88DFD697-3489-4EB7-9E5C-3B1CCE7480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733" y="2200771"/>
                <a:ext cx="2650149" cy="3717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48968363-6B30-4DDE-A49B-A79C459525A7}"/>
              </a:ext>
            </a:extLst>
          </p:cNvPr>
          <p:cNvGrpSpPr/>
          <p:nvPr/>
        </p:nvGrpSpPr>
        <p:grpSpPr>
          <a:xfrm>
            <a:off x="6479088" y="897989"/>
            <a:ext cx="5514963" cy="3123655"/>
            <a:chOff x="6479088" y="897989"/>
            <a:chExt cx="5514963" cy="3123655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88B8C1D3-1265-4526-8F8A-6FB67C2CB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479088" y="1106921"/>
              <a:ext cx="5514963" cy="2914723"/>
            </a:xfrm>
            <a:prstGeom prst="rect">
              <a:avLst/>
            </a:prstGeom>
          </p:spPr>
        </p:pic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2A94B077-AEB5-4DDD-83F3-E8E86A95B290}"/>
                </a:ext>
              </a:extLst>
            </p:cNvPr>
            <p:cNvSpPr txBox="1"/>
            <p:nvPr/>
          </p:nvSpPr>
          <p:spPr>
            <a:xfrm>
              <a:off x="7523981" y="897989"/>
              <a:ext cx="3556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Histogram for risk calculated on validation set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8A1BE2DB-C49E-42C4-A7E9-BBD20F2BDA3F}"/>
                </a:ext>
              </a:extLst>
            </p:cNvPr>
            <p:cNvSpPr txBox="1"/>
            <p:nvPr/>
          </p:nvSpPr>
          <p:spPr>
            <a:xfrm>
              <a:off x="6479089" y="2273368"/>
              <a:ext cx="18338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5618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B86FD9-0751-4322-A376-93BCAF5BB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Method 1 Application: Multi-label classification with FNR control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B8E5B42-B9C1-46A8-8770-39CCCF5E33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39DC59-8117-4D93-B681-6C2772593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Bhattacharjee, DLR-OS, 12.06.2024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0CD5486-59B2-45C8-A6C0-583DD89A5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09" y="1387030"/>
            <a:ext cx="3590925" cy="357187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DA71CAC-322F-4A18-91A7-E60FE4288AF1}"/>
              </a:ext>
            </a:extLst>
          </p:cNvPr>
          <p:cNvSpPr txBox="1"/>
          <p:nvPr/>
        </p:nvSpPr>
        <p:spPr>
          <a:xfrm>
            <a:off x="4511040" y="1576144"/>
            <a:ext cx="75102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u="sng" dirty="0"/>
              <a:t>True Labels</a:t>
            </a:r>
            <a:r>
              <a:rPr lang="en-US" sz="1600" dirty="0"/>
              <a:t>: [‘Bare rock’, ‘</a:t>
            </a:r>
            <a:r>
              <a:rPr lang="en-US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Mixed forest</a:t>
            </a:r>
            <a:r>
              <a:rPr lang="en-US" sz="1600" dirty="0"/>
              <a:t>’, ‘</a:t>
            </a:r>
            <a:r>
              <a:rPr lang="en-US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Sea and ocean</a:t>
            </a:r>
            <a:r>
              <a:rPr lang="en-US" sz="1600" dirty="0"/>
              <a:t>’, ‘</a:t>
            </a:r>
            <a:r>
              <a:rPr lang="en-US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Transitional woodland/shrub</a:t>
            </a:r>
            <a:r>
              <a:rPr lang="en-US" sz="1600" dirty="0"/>
              <a:t>’]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u="sng" dirty="0"/>
              <a:t>Original predictions</a:t>
            </a:r>
            <a:r>
              <a:rPr lang="en-US" sz="1600" dirty="0"/>
              <a:t>: [‘Broad-leaved forest’, ‘Coniferous forest’, </a:t>
            </a:r>
            <a:r>
              <a:rPr lang="en-US" sz="1600" i="1" dirty="0"/>
              <a:t>‘</a:t>
            </a:r>
            <a:r>
              <a:rPr lang="en-US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Mixed forest</a:t>
            </a:r>
            <a:r>
              <a:rPr lang="en-US" sz="1600" dirty="0"/>
              <a:t>’, ‘Land principally occupied by agriculture, with significant areas of natural vegetation’] </a:t>
            </a:r>
            <a:r>
              <a:rPr lang="en-US" sz="1600" i="1" u="sng" dirty="0"/>
              <a:t>Missed predictions</a:t>
            </a:r>
            <a:r>
              <a:rPr lang="en-US" sz="1600" dirty="0"/>
              <a:t>: ‘</a:t>
            </a:r>
            <a:r>
              <a:rPr lang="en-US" sz="1600" dirty="0">
                <a:solidFill>
                  <a:srgbClr val="FF0000"/>
                </a:solidFill>
              </a:rPr>
              <a:t>Bare rock</a:t>
            </a:r>
            <a:r>
              <a:rPr lang="en-US" sz="1600" dirty="0"/>
              <a:t>’, ‘</a:t>
            </a:r>
            <a:r>
              <a:rPr lang="en-US" sz="1600" i="1" dirty="0">
                <a:solidFill>
                  <a:srgbClr val="FF0000"/>
                </a:solidFill>
              </a:rPr>
              <a:t>Sea and ocean</a:t>
            </a:r>
            <a:r>
              <a:rPr lang="en-US" sz="1600" dirty="0"/>
              <a:t>’</a:t>
            </a:r>
            <a:r>
              <a:rPr lang="en-US" sz="1600" dirty="0">
                <a:solidFill>
                  <a:srgbClr val="FF0000"/>
                </a:solidFill>
              </a:rPr>
              <a:t>, </a:t>
            </a:r>
            <a:r>
              <a:rPr lang="en-US" sz="1600" dirty="0"/>
              <a:t>‘</a:t>
            </a:r>
            <a:r>
              <a:rPr lang="en-US" sz="1600" i="1" dirty="0">
                <a:solidFill>
                  <a:srgbClr val="FF0000"/>
                </a:solidFill>
              </a:rPr>
              <a:t>Transitional woodland/shrub</a:t>
            </a:r>
            <a:r>
              <a:rPr lang="en-US" sz="1600" dirty="0"/>
              <a:t>’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u="sng" dirty="0"/>
              <a:t>After risk control</a:t>
            </a:r>
            <a:r>
              <a:rPr lang="en-US" sz="1600" dirty="0"/>
              <a:t>: [‘Broad-leaved forest’, ‘Coniferous forest’, ‘Land principally occupied by agriculture, with significant areas of natural vegetation’, ‘</a:t>
            </a:r>
            <a:r>
              <a:rPr lang="en-US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Mixed forest</a:t>
            </a:r>
            <a:r>
              <a:rPr lang="en-US" sz="1600" dirty="0"/>
              <a:t>’, ‘Olive groves’, ‘</a:t>
            </a:r>
            <a:r>
              <a:rPr lang="en-US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Sea and ocean</a:t>
            </a:r>
            <a:r>
              <a:rPr lang="en-US" sz="1600" dirty="0"/>
              <a:t>’, ‘</a:t>
            </a:r>
            <a:r>
              <a:rPr lang="en-US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Transitional woodland/shrub</a:t>
            </a:r>
            <a:r>
              <a:rPr lang="en-US" sz="1600" dirty="0"/>
              <a:t>’, ‘Water bodies’] </a:t>
            </a:r>
            <a:r>
              <a:rPr lang="en-US" sz="1600" i="1" u="sng" dirty="0"/>
              <a:t>Missed predictions</a:t>
            </a:r>
            <a:r>
              <a:rPr lang="en-US" sz="1600" dirty="0"/>
              <a:t>: ‘</a:t>
            </a:r>
            <a:r>
              <a:rPr lang="en-US" sz="1600" dirty="0">
                <a:solidFill>
                  <a:srgbClr val="FF0000"/>
                </a:solidFill>
              </a:rPr>
              <a:t>Bare rock</a:t>
            </a:r>
            <a:r>
              <a:rPr lang="en-US" sz="1600" dirty="0"/>
              <a:t>’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CF5C0271-41D3-4184-8E36-22B230FA1A74}"/>
                  </a:ext>
                </a:extLst>
              </p:cNvPr>
              <p:cNvSpPr txBox="1"/>
              <p:nvPr/>
            </p:nvSpPr>
            <p:spPr>
              <a:xfrm>
                <a:off x="838009" y="5470970"/>
                <a:ext cx="97901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Metric controlled: false negative rate (FNR):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𝐹𝑁</m:t>
                        </m:r>
                      </m:num>
                      <m:den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𝑇𝑃</m:t>
                            </m:r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𝐹𝑁</m:t>
                            </m:r>
                          </m:e>
                        </m:d>
                      </m:den>
                    </m:f>
                  </m:oMath>
                </a14:m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The predicted set increased the true positives,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𝐹𝑃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/>
                  <a:t> to reduce the FNR.</a:t>
                </a:r>
              </a:p>
            </p:txBody>
          </p:sp>
        </mc:Choice>
        <mc:Fallback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CF5C0271-41D3-4184-8E36-22B230FA1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09" y="5470970"/>
                <a:ext cx="9790176" cy="584775"/>
              </a:xfrm>
              <a:prstGeom prst="rect">
                <a:avLst/>
              </a:prstGeom>
              <a:blipFill>
                <a:blip r:embed="rId3"/>
                <a:stretch>
                  <a:fillRect l="-249" t="-58333" b="-5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>
            <a:extLst>
              <a:ext uri="{FF2B5EF4-FFF2-40B4-BE49-F238E27FC236}">
                <a16:creationId xmlns:a16="http://schemas.microsoft.com/office/drawing/2014/main" id="{636F53B1-1524-4786-BE11-305D8BD9A9AD}"/>
              </a:ext>
            </a:extLst>
          </p:cNvPr>
          <p:cNvSpPr txBox="1"/>
          <p:nvPr/>
        </p:nvSpPr>
        <p:spPr>
          <a:xfrm>
            <a:off x="693324" y="1391478"/>
            <a:ext cx="2072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3981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00D9B-5D98-453C-9A0D-1C42F0AAC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Method 2: Learn then test (LTT)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829A7BA6-CA08-4E41-8A43-ADB6B418F7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5325" y="1318661"/>
                <a:ext cx="10801349" cy="3287629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/>
                  <a:t>Possible to remove restriction on risk being monotone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Fix user defined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/>
                  <a:t>Discretize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600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de-DE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Treat risk at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600" dirty="0"/>
                  <a:t> as an hypothesis test,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/>
                  <a:t>p-value: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lit/>
                      </m:rP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/>
                  <a:t>Algorithm: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Calculate p-value,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600" dirty="0"/>
                  <a:t> value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b>
                              <m:sSubPr>
                                <m:ctrlP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</m:sub>
                        </m:sSub>
                        <m:sSub>
                          <m:sSub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b>
                              <m:sSubPr>
                                <m:ctrlP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b>
                              <m:sSubPr>
                                <m:ctrlP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de-DE" sz="16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acc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:= </m:t>
                    </m:r>
                    <m:d>
                      <m:dPr>
                        <m:begChr m:val="{"/>
                        <m:endChr m:val="}"/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b>
                              <m:sSubPr>
                                <m:ctrlP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sub>
                        </m:sSub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≤ </m:t>
                        </m:r>
                        <m:f>
                          <m:f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num>
                          <m:den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dirty="0"/>
                  <a:t> and choose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de-DE" sz="1600" i="1">
                        <a:latin typeface="Cambria Math" panose="02040503050406030204" pitchFamily="18" charset="0"/>
                      </a:rPr>
                      <m:t>∈ </m:t>
                    </m:r>
                    <m:acc>
                      <m:accPr>
                        <m:chr m:val="̂"/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de-DE" sz="160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acc>
                  </m:oMath>
                </a14:m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de-DE" sz="16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: </m:t>
                        </m:r>
                        <m:acc>
                          <m:accPr>
                            <m:chr m:val="̂"/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sSub>
                          <m:sSubPr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de-DE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de-DE" sz="16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sz="16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de-DE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de-DE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16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acc>
                          </m:e>
                          <m:sub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16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sz="1600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de-DE" sz="1600" i="1" dirty="0">
                            <a:latin typeface="Cambria Math" panose="02040503050406030204" pitchFamily="18" charset="0"/>
                          </a:rPr>
                          <m:t>∈ </m:t>
                        </m:r>
                        <m:r>
                          <a:rPr lang="de-DE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𝒴</m:t>
                        </m:r>
                        <m:r>
                          <a:rPr lang="de-DE" sz="160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160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de-DE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16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de-DE" sz="16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</m:e>
                        </m:d>
                        <m:r>
                          <a:rPr lang="de-DE" sz="160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de-DE" sz="160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de-DE" sz="1600">
                        <a:latin typeface="Cambria Math" panose="02040503050406030204" pitchFamily="18" charset="0"/>
                      </a:rPr>
                      <m:t>≥1 −</m:t>
                    </m:r>
                    <m:r>
                      <a:rPr lang="de-DE" sz="160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1600" dirty="0"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1600" dirty="0"/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829A7BA6-CA08-4E41-8A43-ADB6B418F7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325" y="1318661"/>
                <a:ext cx="10801349" cy="3287629"/>
              </a:xfrm>
              <a:blipFill>
                <a:blip r:embed="rId2"/>
                <a:stretch>
                  <a:fillRect l="-169" t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5C71BB9-5672-4B44-866E-06964F9026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60CD6B-3F11-4FE5-B909-5B3086181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Bhattacharjee, DLR-OS, 12.06.2024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540BD2F-E283-4013-B897-9152673F5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596" y="518658"/>
            <a:ext cx="4307584" cy="2908020"/>
          </a:xfrm>
          <a:prstGeom prst="rect">
            <a:avLst/>
          </a:prstGeom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801E4301-12DB-4BC4-BD7F-E47FB24A738A}"/>
              </a:ext>
            </a:extLst>
          </p:cNvPr>
          <p:cNvGrpSpPr/>
          <p:nvPr/>
        </p:nvGrpSpPr>
        <p:grpSpPr>
          <a:xfrm>
            <a:off x="6222814" y="3395717"/>
            <a:ext cx="4728285" cy="3001154"/>
            <a:chOff x="5361546" y="2732897"/>
            <a:chExt cx="5861830" cy="4151055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EF89796F-E5D6-4455-86A9-B8AA2B1BE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49362" y="2732897"/>
              <a:ext cx="5374014" cy="3651535"/>
            </a:xfrm>
            <a:prstGeom prst="rect">
              <a:avLst/>
            </a:prstGeom>
          </p:spPr>
        </p:pic>
        <p:sp>
          <p:nvSpPr>
            <p:cNvPr id="11" name="Geschweifte Klammer rechts 10">
              <a:extLst>
                <a:ext uri="{FF2B5EF4-FFF2-40B4-BE49-F238E27FC236}">
                  <a16:creationId xmlns:a16="http://schemas.microsoft.com/office/drawing/2014/main" id="{4AAD699D-E3BA-44E0-970D-9E003B3D2FB4}"/>
                </a:ext>
              </a:extLst>
            </p:cNvPr>
            <p:cNvSpPr/>
            <p:nvPr/>
          </p:nvSpPr>
          <p:spPr>
            <a:xfrm rot="5400000">
              <a:off x="7462346" y="5140101"/>
              <a:ext cx="175099" cy="25908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feld 11">
                  <a:extLst>
                    <a:ext uri="{FF2B5EF4-FFF2-40B4-BE49-F238E27FC236}">
                      <a16:creationId xmlns:a16="http://schemas.microsoft.com/office/drawing/2014/main" id="{B6BFB74A-9A0B-42A5-8396-F073A5120BDC}"/>
                    </a:ext>
                  </a:extLst>
                </p:cNvPr>
                <p:cNvSpPr txBox="1"/>
                <p:nvPr/>
              </p:nvSpPr>
              <p:spPr>
                <a:xfrm>
                  <a:off x="5361546" y="6487073"/>
                  <a:ext cx="4376699" cy="3968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de-DE" sz="1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de-DE" sz="1200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</m:acc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12" name="Textfeld 11">
                  <a:extLst>
                    <a:ext uri="{FF2B5EF4-FFF2-40B4-BE49-F238E27FC236}">
                      <a16:creationId xmlns:a16="http://schemas.microsoft.com/office/drawing/2014/main" id="{B6BFB74A-9A0B-42A5-8396-F073A5120B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1546" y="6487073"/>
                  <a:ext cx="4376699" cy="39687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feld 12">
                  <a:extLst>
                    <a:ext uri="{FF2B5EF4-FFF2-40B4-BE49-F238E27FC236}">
                      <a16:creationId xmlns:a16="http://schemas.microsoft.com/office/drawing/2014/main" id="{1D928C49-73A4-4F9A-976E-223E41FD836D}"/>
                    </a:ext>
                  </a:extLst>
                </p:cNvPr>
                <p:cNvSpPr txBox="1"/>
                <p:nvPr/>
              </p:nvSpPr>
              <p:spPr>
                <a:xfrm>
                  <a:off x="10422198" y="5459779"/>
                  <a:ext cx="453029" cy="611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num>
                          <m:den>
                            <m:r>
                              <a:rPr lang="de-DE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den>
                        </m:f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3" name="Textfeld 12">
                  <a:extLst>
                    <a:ext uri="{FF2B5EF4-FFF2-40B4-BE49-F238E27FC236}">
                      <a16:creationId xmlns:a16="http://schemas.microsoft.com/office/drawing/2014/main" id="{1D928C49-73A4-4F9A-976E-223E41FD83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2198" y="5459779"/>
                  <a:ext cx="453029" cy="611591"/>
                </a:xfrm>
                <a:prstGeom prst="rect">
                  <a:avLst/>
                </a:prstGeom>
                <a:blipFill>
                  <a:blip r:embed="rId6"/>
                  <a:stretch>
                    <a:fillRect b="-13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B3A1195A-1165-4AEE-AA7B-3AB5E514A9EC}"/>
                  </a:ext>
                </a:extLst>
              </p:cNvPr>
              <p:cNvSpPr txBox="1"/>
              <p:nvPr/>
            </p:nvSpPr>
            <p:spPr>
              <a:xfrm>
                <a:off x="7276527" y="380158"/>
                <a:ext cx="374751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LTT on FNR with</a:t>
                </a:r>
                <a14:m>
                  <m:oMath xmlns:m="http://schemas.openxmlformats.org/officeDocument/2006/math">
                    <m:r>
                      <a:rPr lang="de-DE" sz="1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=0.2, </m:t>
                    </m:r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= 0.1,  </m:t>
                    </m:r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200" dirty="0"/>
                  <a:t> </a:t>
                </a:r>
              </a:p>
            </p:txBody>
          </p:sp>
        </mc:Choice>
        <mc:Fallback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B3A1195A-1165-4AEE-AA7B-3AB5E514A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527" y="380158"/>
                <a:ext cx="3747510" cy="276999"/>
              </a:xfrm>
              <a:prstGeom prst="rect">
                <a:avLst/>
              </a:prstGeom>
              <a:blipFill>
                <a:blip r:embed="rId7"/>
                <a:stretch>
                  <a:fillRect l="-163" t="-2174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>
            <a:extLst>
              <a:ext uri="{FF2B5EF4-FFF2-40B4-BE49-F238E27FC236}">
                <a16:creationId xmlns:a16="http://schemas.microsoft.com/office/drawing/2014/main" id="{B25F23F4-1B5B-4C85-BD8A-90DC18BCFF60}"/>
              </a:ext>
            </a:extLst>
          </p:cNvPr>
          <p:cNvSpPr txBox="1"/>
          <p:nvPr/>
        </p:nvSpPr>
        <p:spPr>
          <a:xfrm>
            <a:off x="695325" y="6361357"/>
            <a:ext cx="98484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/>
              <a:t>3</a:t>
            </a:r>
            <a:r>
              <a:rPr lang="en-US" sz="900" dirty="0"/>
              <a:t>A. N. Angelopoulos, S. Bates, E. J. </a:t>
            </a:r>
            <a:r>
              <a:rPr lang="en-US" sz="900" dirty="0" err="1"/>
              <a:t>Candès</a:t>
            </a:r>
            <a:r>
              <a:rPr lang="en-US" sz="900" dirty="0"/>
              <a:t>, M. I. Jordan, L. Lei, “Learn then test: Calibrating predictive algorithms to achieve risk control,” 2021,  </a:t>
            </a:r>
            <a:r>
              <a:rPr lang="en-US" sz="900" dirty="0">
                <a:hlinkClick r:id="rId8"/>
              </a:rPr>
              <a:t>arXiv:2110.01052v5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4765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E7B961-A8A8-4D28-BD7F-3F0FA5CCF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Method 2: Learn then test (LTT)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: FDR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89EDE7E1-6C11-40A0-8887-54C70FD92F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6888" y="1384711"/>
            <a:ext cx="4824907" cy="2561182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16232C-1E07-4337-8FBC-8E5070BECF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69E00C-362B-46A5-BB34-4B22E3CC2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Bhattacharjee, DLR-OS, 12.06.2024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867977F7-9A1C-4077-933B-3D5930689159}"/>
                  </a:ext>
                </a:extLst>
              </p:cNvPr>
              <p:cNvSpPr txBox="1"/>
              <p:nvPr/>
            </p:nvSpPr>
            <p:spPr>
              <a:xfrm>
                <a:off x="8958242" y="3829874"/>
                <a:ext cx="11601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867977F7-9A1C-4077-933B-3D5930689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242" y="3829874"/>
                <a:ext cx="1160145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3549F127-BE89-4B23-81C4-0B17E48E34AA}"/>
                  </a:ext>
                </a:extLst>
              </p:cNvPr>
              <p:cNvSpPr txBox="1"/>
              <p:nvPr/>
            </p:nvSpPr>
            <p:spPr>
              <a:xfrm rot="16200000">
                <a:off x="6856389" y="2248807"/>
                <a:ext cx="7118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3549F127-BE89-4B23-81C4-0B17E48E3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856389" y="2248807"/>
                <a:ext cx="711843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5C088815-B5C0-4707-BBB5-17F2429E53EF}"/>
                  </a:ext>
                </a:extLst>
              </p:cNvPr>
              <p:cNvSpPr txBox="1"/>
              <p:nvPr/>
            </p:nvSpPr>
            <p:spPr>
              <a:xfrm>
                <a:off x="715315" y="1266056"/>
                <a:ext cx="6496996" cy="1426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FDR = 1 – Precision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𝐹𝑃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𝐹𝑃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</m:den>
                    </m:f>
                  </m:oMath>
                </a14:m>
                <a:endParaRPr lang="en-US" sz="1600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FDR violates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⊆ </m:t>
                    </m:r>
                    <m:sSup>
                      <m:sSup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⇒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  <a:p>
                <a:pPr marL="742950" lvl="1" indent="-285750" algn="just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Cannot control directly with UCB</a:t>
                </a:r>
              </a:p>
              <a:p>
                <a:pPr marL="742950" lvl="1" indent="-285750" algn="just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Can be controlled via LTT: Does not require nesting of loss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1600" dirty="0"/>
              </a:p>
            </p:txBody>
          </p:sp>
        </mc:Choice>
        <mc:Fallback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5C088815-B5C0-4707-BBB5-17F2429E5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15" y="1266056"/>
                <a:ext cx="6496996" cy="1426737"/>
              </a:xfrm>
              <a:prstGeom prst="rect">
                <a:avLst/>
              </a:prstGeom>
              <a:blipFill>
                <a:blip r:embed="rId5"/>
                <a:stretch>
                  <a:fillRect l="-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27BF4A9F-8C15-4E07-A606-0873B4E5C0B8}"/>
                  </a:ext>
                </a:extLst>
              </p:cNvPr>
              <p:cNvSpPr txBox="1"/>
              <p:nvPr/>
            </p:nvSpPr>
            <p:spPr>
              <a:xfrm>
                <a:off x="9405327" y="1224404"/>
                <a:ext cx="7924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r>
                  <a:rPr lang="en-US" sz="1200" dirty="0"/>
                  <a:t>3</a:t>
                </a:r>
              </a:p>
            </p:txBody>
          </p:sp>
        </mc:Choice>
        <mc:Fallback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27BF4A9F-8C15-4E07-A606-0873B4E5C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5327" y="1224404"/>
                <a:ext cx="792480" cy="276999"/>
              </a:xfrm>
              <a:prstGeom prst="rect">
                <a:avLst/>
              </a:prstGeom>
              <a:blipFill>
                <a:blip r:embed="rId6"/>
                <a:stretch>
                  <a:fillRect t="-4444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38DCD289-6FAB-4A69-AD00-83B31F30B7B2}"/>
                  </a:ext>
                </a:extLst>
              </p:cNvPr>
              <p:cNvSpPr txBox="1"/>
              <p:nvPr/>
            </p:nvSpPr>
            <p:spPr>
              <a:xfrm>
                <a:off x="7887176" y="1214306"/>
                <a:ext cx="7924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r>
                  <a:rPr lang="en-US" sz="1200" dirty="0"/>
                  <a:t>2</a:t>
                </a:r>
              </a:p>
            </p:txBody>
          </p:sp>
        </mc:Choice>
        <mc:Fallback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38DCD289-6FAB-4A69-AD00-83B31F30B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176" y="1214306"/>
                <a:ext cx="792480" cy="276999"/>
              </a:xfrm>
              <a:prstGeom prst="rect">
                <a:avLst/>
              </a:prstGeom>
              <a:blipFill>
                <a:blip r:embed="rId7"/>
                <a:stretch>
                  <a:fillRect t="-2174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68F13A83-6B45-4A6A-802D-1224A0EF6A21}"/>
                  </a:ext>
                </a:extLst>
              </p:cNvPr>
              <p:cNvSpPr txBox="1"/>
              <p:nvPr/>
            </p:nvSpPr>
            <p:spPr>
              <a:xfrm>
                <a:off x="10923479" y="1214305"/>
                <a:ext cx="7395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r>
                  <a:rPr lang="en-US" sz="1200" dirty="0"/>
                  <a:t>4</a:t>
                </a:r>
              </a:p>
            </p:txBody>
          </p:sp>
        </mc:Choice>
        <mc:Fallback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68F13A83-6B45-4A6A-802D-1224A0EF6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3479" y="1214305"/>
                <a:ext cx="739579" cy="276999"/>
              </a:xfrm>
              <a:prstGeom prst="rect">
                <a:avLst/>
              </a:prstGeom>
              <a:blipFill>
                <a:blip r:embed="rId8"/>
                <a:stretch>
                  <a:fillRect t="-2174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Grafik 22">
            <a:extLst>
              <a:ext uri="{FF2B5EF4-FFF2-40B4-BE49-F238E27FC236}">
                <a16:creationId xmlns:a16="http://schemas.microsoft.com/office/drawing/2014/main" id="{FEEDC0EE-D2E3-4408-8CD8-6716A52CEE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6649" y="2609966"/>
            <a:ext cx="6748179" cy="3709715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AEE6281-9BB8-42DA-8924-4976B38159B8}"/>
              </a:ext>
            </a:extLst>
          </p:cNvPr>
          <p:cNvGrpSpPr/>
          <p:nvPr/>
        </p:nvGrpSpPr>
        <p:grpSpPr>
          <a:xfrm>
            <a:off x="7246888" y="4168183"/>
            <a:ext cx="4352811" cy="2573242"/>
            <a:chOff x="7246888" y="4168183"/>
            <a:chExt cx="4352811" cy="2573242"/>
          </a:xfrm>
        </p:grpSpPr>
        <p:sp>
          <p:nvSpPr>
            <p:cNvPr id="21" name="Geschweifte Klammer rechts 20">
              <a:extLst>
                <a:ext uri="{FF2B5EF4-FFF2-40B4-BE49-F238E27FC236}">
                  <a16:creationId xmlns:a16="http://schemas.microsoft.com/office/drawing/2014/main" id="{177A2CBB-21B1-4CC7-B3E6-D19CB515C580}"/>
                </a:ext>
              </a:extLst>
            </p:cNvPr>
            <p:cNvSpPr/>
            <p:nvPr/>
          </p:nvSpPr>
          <p:spPr>
            <a:xfrm rot="5400000">
              <a:off x="10759343" y="5767499"/>
              <a:ext cx="113333" cy="133677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826A55E0-1E8B-47D1-B123-E41C9B01BA64}"/>
                </a:ext>
              </a:extLst>
            </p:cNvPr>
            <p:cNvGrpSpPr/>
            <p:nvPr/>
          </p:nvGrpSpPr>
          <p:grpSpPr>
            <a:xfrm>
              <a:off x="7246888" y="4168183"/>
              <a:ext cx="4352811" cy="2573242"/>
              <a:chOff x="7246888" y="4168183"/>
              <a:chExt cx="4352811" cy="2573242"/>
            </a:xfrm>
          </p:grpSpPr>
          <p:pic>
            <p:nvPicPr>
              <p:cNvPr id="14" name="Grafik 13">
                <a:extLst>
                  <a:ext uri="{FF2B5EF4-FFF2-40B4-BE49-F238E27FC236}">
                    <a16:creationId xmlns:a16="http://schemas.microsoft.com/office/drawing/2014/main" id="{83464ACB-0451-457A-8F32-8A39459514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49793" y="4168183"/>
                <a:ext cx="4249906" cy="2246209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2" name="Textfeld 21">
                    <a:extLst>
                      <a:ext uri="{FF2B5EF4-FFF2-40B4-BE49-F238E27FC236}">
                        <a16:creationId xmlns:a16="http://schemas.microsoft.com/office/drawing/2014/main" id="{14194DC8-9F7A-4451-9841-C08D342CC42C}"/>
                      </a:ext>
                    </a:extLst>
                  </p:cNvPr>
                  <p:cNvSpPr txBox="1"/>
                  <p:nvPr/>
                </p:nvSpPr>
                <p:spPr>
                  <a:xfrm>
                    <a:off x="10380962" y="6454487"/>
                    <a:ext cx="870093" cy="2869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de-DE" sz="1200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</m:acc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>
              <p:sp>
                <p:nvSpPr>
                  <p:cNvPr id="22" name="Textfeld 21">
                    <a:extLst>
                      <a:ext uri="{FF2B5EF4-FFF2-40B4-BE49-F238E27FC236}">
                        <a16:creationId xmlns:a16="http://schemas.microsoft.com/office/drawing/2014/main" id="{14194DC8-9F7A-4451-9841-C08D342CC42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80962" y="6454487"/>
                    <a:ext cx="870093" cy="286938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6" name="Textfeld 15">
                    <a:extLst>
                      <a:ext uri="{FF2B5EF4-FFF2-40B4-BE49-F238E27FC236}">
                        <a16:creationId xmlns:a16="http://schemas.microsoft.com/office/drawing/2014/main" id="{BDFECECA-EB6D-4050-9B20-F38BEE164A20}"/>
                      </a:ext>
                    </a:extLst>
                  </p:cNvPr>
                  <p:cNvSpPr txBox="1"/>
                  <p:nvPr/>
                </p:nvSpPr>
                <p:spPr>
                  <a:xfrm>
                    <a:off x="7246888" y="5914153"/>
                    <a:ext cx="398134" cy="2964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7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7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num>
                            <m:den>
                              <m:r>
                                <a:rPr lang="de-DE" sz="7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</m:oMath>
                      </m:oMathPara>
                    </a14:m>
                    <a:endParaRPr lang="en-US" sz="7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6" name="Textfeld 15">
                    <a:extLst>
                      <a:ext uri="{FF2B5EF4-FFF2-40B4-BE49-F238E27FC236}">
                        <a16:creationId xmlns:a16="http://schemas.microsoft.com/office/drawing/2014/main" id="{BDFECECA-EB6D-4050-9B20-F38BEE164A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46888" y="5914153"/>
                    <a:ext cx="398134" cy="29649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40295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">
  <a:themeElements>
    <a:clrScheme name="DLR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00658B"/>
      </a:accent1>
      <a:accent2>
        <a:srgbClr val="F8DE53"/>
      </a:accent2>
      <a:accent3>
        <a:srgbClr val="0094A8"/>
      </a:accent3>
      <a:accent4>
        <a:srgbClr val="B7D260"/>
      </a:accent4>
      <a:accent5>
        <a:srgbClr val="5F98CB"/>
      </a:accent5>
      <a:accent6>
        <a:srgbClr val="B1B1B1"/>
      </a:accent6>
      <a:hlink>
        <a:srgbClr val="00B0F0"/>
      </a:hlink>
      <a:folHlink>
        <a:srgbClr val="00658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u 1">
      <a:srgbClr val="00658B"/>
    </a:custClr>
    <a:custClr name="Blau 2">
      <a:srgbClr val="3B98CB"/>
    </a:custClr>
    <a:custClr name="Blau 3">
      <a:srgbClr val="6CB9DC"/>
    </a:custClr>
    <a:custClr name="Blau 4">
      <a:srgbClr val="A7D3EC"/>
    </a:custClr>
    <a:custClr name="Blau 5">
      <a:srgbClr val="D1E8FA"/>
    </a:custClr>
    <a:custClr name="Gelb 1">
      <a:srgbClr val="D2AE3D"/>
    </a:custClr>
    <a:custClr name="Gelb 2">
      <a:srgbClr val="F2CD51"/>
    </a:custClr>
    <a:custClr name="Gelb 3">
      <a:srgbClr val="F8DE53"/>
    </a:custClr>
    <a:custClr name="Gelb 4">
      <a:srgbClr val="FCEA7A"/>
    </a:custClr>
    <a:custClr name="Gelb 5">
      <a:srgbClr val="FFF8BE"/>
    </a:custClr>
    <a:custClr name="Grün 1">
      <a:srgbClr val="82A043"/>
    </a:custClr>
    <a:custClr name="Grün 2">
      <a:srgbClr val="A6BF51"/>
    </a:custClr>
    <a:custClr name="Grün 3">
      <a:srgbClr val="CAD55C"/>
    </a:custClr>
    <a:custClr name="Grün 4">
      <a:srgbClr val="D9DF78"/>
    </a:custClr>
    <a:custClr name="Grün 5">
      <a:srgbClr val="E6EAAF"/>
    </a:custClr>
    <a:custClr name="Grau 1">
      <a:srgbClr val="666666"/>
    </a:custClr>
    <a:custClr name="Grau 2">
      <a:srgbClr val="868585"/>
    </a:custClr>
    <a:custClr name="Grau 3">
      <a:srgbClr val="B1B1B1"/>
    </a:custClr>
    <a:custClr name="Grau 4">
      <a:srgbClr val="CFCFCF"/>
    </a:custClr>
    <a:custClr name="Grau 5">
      <a:srgbClr val="EBEBEB"/>
    </a:custClr>
  </a:custClrLst>
  <a:extLst>
    <a:ext uri="{05A4C25C-085E-4340-85A3-A5531E510DB2}">
      <thm15:themeFamily xmlns:thm15="http://schemas.microsoft.com/office/thememl/2012/main" name="DLR-PPT-Master_1.30_EN.pptx" id="{6250988B-F8D4-4672-99CB-10E86376C3D6}" vid="{13BA9046-8FD7-4B45-83ED-4CF3CC1D07E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DLR_Präsentation_16zu9_EN</Template>
  <TotalTime>0</TotalTime>
  <Words>1329</Words>
  <Application>Microsoft Office PowerPoint</Application>
  <PresentationFormat>Breitbild</PresentationFormat>
  <Paragraphs>163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 Math</vt:lpstr>
      <vt:lpstr>Tahoma</vt:lpstr>
      <vt:lpstr>Times New Roman</vt:lpstr>
      <vt:lpstr>Wingdings</vt:lpstr>
      <vt:lpstr>Office</vt:lpstr>
      <vt:lpstr>Risk control Based trust of deep learning models for Remote sensing applications</vt:lpstr>
      <vt:lpstr>Motivation</vt:lpstr>
      <vt:lpstr>Risk Control</vt:lpstr>
      <vt:lpstr>Application: Multi-label classification</vt:lpstr>
      <vt:lpstr>Method 1: Upper confidence bound (UCB)2</vt:lpstr>
      <vt:lpstr>Method 1: Upper confidence bound (UCB)2</vt:lpstr>
      <vt:lpstr>Method 1 Application: Multi-label classification with FNR control</vt:lpstr>
      <vt:lpstr>Method 2: Learn then test (LTT)3</vt:lpstr>
      <vt:lpstr>Method 2: Learn then test (LTT)3: FDR</vt:lpstr>
      <vt:lpstr>Method 2 Application: Multi-label classification with FDR control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control based trustworthiness of deep learning models for remote sensing applications</dc:title>
  <dc:creator>Bhattacharjee, Protim</dc:creator>
  <cp:lastModifiedBy>Bhattacharjee, Protim</cp:lastModifiedBy>
  <cp:revision>188</cp:revision>
  <dcterms:created xsi:type="dcterms:W3CDTF">2024-05-22T09:44:00Z</dcterms:created>
  <dcterms:modified xsi:type="dcterms:W3CDTF">2024-06-07T14:00:59Z</dcterms:modified>
</cp:coreProperties>
</file>