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70" r:id="rId2"/>
    <p:sldId id="402" r:id="rId3"/>
    <p:sldId id="411" r:id="rId4"/>
    <p:sldId id="412" r:id="rId5"/>
    <p:sldId id="414" r:id="rId6"/>
    <p:sldId id="415" r:id="rId7"/>
    <p:sldId id="413" r:id="rId8"/>
    <p:sldId id="316" r:id="rId9"/>
    <p:sldId id="383" r:id="rId10"/>
    <p:sldId id="381" r:id="rId11"/>
    <p:sldId id="378" r:id="rId12"/>
    <p:sldId id="379" r:id="rId13"/>
    <p:sldId id="380" r:id="rId14"/>
    <p:sldId id="317" r:id="rId15"/>
    <p:sldId id="367" r:id="rId16"/>
    <p:sldId id="389" r:id="rId17"/>
    <p:sldId id="390" r:id="rId18"/>
    <p:sldId id="391" r:id="rId19"/>
    <p:sldId id="365" r:id="rId20"/>
    <p:sldId id="393" r:id="rId21"/>
    <p:sldId id="327" r:id="rId22"/>
    <p:sldId id="385" r:id="rId23"/>
    <p:sldId id="386" r:id="rId24"/>
    <p:sldId id="387" r:id="rId25"/>
    <p:sldId id="416" r:id="rId26"/>
    <p:sldId id="395" r:id="rId27"/>
    <p:sldId id="398" r:id="rId28"/>
    <p:sldId id="399" r:id="rId29"/>
    <p:sldId id="41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5D3965"/>
    <a:srgbClr val="023D6B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7461" autoAdjust="0"/>
  </p:normalViewPr>
  <p:slideViewPr>
    <p:cSldViewPr showGuides="1">
      <p:cViewPr>
        <p:scale>
          <a:sx n="100" d="100"/>
          <a:sy n="100" d="100"/>
        </p:scale>
        <p:origin x="1314" y="228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10.06.2024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F0A641-03D5-698C-7AA8-008835FB2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54973" y="5894149"/>
            <a:ext cx="2520280" cy="5203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Multi-Source, Auxiliary </a:t>
            </a:r>
            <a:r>
              <a:rPr lang="en-US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asks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Supported Monocular Depth Estimation</a:t>
            </a:r>
            <a:endParaRPr lang="en-US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383B2-F4F3-1AE4-AAB9-04592E043AC6}"/>
              </a:ext>
            </a:extLst>
          </p:cNvPr>
          <p:cNvSpPr txBox="1"/>
          <p:nvPr/>
        </p:nvSpPr>
        <p:spPr>
          <a:xfrm>
            <a:off x="623392" y="4581128"/>
            <a:ext cx="10945216" cy="82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chemeClr val="bg1"/>
                </a:solidFill>
              </a:rPr>
              <a:t>HAICON24 - 13.06.2024</a:t>
            </a:r>
          </a:p>
          <a:p>
            <a:pPr algn="l">
              <a:lnSpc>
                <a:spcPct val="95000"/>
              </a:lnSpc>
            </a:pPr>
            <a:endParaRPr lang="en-US" sz="500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</a:pPr>
            <a:r>
              <a:rPr lang="en-US" sz="1400" u="sng" dirty="0">
                <a:solidFill>
                  <a:schemeClr val="bg1"/>
                </a:solidFill>
              </a:rPr>
              <a:t>Alessio Quercia</a:t>
            </a:r>
            <a:r>
              <a:rPr lang="en-US" sz="1400" baseline="30000" dirty="0">
                <a:solidFill>
                  <a:schemeClr val="bg1"/>
                </a:solidFill>
              </a:rPr>
              <a:t>1,2</a:t>
            </a:r>
            <a:r>
              <a:rPr lang="en-US" sz="1400" dirty="0">
                <a:solidFill>
                  <a:schemeClr val="bg1"/>
                </a:solidFill>
              </a:rPr>
              <a:t>, Erenus Yildiz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Zhuo Cao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Abigail Morrison</a:t>
            </a:r>
            <a:r>
              <a:rPr lang="it-IT" sz="1400" baseline="30000" dirty="0">
                <a:solidFill>
                  <a:schemeClr val="bg1"/>
                </a:solidFill>
              </a:rPr>
              <a:t>1,2</a:t>
            </a:r>
            <a:r>
              <a:rPr lang="en-US" sz="1400" dirty="0">
                <a:solidFill>
                  <a:schemeClr val="bg1"/>
                </a:solidFill>
              </a:rPr>
              <a:t>, Kai Krajsek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Ira Assent</a:t>
            </a:r>
            <a:r>
              <a:rPr lang="en-US" sz="1400" baseline="30000" dirty="0">
                <a:solidFill>
                  <a:schemeClr val="bg1"/>
                </a:solidFill>
              </a:rPr>
              <a:t>1,3</a:t>
            </a:r>
            <a:r>
              <a:rPr lang="en-US" sz="1400" dirty="0">
                <a:solidFill>
                  <a:schemeClr val="bg1"/>
                </a:solidFill>
              </a:rPr>
              <a:t>, Hanno Scharr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</a:p>
          <a:p>
            <a:pPr algn="l">
              <a:lnSpc>
                <a:spcPct val="95000"/>
              </a:lnSpc>
            </a:pPr>
            <a:endParaRPr lang="en-US" sz="500" baseline="30000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</a:pP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Forschungszentrum </a:t>
            </a:r>
            <a:r>
              <a:rPr lang="en-US" sz="1400" dirty="0" err="1">
                <a:solidFill>
                  <a:schemeClr val="bg1"/>
                </a:solidFill>
              </a:rPr>
              <a:t>Jülich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RWTH Aachen, 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Aarhus University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5C807F0-AAF9-D3F0-BD3C-FAA717DC3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0136" y="5805264"/>
            <a:ext cx="2736304" cy="765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95DC82-B5C8-A992-D5C5-E744C720C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711624" y="5877272"/>
            <a:ext cx="2021208" cy="548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6DDA8-2CD3-F0C9-F0FE-4870FEF4A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738643" y="98110"/>
            <a:ext cx="6714714" cy="33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MDE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segmentation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external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r>
              <a:rPr lang="de-DE" b="0" cap="none" dirty="0">
                <a:solidFill>
                  <a:srgbClr val="023D6B"/>
                </a:solidFill>
                <a:latin typeface="Arial"/>
                <a:ea typeface="+mn-ea"/>
                <a:cs typeface="+mn-cs"/>
              </a:rPr>
              <a:t>?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10</a:t>
            </a:fld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27151F-D7E9-A5CA-848D-CDD3316F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769" y="959630"/>
            <a:ext cx="10771512" cy="4938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902F5B-4B24-1F64-BF8B-D19762936CCF}"/>
              </a:ext>
            </a:extLst>
          </p:cNvPr>
          <p:cNvSpPr txBox="1"/>
          <p:nvPr/>
        </p:nvSpPr>
        <p:spPr>
          <a:xfrm>
            <a:off x="360001" y="5941040"/>
            <a:ext cx="948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 err="1"/>
              <a:t>Oquab</a:t>
            </a:r>
            <a:r>
              <a:rPr lang="en-US" sz="900" dirty="0"/>
              <a:t>, Maxime, et al. "Dinov2: Learning robust visual features without supervision." </a:t>
            </a:r>
            <a:r>
              <a:rPr lang="en-US" sz="900" i="1" dirty="0" err="1"/>
              <a:t>arXiv</a:t>
            </a:r>
            <a:r>
              <a:rPr lang="en-US" sz="900" i="1" dirty="0"/>
              <a:t> preprint arXiv:2304.07193</a:t>
            </a:r>
            <a:r>
              <a:rPr lang="en-US" sz="900" dirty="0"/>
              <a:t> (2023).</a:t>
            </a:r>
          </a:p>
          <a:p>
            <a:pPr algn="just"/>
            <a:r>
              <a:rPr lang="en-US" sz="900" dirty="0" err="1"/>
              <a:t>Ranftl</a:t>
            </a:r>
            <a:r>
              <a:rPr lang="en-US" sz="900" dirty="0"/>
              <a:t>, René, Alexey </a:t>
            </a:r>
            <a:r>
              <a:rPr lang="en-US" sz="900" dirty="0" err="1"/>
              <a:t>Bochkovskiy</a:t>
            </a:r>
            <a:r>
              <a:rPr lang="en-US" sz="900" dirty="0"/>
              <a:t>, and </a:t>
            </a:r>
            <a:r>
              <a:rPr lang="en-US" sz="900" dirty="0" err="1"/>
              <a:t>Vladlen</a:t>
            </a:r>
            <a:r>
              <a:rPr lang="en-US" sz="900" dirty="0"/>
              <a:t> </a:t>
            </a:r>
            <a:r>
              <a:rPr lang="en-US" sz="900" dirty="0" err="1"/>
              <a:t>Koltun</a:t>
            </a:r>
            <a:r>
              <a:rPr lang="en-US" sz="900" dirty="0"/>
              <a:t>. "Vision transformers for dense prediction." </a:t>
            </a:r>
            <a:r>
              <a:rPr lang="en-US" sz="900" i="1" dirty="0"/>
              <a:t>Proceedings of the IEEE/CVF international conference on computer vision</a:t>
            </a:r>
            <a:r>
              <a:rPr lang="en-US" sz="900" dirty="0"/>
              <a:t>. 2021.</a:t>
            </a:r>
            <a:endParaRPr lang="en-DE" sz="900" dirty="0"/>
          </a:p>
        </p:txBody>
      </p:sp>
    </p:spTree>
    <p:extLst>
      <p:ext uri="{BB962C8B-B14F-4D97-AF65-F5344CB8AC3E}">
        <p14:creationId xmlns:p14="http://schemas.microsoft.com/office/powerpoint/2010/main" val="36918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MDE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classification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external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r>
              <a:rPr lang="de-DE" b="0" cap="none" dirty="0">
                <a:solidFill>
                  <a:srgbClr val="023D6B"/>
                </a:solidFill>
                <a:latin typeface="Arial"/>
                <a:ea typeface="+mn-ea"/>
                <a:cs typeface="+mn-cs"/>
              </a:rPr>
              <a:t>?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11</a:t>
            </a:fld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27151F-D7E9-A5CA-848D-CDD3316F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769" y="959630"/>
            <a:ext cx="10771512" cy="493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15457-1913-7BD8-DCDA-D0A3603F649B}"/>
              </a:ext>
            </a:extLst>
          </p:cNvPr>
          <p:cNvSpPr txBox="1"/>
          <p:nvPr/>
        </p:nvSpPr>
        <p:spPr>
          <a:xfrm>
            <a:off x="360001" y="5941040"/>
            <a:ext cx="948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 err="1"/>
              <a:t>Oquab</a:t>
            </a:r>
            <a:r>
              <a:rPr lang="en-US" sz="900" dirty="0"/>
              <a:t>, Maxime, et al. "Dinov2: Learning robust visual features without supervision." </a:t>
            </a:r>
            <a:r>
              <a:rPr lang="en-US" sz="900" i="1" dirty="0" err="1"/>
              <a:t>arXiv</a:t>
            </a:r>
            <a:r>
              <a:rPr lang="en-US" sz="900" i="1" dirty="0"/>
              <a:t> preprint arXiv:2304.07193</a:t>
            </a:r>
            <a:r>
              <a:rPr lang="en-US" sz="900" dirty="0"/>
              <a:t> (2023).</a:t>
            </a:r>
          </a:p>
          <a:p>
            <a:pPr algn="just"/>
            <a:r>
              <a:rPr lang="en-US" sz="900" dirty="0" err="1"/>
              <a:t>Ranftl</a:t>
            </a:r>
            <a:r>
              <a:rPr lang="en-US" sz="900" dirty="0"/>
              <a:t>, René, Alexey </a:t>
            </a:r>
            <a:r>
              <a:rPr lang="en-US" sz="900" dirty="0" err="1"/>
              <a:t>Bochkovskiy</a:t>
            </a:r>
            <a:r>
              <a:rPr lang="en-US" sz="900" dirty="0"/>
              <a:t>, and </a:t>
            </a:r>
            <a:r>
              <a:rPr lang="en-US" sz="900" dirty="0" err="1"/>
              <a:t>Vladlen</a:t>
            </a:r>
            <a:r>
              <a:rPr lang="en-US" sz="900" dirty="0"/>
              <a:t> </a:t>
            </a:r>
            <a:r>
              <a:rPr lang="en-US" sz="900" dirty="0" err="1"/>
              <a:t>Koltun</a:t>
            </a:r>
            <a:r>
              <a:rPr lang="en-US" sz="900" dirty="0"/>
              <a:t>. "Vision transformers for dense prediction." </a:t>
            </a:r>
            <a:r>
              <a:rPr lang="en-US" sz="900" i="1" dirty="0"/>
              <a:t>Proceedings of the IEEE/CVF international conference on computer vision</a:t>
            </a:r>
            <a:r>
              <a:rPr lang="en-US" sz="900" dirty="0"/>
              <a:t>. 2021.</a:t>
            </a:r>
            <a:endParaRPr lang="en-DE" sz="900" dirty="0"/>
          </a:p>
        </p:txBody>
      </p:sp>
    </p:spTree>
    <p:extLst>
      <p:ext uri="{BB962C8B-B14F-4D97-AF65-F5344CB8AC3E}">
        <p14:creationId xmlns:p14="http://schemas.microsoft.com/office/powerpoint/2010/main" val="65070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MDE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classification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external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r>
              <a:rPr lang="de-DE" b="0" cap="none" dirty="0">
                <a:solidFill>
                  <a:srgbClr val="023D6B"/>
                </a:solidFill>
                <a:latin typeface="Arial"/>
                <a:ea typeface="+mn-ea"/>
                <a:cs typeface="+mn-cs"/>
              </a:rPr>
              <a:t>?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12</a:t>
            </a:fld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27151F-D7E9-A5CA-848D-CDD3316F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770" y="959630"/>
            <a:ext cx="10771510" cy="493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7A145-66F8-9359-E06B-D903205AC9A1}"/>
              </a:ext>
            </a:extLst>
          </p:cNvPr>
          <p:cNvSpPr txBox="1"/>
          <p:nvPr/>
        </p:nvSpPr>
        <p:spPr>
          <a:xfrm>
            <a:off x="360001" y="5941040"/>
            <a:ext cx="948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 err="1"/>
              <a:t>Oquab</a:t>
            </a:r>
            <a:r>
              <a:rPr lang="en-US" sz="900" dirty="0"/>
              <a:t>, Maxime, et al. "Dinov2: Learning robust visual features without supervision." </a:t>
            </a:r>
            <a:r>
              <a:rPr lang="en-US" sz="900" i="1" dirty="0" err="1"/>
              <a:t>arXiv</a:t>
            </a:r>
            <a:r>
              <a:rPr lang="en-US" sz="900" i="1" dirty="0"/>
              <a:t> preprint arXiv:2304.07193</a:t>
            </a:r>
            <a:r>
              <a:rPr lang="en-US" sz="900" dirty="0"/>
              <a:t> (2023).</a:t>
            </a:r>
          </a:p>
          <a:p>
            <a:pPr algn="just"/>
            <a:r>
              <a:rPr lang="en-US" sz="900" dirty="0" err="1"/>
              <a:t>Ranftl</a:t>
            </a:r>
            <a:r>
              <a:rPr lang="en-US" sz="900" dirty="0"/>
              <a:t>, René, Alexey </a:t>
            </a:r>
            <a:r>
              <a:rPr lang="en-US" sz="900" dirty="0" err="1"/>
              <a:t>Bochkovskiy</a:t>
            </a:r>
            <a:r>
              <a:rPr lang="en-US" sz="900" dirty="0"/>
              <a:t>, and </a:t>
            </a:r>
            <a:r>
              <a:rPr lang="en-US" sz="900" dirty="0" err="1"/>
              <a:t>Vladlen</a:t>
            </a:r>
            <a:r>
              <a:rPr lang="en-US" sz="900" dirty="0"/>
              <a:t> </a:t>
            </a:r>
            <a:r>
              <a:rPr lang="en-US" sz="900" dirty="0" err="1"/>
              <a:t>Koltun</a:t>
            </a:r>
            <a:r>
              <a:rPr lang="en-US" sz="900" dirty="0"/>
              <a:t>. "Vision transformers for dense prediction." </a:t>
            </a:r>
            <a:r>
              <a:rPr lang="en-US" sz="900" i="1" dirty="0"/>
              <a:t>Proceedings of the IEEE/CVF international conference on computer vision</a:t>
            </a:r>
            <a:r>
              <a:rPr lang="en-US" sz="900" dirty="0"/>
              <a:t>. 2021.</a:t>
            </a:r>
            <a:endParaRPr lang="en-DE" sz="900" dirty="0"/>
          </a:p>
        </p:txBody>
      </p:sp>
    </p:spTree>
    <p:extLst>
      <p:ext uri="{BB962C8B-B14F-4D97-AF65-F5344CB8AC3E}">
        <p14:creationId xmlns:p14="http://schemas.microsoft.com/office/powerpoint/2010/main" val="303731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MDE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reconstruction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external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r>
              <a:rPr lang="de-DE" b="0" cap="none" dirty="0">
                <a:solidFill>
                  <a:srgbClr val="023D6B"/>
                </a:solidFill>
                <a:latin typeface="Arial"/>
                <a:ea typeface="+mn-ea"/>
                <a:cs typeface="+mn-cs"/>
              </a:rPr>
              <a:t>?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13</a:t>
            </a:fld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27151F-D7E9-A5CA-848D-CDD3316F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769" y="959630"/>
            <a:ext cx="10771512" cy="493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DBC0A8-CC27-8AEE-AA2E-AA61AAD403CC}"/>
              </a:ext>
            </a:extLst>
          </p:cNvPr>
          <p:cNvSpPr txBox="1"/>
          <p:nvPr/>
        </p:nvSpPr>
        <p:spPr>
          <a:xfrm>
            <a:off x="360001" y="5941040"/>
            <a:ext cx="948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 err="1"/>
              <a:t>Oquab</a:t>
            </a:r>
            <a:r>
              <a:rPr lang="en-US" sz="900" dirty="0"/>
              <a:t>, Maxime, et al. "Dinov2: Learning robust visual features without supervision." </a:t>
            </a:r>
            <a:r>
              <a:rPr lang="en-US" sz="900" i="1" dirty="0" err="1"/>
              <a:t>arXiv</a:t>
            </a:r>
            <a:r>
              <a:rPr lang="en-US" sz="900" i="1" dirty="0"/>
              <a:t> preprint arXiv:2304.07193</a:t>
            </a:r>
            <a:r>
              <a:rPr lang="en-US" sz="900" dirty="0"/>
              <a:t> (2023).</a:t>
            </a:r>
          </a:p>
          <a:p>
            <a:pPr algn="just"/>
            <a:r>
              <a:rPr lang="en-US" sz="900" dirty="0" err="1"/>
              <a:t>Ranftl</a:t>
            </a:r>
            <a:r>
              <a:rPr lang="en-US" sz="900" dirty="0"/>
              <a:t>, René, Alexey </a:t>
            </a:r>
            <a:r>
              <a:rPr lang="en-US" sz="900" dirty="0" err="1"/>
              <a:t>Bochkovskiy</a:t>
            </a:r>
            <a:r>
              <a:rPr lang="en-US" sz="900" dirty="0"/>
              <a:t>, and </a:t>
            </a:r>
            <a:r>
              <a:rPr lang="en-US" sz="900" dirty="0" err="1"/>
              <a:t>Vladlen</a:t>
            </a:r>
            <a:r>
              <a:rPr lang="en-US" sz="900" dirty="0"/>
              <a:t> </a:t>
            </a:r>
            <a:r>
              <a:rPr lang="en-US" sz="900" dirty="0" err="1"/>
              <a:t>Koltun</a:t>
            </a:r>
            <a:r>
              <a:rPr lang="en-US" sz="900" dirty="0"/>
              <a:t>. "Vision transformers for dense prediction." </a:t>
            </a:r>
            <a:r>
              <a:rPr lang="en-US" sz="900" i="1" dirty="0"/>
              <a:t>Proceedings of the IEEE/CVF international conference on computer vision</a:t>
            </a:r>
            <a:r>
              <a:rPr lang="en-US" sz="900" dirty="0"/>
              <a:t>. 2021.</a:t>
            </a:r>
            <a:endParaRPr lang="en-DE" sz="900" dirty="0"/>
          </a:p>
        </p:txBody>
      </p:sp>
    </p:spTree>
    <p:extLst>
      <p:ext uri="{BB962C8B-B14F-4D97-AF65-F5344CB8AC3E}">
        <p14:creationId xmlns:p14="http://schemas.microsoft.com/office/powerpoint/2010/main" val="69026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nhaltsplatzhalter 6">
            <a:extLst>
              <a:ext uri="{FF2B5EF4-FFF2-40B4-BE49-F238E27FC236}">
                <a16:creationId xmlns:a16="http://schemas.microsoft.com/office/drawing/2014/main" id="{2D7CFC4C-7EFB-D5B8-76B5-27B8E96C9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4735765"/>
            <a:ext cx="11449050" cy="1484302"/>
          </a:xfrm>
        </p:spPr>
        <p:txBody>
          <a:bodyPr/>
          <a:lstStyle/>
          <a:p>
            <a:pPr algn="l">
              <a:lnSpc>
                <a:spcPct val="95000"/>
              </a:lnSpc>
            </a:pPr>
            <a:r>
              <a:rPr lang="en-US" sz="2000" dirty="0"/>
              <a:t>alpha seems task-dependent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particularly sensitive to Multi-Label Dense Classification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surprisingly, Multi-Label Dense Classification helps the most</a:t>
            </a:r>
          </a:p>
          <a:p>
            <a:pPr marL="0" indent="0" algn="l">
              <a:lnSpc>
                <a:spcPct val="95000"/>
              </a:lnSpc>
              <a:buNone/>
            </a:pPr>
            <a:endParaRPr lang="en-DE" sz="2000" dirty="0"/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Sensitivity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analysis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alpha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F5E1D8D-0226-F6FD-0E09-EE8F86DB7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556527"/>
            <a:ext cx="4458322" cy="3032984"/>
          </a:xfrm>
          <a:prstGeom prst="rect">
            <a:avLst/>
          </a:prstGeom>
        </p:spPr>
      </p:pic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75C8C29B-7D22-C928-12DE-48452D17C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14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5B50F4-4D06-B347-F976-65F4286BA8F2}"/>
              </a:ext>
            </a:extLst>
          </p:cNvPr>
          <p:cNvGrpSpPr/>
          <p:nvPr/>
        </p:nvGrpSpPr>
        <p:grpSpPr>
          <a:xfrm>
            <a:off x="5447928" y="1971309"/>
            <a:ext cx="5544616" cy="1800199"/>
            <a:chOff x="671682" y="2276873"/>
            <a:chExt cx="5544616" cy="18001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8DA5C1-4785-4230-4275-8C197F9D73CC}"/>
                </a:ext>
              </a:extLst>
            </p:cNvPr>
            <p:cNvSpPr/>
            <p:nvPr/>
          </p:nvSpPr>
          <p:spPr>
            <a:xfrm>
              <a:off x="671682" y="2276873"/>
              <a:ext cx="5544616" cy="180019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CFF6ED-3660-E2EF-9598-7C2B70978B10}"/>
                </a:ext>
              </a:extLst>
            </p:cNvPr>
            <p:cNvSpPr/>
            <p:nvPr/>
          </p:nvSpPr>
          <p:spPr>
            <a:xfrm>
              <a:off x="911424" y="2924506"/>
              <a:ext cx="1584702" cy="362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ADE20K</a:t>
              </a:r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99EFFF-0B5A-2CD1-1809-329000DB752A}"/>
                </a:ext>
              </a:extLst>
            </p:cNvPr>
            <p:cNvSpPr/>
            <p:nvPr/>
          </p:nvSpPr>
          <p:spPr>
            <a:xfrm>
              <a:off x="2632410" y="2934319"/>
              <a:ext cx="1582104" cy="362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SUNRGBD</a:t>
              </a:r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928EC3-522D-96D4-361A-BC4B5D90A7EE}"/>
                </a:ext>
              </a:extLst>
            </p:cNvPr>
            <p:cNvSpPr/>
            <p:nvPr/>
          </p:nvSpPr>
          <p:spPr>
            <a:xfrm>
              <a:off x="4350799" y="2932186"/>
              <a:ext cx="1582104" cy="362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COCO-Stuff</a:t>
              </a:r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FDC2D8-9959-26B7-246B-61DF3130EF99}"/>
                </a:ext>
              </a:extLst>
            </p:cNvPr>
            <p:cNvSpPr/>
            <p:nvPr/>
          </p:nvSpPr>
          <p:spPr>
            <a:xfrm>
              <a:off x="4349499" y="3472247"/>
              <a:ext cx="1584703" cy="362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Pascal Context</a:t>
              </a:r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2F5C9D-5AD5-C06D-DF36-418C47561F63}"/>
                </a:ext>
              </a:extLst>
            </p:cNvPr>
            <p:cNvSpPr/>
            <p:nvPr/>
          </p:nvSpPr>
          <p:spPr>
            <a:xfrm>
              <a:off x="910125" y="3466067"/>
              <a:ext cx="1584702" cy="362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Cityscapes</a:t>
              </a:r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FC964C-89DA-5B30-DBB5-2BD1EEA5F70B}"/>
                </a:ext>
              </a:extLst>
            </p:cNvPr>
            <p:cNvSpPr/>
            <p:nvPr/>
          </p:nvSpPr>
          <p:spPr>
            <a:xfrm>
              <a:off x="2629812" y="3472247"/>
              <a:ext cx="1584702" cy="362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Pascal VOC</a:t>
              </a:r>
              <a:endParaRPr lang="en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2A1308-239A-EF40-E286-1CE8A751C05D}"/>
                </a:ext>
              </a:extLst>
            </p:cNvPr>
            <p:cNvSpPr txBox="1"/>
            <p:nvPr/>
          </p:nvSpPr>
          <p:spPr>
            <a:xfrm>
              <a:off x="671682" y="2342734"/>
              <a:ext cx="5544616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dirty="0"/>
                <a:t>MIX6 Dataset</a:t>
              </a:r>
              <a:endParaRPr lang="en-DE" sz="2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879078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0670E-6A2A-F5D2-5C64-36497FCB3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nhaltsplatzhalter 6">
            <a:extLst>
              <a:ext uri="{FF2B5EF4-FFF2-40B4-BE49-F238E27FC236}">
                <a16:creationId xmlns:a16="http://schemas.microsoft.com/office/drawing/2014/main" id="{9837B3DC-6BF3-480C-F319-92009BC6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4437112"/>
            <a:ext cx="11449050" cy="1340286"/>
          </a:xfrm>
        </p:spPr>
        <p:txBody>
          <a:bodyPr/>
          <a:lstStyle/>
          <a:p>
            <a:pPr algn="l">
              <a:lnSpc>
                <a:spcPct val="95000"/>
              </a:lnSpc>
            </a:pPr>
            <a:r>
              <a:rPr lang="en-US" sz="2000" dirty="0"/>
              <a:t>our scheme seems dataset-independent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it improves with any tested aux dataset on NYUv2, SUNRGBD, DIODE Outdoor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MIX6 is the best performing auxiliary dataset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Multi-Label Dense Classification is the best performing auxiliary task</a:t>
            </a:r>
            <a:endParaRPr lang="en-DE" sz="2000" dirty="0"/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8ADCCC-FA45-5FD6-609B-612BD075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Auxiliary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EA562-0E93-6727-FA0B-0E4A907D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80728"/>
            <a:ext cx="10416480" cy="3247112"/>
          </a:xfrm>
          <a:prstGeom prst="rect">
            <a:avLst/>
          </a:prstGeom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354104F-F7A1-1293-55FE-28A624E79E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023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0670E-6A2A-F5D2-5C64-36497FCB3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nhaltsplatzhalter 6">
            <a:extLst>
              <a:ext uri="{FF2B5EF4-FFF2-40B4-BE49-F238E27FC236}">
                <a16:creationId xmlns:a16="http://schemas.microsoft.com/office/drawing/2014/main" id="{9837B3DC-6BF3-480C-F319-92009BC6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4437112"/>
            <a:ext cx="11449050" cy="1340286"/>
          </a:xfrm>
        </p:spPr>
        <p:txBody>
          <a:bodyPr/>
          <a:lstStyle/>
          <a:p>
            <a:pPr algn="l">
              <a:lnSpc>
                <a:spcPct val="95000"/>
              </a:lnSpc>
            </a:pPr>
            <a:r>
              <a:rPr lang="en-US" sz="2000" dirty="0"/>
              <a:t>our scheme seems dataset-independent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it improves with any tested aux dataset on NYUv2, SUNRGBD, DIODE Outdoor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MIX6 is the best performing auxiliary dataset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Multi-Label Dense Classification is the best performing auxiliary task</a:t>
            </a:r>
            <a:endParaRPr lang="en-DE" sz="2000" dirty="0"/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8ADCCC-FA45-5FD6-609B-612BD075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Auxiliary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EA562-0E93-6727-FA0B-0E4A907D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80728"/>
            <a:ext cx="10416480" cy="3247112"/>
          </a:xfrm>
          <a:prstGeom prst="rect">
            <a:avLst/>
          </a:prstGeom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354104F-F7A1-1293-55FE-28A624E79E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16</a:t>
            </a:fld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983F00-80D3-2FB9-8493-F4A08AD8978B}"/>
              </a:ext>
            </a:extLst>
          </p:cNvPr>
          <p:cNvSpPr/>
          <p:nvPr/>
        </p:nvSpPr>
        <p:spPr>
          <a:xfrm>
            <a:off x="767408" y="1448780"/>
            <a:ext cx="3384376" cy="2628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2004266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0670E-6A2A-F5D2-5C64-36497FCB3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nhaltsplatzhalter 6">
            <a:extLst>
              <a:ext uri="{FF2B5EF4-FFF2-40B4-BE49-F238E27FC236}">
                <a16:creationId xmlns:a16="http://schemas.microsoft.com/office/drawing/2014/main" id="{9837B3DC-6BF3-480C-F319-92009BC6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4437112"/>
            <a:ext cx="11449050" cy="1340286"/>
          </a:xfrm>
        </p:spPr>
        <p:txBody>
          <a:bodyPr/>
          <a:lstStyle/>
          <a:p>
            <a:pPr algn="l">
              <a:lnSpc>
                <a:spcPct val="95000"/>
              </a:lnSpc>
            </a:pPr>
            <a:r>
              <a:rPr lang="en-US" sz="2000" dirty="0"/>
              <a:t>our scheme seems dataset-independent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it improves with any tested aux dataset on NYUv2, SUNRGBD, DIODE Outdoor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MIX6 is the best performing auxiliary dataset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Multi-Label Dense Classification is the best performing auxiliary task</a:t>
            </a:r>
            <a:endParaRPr lang="en-DE" sz="2000" dirty="0"/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8ADCCC-FA45-5FD6-609B-612BD075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Auxiliary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EA562-0E93-6727-FA0B-0E4A907D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80728"/>
            <a:ext cx="10416480" cy="3247112"/>
          </a:xfrm>
          <a:prstGeom prst="rect">
            <a:avLst/>
          </a:prstGeom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354104F-F7A1-1293-55FE-28A624E79E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17</a:t>
            </a:fld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7D1925-F392-E8C0-01AD-79A3B7636CD5}"/>
              </a:ext>
            </a:extLst>
          </p:cNvPr>
          <p:cNvSpPr/>
          <p:nvPr/>
        </p:nvSpPr>
        <p:spPr>
          <a:xfrm>
            <a:off x="4151784" y="1448780"/>
            <a:ext cx="3384376" cy="2628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3330381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0670E-6A2A-F5D2-5C64-36497FCB3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nhaltsplatzhalter 6">
            <a:extLst>
              <a:ext uri="{FF2B5EF4-FFF2-40B4-BE49-F238E27FC236}">
                <a16:creationId xmlns:a16="http://schemas.microsoft.com/office/drawing/2014/main" id="{9837B3DC-6BF3-480C-F319-92009BC6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4437112"/>
            <a:ext cx="11449050" cy="1340286"/>
          </a:xfrm>
        </p:spPr>
        <p:txBody>
          <a:bodyPr/>
          <a:lstStyle/>
          <a:p>
            <a:pPr algn="l">
              <a:lnSpc>
                <a:spcPct val="95000"/>
              </a:lnSpc>
            </a:pPr>
            <a:r>
              <a:rPr lang="en-US" sz="2000" dirty="0"/>
              <a:t>our scheme seems dataset-independent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it improves with any tested aux dataset on NYUv2, SUNRGBD, DIODE Outdoor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MIX6 is the best performing auxiliary dataset</a:t>
            </a:r>
          </a:p>
          <a:p>
            <a:pPr algn="l">
              <a:lnSpc>
                <a:spcPct val="95000"/>
              </a:lnSpc>
            </a:pPr>
            <a:r>
              <a:rPr lang="en-US" sz="2000" dirty="0"/>
              <a:t>Multi-Label Dense Classification is the best performing auxiliary task</a:t>
            </a:r>
            <a:endParaRPr lang="en-DE" sz="2000" dirty="0"/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8ADCCC-FA45-5FD6-609B-612BD075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Auxiliary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EA562-0E93-6727-FA0B-0E4A907D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80728"/>
            <a:ext cx="10416480" cy="3247112"/>
          </a:xfrm>
          <a:prstGeom prst="rect">
            <a:avLst/>
          </a:prstGeom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354104F-F7A1-1293-55FE-28A624E79E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18</a:t>
            </a:fld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F9CE1-C235-EE71-29ED-C75E4C7C5AE9}"/>
              </a:ext>
            </a:extLst>
          </p:cNvPr>
          <p:cNvSpPr/>
          <p:nvPr/>
        </p:nvSpPr>
        <p:spPr>
          <a:xfrm>
            <a:off x="7536160" y="1448780"/>
            <a:ext cx="3384376" cy="2628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28161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08A9-4904-C3FE-7A1D-5CDB20E8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12A3-FC25-A569-6D39-1137C8E5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MDE on NYU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together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Multi-Label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Classification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B0C8D81-187A-D8BA-D642-E70F9EB09A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19</a:t>
            </a:fld>
            <a:endParaRPr lang="en-US" noProof="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030267-DBCB-8656-2336-841FF82F1C90}"/>
              </a:ext>
            </a:extLst>
          </p:cNvPr>
          <p:cNvGrpSpPr/>
          <p:nvPr/>
        </p:nvGrpSpPr>
        <p:grpSpPr>
          <a:xfrm>
            <a:off x="1085968" y="944724"/>
            <a:ext cx="10020063" cy="4968552"/>
            <a:chOff x="684449" y="980728"/>
            <a:chExt cx="10256732" cy="51701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1575FA-608A-9285-E201-79AE3AF68A66}"/>
                </a:ext>
              </a:extLst>
            </p:cNvPr>
            <p:cNvGrpSpPr/>
            <p:nvPr/>
          </p:nvGrpSpPr>
          <p:grpSpPr>
            <a:xfrm>
              <a:off x="684449" y="980728"/>
              <a:ext cx="10256732" cy="4968552"/>
              <a:chOff x="684449" y="980728"/>
              <a:chExt cx="10256732" cy="4968552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1E83FAF-BD1A-4CAD-88AA-53A650266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b="62201"/>
              <a:stretch/>
            </p:blipFill>
            <p:spPr>
              <a:xfrm>
                <a:off x="695399" y="980728"/>
                <a:ext cx="10245782" cy="489654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2AE10C-C758-26A1-0E37-15290B93DCA3}"/>
                  </a:ext>
                </a:extLst>
              </p:cNvPr>
              <p:cNvSpPr/>
              <p:nvPr/>
            </p:nvSpPr>
            <p:spPr>
              <a:xfrm>
                <a:off x="684449" y="5824524"/>
                <a:ext cx="8219864" cy="124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DE" sz="2400" dirty="0" err="1"/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EA0BD4B-2F1C-91E3-495D-C4D39E5E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97481"/>
            <a:stretch/>
          </p:blipFill>
          <p:spPr>
            <a:xfrm>
              <a:off x="695399" y="5824524"/>
              <a:ext cx="10245782" cy="326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644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&amp;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Given</a:t>
            </a:r>
            <a:r>
              <a:rPr lang="en-US" dirty="0"/>
              <a:t>: </a:t>
            </a:r>
          </a:p>
          <a:p>
            <a:r>
              <a:rPr lang="en-US" dirty="0"/>
              <a:t>given a pretrained foundation model</a:t>
            </a:r>
          </a:p>
          <a:p>
            <a:r>
              <a:rPr lang="en-US" dirty="0"/>
              <a:t>a target Monocular Depth Estimation (MDE) dataset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2</a:t>
            </a:fld>
            <a:endParaRPr lang="en-US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BE8740-5A57-7DED-6AB3-2026F13D0A7C}"/>
              </a:ext>
            </a:extLst>
          </p:cNvPr>
          <p:cNvGrpSpPr/>
          <p:nvPr/>
        </p:nvGrpSpPr>
        <p:grpSpPr>
          <a:xfrm>
            <a:off x="309678" y="2956746"/>
            <a:ext cx="6722426" cy="2128438"/>
            <a:chOff x="47328" y="3388794"/>
            <a:chExt cx="6722426" cy="21284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14BB3A-8C47-6489-A193-AD322E761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970"/>
            <a:stretch/>
          </p:blipFill>
          <p:spPr>
            <a:xfrm>
              <a:off x="335360" y="3388794"/>
              <a:ext cx="6002346" cy="19223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F78B7D-D75C-D8D6-E46D-9C3DC9827B1E}"/>
                </a:ext>
              </a:extLst>
            </p:cNvPr>
            <p:cNvSpPr txBox="1"/>
            <p:nvPr/>
          </p:nvSpPr>
          <p:spPr>
            <a:xfrm>
              <a:off x="47328" y="5286400"/>
              <a:ext cx="672242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Yang, </a:t>
              </a:r>
              <a:r>
                <a:rPr lang="en-US" sz="900" dirty="0" err="1"/>
                <a:t>Lihe</a:t>
              </a:r>
              <a:r>
                <a:rPr lang="en-US" sz="900" dirty="0"/>
                <a:t>, et al. "Depth anything: Unleashing the power of large-scale unlabeled data." </a:t>
              </a:r>
              <a:r>
                <a:rPr lang="en-US" sz="900" i="1" dirty="0" err="1"/>
                <a:t>arXiv</a:t>
              </a:r>
              <a:r>
                <a:rPr lang="en-US" sz="900" i="1" dirty="0"/>
                <a:t> preprint arXiv:2401.10891</a:t>
              </a:r>
              <a:r>
                <a:rPr lang="en-US" sz="900" dirty="0"/>
                <a:t> (2024).</a:t>
              </a:r>
              <a:endParaRPr lang="en-DE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632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08A9-4904-C3FE-7A1D-5CDB20E8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12A3-FC25-A569-6D39-1137C8E5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MDE on NYU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together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Multi-Label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Classification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B0C8D81-187A-D8BA-D642-E70F9EB09A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20</a:t>
            </a:fld>
            <a:endParaRPr lang="en-US" noProof="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030267-DBCB-8656-2336-841FF82F1C90}"/>
              </a:ext>
            </a:extLst>
          </p:cNvPr>
          <p:cNvGrpSpPr/>
          <p:nvPr/>
        </p:nvGrpSpPr>
        <p:grpSpPr>
          <a:xfrm>
            <a:off x="1085968" y="944724"/>
            <a:ext cx="10020063" cy="4968552"/>
            <a:chOff x="684449" y="980728"/>
            <a:chExt cx="10256732" cy="51701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1575FA-608A-9285-E201-79AE3AF68A66}"/>
                </a:ext>
              </a:extLst>
            </p:cNvPr>
            <p:cNvGrpSpPr/>
            <p:nvPr/>
          </p:nvGrpSpPr>
          <p:grpSpPr>
            <a:xfrm>
              <a:off x="684449" y="980728"/>
              <a:ext cx="10256732" cy="4968552"/>
              <a:chOff x="684449" y="980728"/>
              <a:chExt cx="10256732" cy="4968552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1E83FAF-BD1A-4CAD-88AA-53A650266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b="62201"/>
              <a:stretch/>
            </p:blipFill>
            <p:spPr>
              <a:xfrm>
                <a:off x="695399" y="980728"/>
                <a:ext cx="10245782" cy="489654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2AE10C-C758-26A1-0E37-15290B93DCA3}"/>
                  </a:ext>
                </a:extLst>
              </p:cNvPr>
              <p:cNvSpPr/>
              <p:nvPr/>
            </p:nvSpPr>
            <p:spPr>
              <a:xfrm>
                <a:off x="684449" y="5824524"/>
                <a:ext cx="8219864" cy="124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DE" sz="2400" dirty="0" err="1"/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EA0BD4B-2F1C-91E3-495D-C4D39E5E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97481"/>
            <a:stretch/>
          </p:blipFill>
          <p:spPr>
            <a:xfrm>
              <a:off x="695399" y="5824524"/>
              <a:ext cx="10245782" cy="32638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74C6FC-999F-6578-6B7C-CCE4E5B6A29A}"/>
              </a:ext>
            </a:extLst>
          </p:cNvPr>
          <p:cNvSpPr/>
          <p:nvPr/>
        </p:nvSpPr>
        <p:spPr>
          <a:xfrm>
            <a:off x="7464152" y="1144800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5D0D7D-0CA6-D157-5C08-FCEA5E89E556}"/>
              </a:ext>
            </a:extLst>
          </p:cNvPr>
          <p:cNvSpPr/>
          <p:nvPr/>
        </p:nvSpPr>
        <p:spPr>
          <a:xfrm>
            <a:off x="5447928" y="1144800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454E1-1AC2-06EA-F02A-3AB091882185}"/>
              </a:ext>
            </a:extLst>
          </p:cNvPr>
          <p:cNvSpPr/>
          <p:nvPr/>
        </p:nvSpPr>
        <p:spPr>
          <a:xfrm>
            <a:off x="3431704" y="1144800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7EC7F6-EF71-9CDD-7BEB-5C1F3BEE0969}"/>
              </a:ext>
            </a:extLst>
          </p:cNvPr>
          <p:cNvSpPr/>
          <p:nvPr/>
        </p:nvSpPr>
        <p:spPr>
          <a:xfrm>
            <a:off x="1415480" y="1144800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2E067-EF2A-835E-4FF2-EA8EB1C00C3A}"/>
              </a:ext>
            </a:extLst>
          </p:cNvPr>
          <p:cNvSpPr/>
          <p:nvPr/>
        </p:nvSpPr>
        <p:spPr>
          <a:xfrm>
            <a:off x="7142880" y="2636912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5A0D49-F719-D123-3A8E-FDC0D871AFCA}"/>
              </a:ext>
            </a:extLst>
          </p:cNvPr>
          <p:cNvSpPr/>
          <p:nvPr/>
        </p:nvSpPr>
        <p:spPr>
          <a:xfrm>
            <a:off x="5119190" y="2636912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74ABD1-FA97-D562-3C9D-D2A85B888395}"/>
              </a:ext>
            </a:extLst>
          </p:cNvPr>
          <p:cNvSpPr/>
          <p:nvPr/>
        </p:nvSpPr>
        <p:spPr>
          <a:xfrm>
            <a:off x="3118196" y="2636912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1B55EA-0C06-623F-4268-CC65F9BE634D}"/>
              </a:ext>
            </a:extLst>
          </p:cNvPr>
          <p:cNvSpPr/>
          <p:nvPr/>
        </p:nvSpPr>
        <p:spPr>
          <a:xfrm>
            <a:off x="1096665" y="2636912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DCEFB-4F25-371D-D991-C82090CBBEB1}"/>
              </a:ext>
            </a:extLst>
          </p:cNvPr>
          <p:cNvSpPr/>
          <p:nvPr/>
        </p:nvSpPr>
        <p:spPr>
          <a:xfrm>
            <a:off x="7615634" y="4647569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E7BCF0-727F-61B5-ED60-85BD8C024514}"/>
              </a:ext>
            </a:extLst>
          </p:cNvPr>
          <p:cNvSpPr/>
          <p:nvPr/>
        </p:nvSpPr>
        <p:spPr>
          <a:xfrm>
            <a:off x="5591944" y="4647569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1B21B6-2C8E-F126-964D-66DA500DE4A6}"/>
              </a:ext>
            </a:extLst>
          </p:cNvPr>
          <p:cNvSpPr/>
          <p:nvPr/>
        </p:nvSpPr>
        <p:spPr>
          <a:xfrm>
            <a:off x="3590950" y="4647569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B921C2-DC47-9CA1-D262-9B5E2F6779E5}"/>
              </a:ext>
            </a:extLst>
          </p:cNvPr>
          <p:cNvSpPr/>
          <p:nvPr/>
        </p:nvSpPr>
        <p:spPr>
          <a:xfrm>
            <a:off x="1569419" y="4647569"/>
            <a:ext cx="1296144" cy="62801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172978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</a:t>
            </a:r>
            <a:b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21</a:t>
            </a:fld>
            <a:endParaRPr lang="en-US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088BF56-1670-2362-188D-A125B995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Our method allows to:</a:t>
            </a:r>
          </a:p>
        </p:txBody>
      </p:sp>
    </p:spTree>
    <p:extLst>
      <p:ext uri="{BB962C8B-B14F-4D97-AF65-F5344CB8AC3E}">
        <p14:creationId xmlns:p14="http://schemas.microsoft.com/office/powerpoint/2010/main" val="807220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5498-1A75-B7A0-65B0-7752E005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2B439-A538-2830-7AF3-3946591D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</a:t>
            </a:r>
            <a:b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A64417-198A-406B-863C-1C7CCEC5F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22</a:t>
            </a:fld>
            <a:endParaRPr lang="en-US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3BB54A-964E-F47D-AEA2-F0BF8DA6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Our method allows to:</a:t>
            </a:r>
          </a:p>
          <a:p>
            <a:r>
              <a:rPr lang="en-US" sz="2400" dirty="0"/>
              <a:t>Improve quality on MDE downstream task while using external aux datasets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9D40E-A20B-BB29-855E-4B4EA7A5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86" y="3670270"/>
            <a:ext cx="7272808" cy="22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01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5498-1A75-B7A0-65B0-7752E005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2B439-A538-2830-7AF3-3946591D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</a:t>
            </a:r>
            <a:b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A64417-198A-406B-863C-1C7CCEC5F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23</a:t>
            </a:fld>
            <a:endParaRPr lang="en-US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3BB54A-964E-F47D-AEA2-F0BF8DA6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Our method allows to:</a:t>
            </a:r>
          </a:p>
          <a:p>
            <a:r>
              <a:rPr lang="en-US" sz="2400" dirty="0"/>
              <a:t>Improve quality on MDE downstream task while using external aux datasets</a:t>
            </a:r>
          </a:p>
          <a:p>
            <a:r>
              <a:rPr lang="en-US" sz="2400" dirty="0"/>
              <a:t>Successfully using multiple auxiliary datasets/tasks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9D40E-A20B-BB29-855E-4B4EA7A5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86" y="3670270"/>
            <a:ext cx="7272808" cy="22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1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5498-1A75-B7A0-65B0-7752E005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2B439-A538-2830-7AF3-3946591D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</a:t>
            </a:r>
            <a:b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A64417-198A-406B-863C-1C7CCEC5F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24</a:t>
            </a:fld>
            <a:endParaRPr lang="en-US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3BB54A-964E-F47D-AEA2-F0BF8DA6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Our method allows to:</a:t>
            </a:r>
          </a:p>
          <a:p>
            <a:r>
              <a:rPr lang="en-US" sz="2400" dirty="0"/>
              <a:t>Improve quality on MDE downstream task while using external aux datasets</a:t>
            </a:r>
          </a:p>
          <a:p>
            <a:r>
              <a:rPr lang="en-US" sz="2400" dirty="0"/>
              <a:t>Successfully using multiple auxiliary datasets/tasks</a:t>
            </a:r>
          </a:p>
          <a:p>
            <a:r>
              <a:rPr lang="en-US" sz="2400" dirty="0"/>
              <a:t>Use classification datasets as dense auxiliary tasks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9D40E-A20B-BB29-855E-4B4EA7A5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86" y="3670270"/>
            <a:ext cx="7272808" cy="22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81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5498-1A75-B7A0-65B0-7752E005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2B439-A538-2830-7AF3-3946591D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</a:t>
            </a:r>
            <a:b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3BB54A-964E-F47D-AEA2-F0BF8DA6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Our method allows to:</a:t>
            </a:r>
          </a:p>
          <a:p>
            <a:r>
              <a:rPr lang="en-US" sz="2400" dirty="0"/>
              <a:t>Improve quality on MDE downstream task while using external aux datasets</a:t>
            </a:r>
          </a:p>
          <a:p>
            <a:r>
              <a:rPr lang="en-US" sz="2400" dirty="0"/>
              <a:t>Successfully using multiple auxiliary datasets/tasks</a:t>
            </a:r>
          </a:p>
          <a:p>
            <a:r>
              <a:rPr lang="en-US" sz="2400" dirty="0"/>
              <a:t>Use classification datasets as dense auxiliary tasks</a:t>
            </a:r>
          </a:p>
          <a:p>
            <a:endParaRPr lang="en-US" sz="24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A7D23B-9173-2AFE-A558-C54C2C460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0136" y="5877272"/>
            <a:ext cx="2736304" cy="765964"/>
          </a:xfrm>
          <a:prstGeom prst="rect">
            <a:avLst/>
          </a:prstGeom>
        </p:spPr>
      </p:pic>
      <p:sp>
        <p:nvSpPr>
          <p:cNvPr id="5" name="Rechteck 9">
            <a:extLst>
              <a:ext uri="{FF2B5EF4-FFF2-40B4-BE49-F238E27FC236}">
                <a16:creationId xmlns:a16="http://schemas.microsoft.com/office/drawing/2014/main" id="{70EDFFD2-E303-B6D5-F238-9DA4DB4F11F7}"/>
              </a:ext>
            </a:extLst>
          </p:cNvPr>
          <p:cNvSpPr/>
          <p:nvPr/>
        </p:nvSpPr>
        <p:spPr>
          <a:xfrm>
            <a:off x="5447928" y="746005"/>
            <a:ext cx="6624736" cy="1314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Acknowledgements: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work was funded by the Helmholtz School for Data Science in Life, Earth, and Energy (HDS-LEE).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dirty="0">
                <a:solidFill>
                  <a:schemeClr val="tx1"/>
                </a:solidFill>
              </a:rPr>
              <a:t>The authors gratefully acknowledge the Gauss Centre for Supercomputing </a:t>
            </a:r>
            <a:r>
              <a:rPr lang="en-US" sz="1050" dirty="0" err="1">
                <a:solidFill>
                  <a:schemeClr val="tx1"/>
                </a:solidFill>
              </a:rPr>
              <a:t>e.V.</a:t>
            </a:r>
            <a:r>
              <a:rPr lang="en-US" sz="1050" dirty="0">
                <a:solidFill>
                  <a:schemeClr val="tx1"/>
                </a:solidFill>
              </a:rPr>
              <a:t> (www.gauss-centre.eu) for funding this project by providing computing time through the John von Neumann Institute for Computing (NIC) on the GCS Supercomputer JUWELS</a:t>
            </a:r>
            <a:r>
              <a:rPr lang="en-US" sz="1050" baseline="30000" dirty="0">
                <a:solidFill>
                  <a:schemeClr val="tx1"/>
                </a:solidFill>
              </a:rPr>
              <a:t>1</a:t>
            </a:r>
            <a:r>
              <a:rPr lang="en-US" sz="1050" dirty="0">
                <a:solidFill>
                  <a:schemeClr val="tx1"/>
                </a:solidFill>
              </a:rPr>
              <a:t> at </a:t>
            </a:r>
            <a:r>
              <a:rPr lang="en-US" sz="1050" dirty="0" err="1">
                <a:solidFill>
                  <a:schemeClr val="tx1"/>
                </a:solidFill>
              </a:rPr>
              <a:t>Jülich</a:t>
            </a:r>
            <a:r>
              <a:rPr lang="en-US" sz="1050" dirty="0">
                <a:solidFill>
                  <a:schemeClr val="tx1"/>
                </a:solidFill>
              </a:rPr>
              <a:t> Supercomputing Centre (JSC).</a:t>
            </a:r>
            <a:endParaRPr kumimoji="0" lang="en-US" sz="105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AF1F90D4-C2E1-7C25-4942-DD8567E2C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54973" y="5993528"/>
            <a:ext cx="2520280" cy="520315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E6093CE9-DABB-1771-94D8-A6FA66720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711624" y="5976651"/>
            <a:ext cx="2021208" cy="54869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D32352F-A46D-19D9-F11A-7321E02851BF}"/>
              </a:ext>
            </a:extLst>
          </p:cNvPr>
          <p:cNvSpPr/>
          <p:nvPr/>
        </p:nvSpPr>
        <p:spPr>
          <a:xfrm>
            <a:off x="5447927" y="214624"/>
            <a:ext cx="6624736" cy="4530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Contact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100" b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a.quercia@fz-juelich.de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DB6CF3-2C28-6A45-D48D-85764A2C5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1886" y="3670270"/>
            <a:ext cx="7272808" cy="2267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0B86E7-2B77-A0BA-0E7B-A86E850F7645}"/>
              </a:ext>
            </a:extLst>
          </p:cNvPr>
          <p:cNvSpPr txBox="1"/>
          <p:nvPr/>
        </p:nvSpPr>
        <p:spPr>
          <a:xfrm>
            <a:off x="9840417" y="4953942"/>
            <a:ext cx="22295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1. </a:t>
            </a:r>
            <a:r>
              <a:rPr lang="en-US" sz="900" dirty="0" err="1"/>
              <a:t>Jülich</a:t>
            </a:r>
            <a:r>
              <a:rPr lang="en-US" sz="900" dirty="0"/>
              <a:t> Supercomputing Centre. (2021). JUWELS Cluster and Booster: Exascale Pathfinder with Modular Supercomputing Architecture at </a:t>
            </a:r>
            <a:r>
              <a:rPr lang="en-US" sz="900" dirty="0" err="1"/>
              <a:t>Juelich</a:t>
            </a:r>
            <a:r>
              <a:rPr lang="en-US" sz="900" dirty="0"/>
              <a:t> Supercomputing Centre. </a:t>
            </a:r>
            <a:r>
              <a:rPr lang="en-US" sz="900" i="1" dirty="0"/>
              <a:t>Journal of large-scale research facilities, 7</a:t>
            </a:r>
            <a:r>
              <a:rPr lang="en-US" sz="900" dirty="0"/>
              <a:t>, A183.</a:t>
            </a:r>
            <a:endParaRPr lang="en-DE" sz="900" dirty="0"/>
          </a:p>
        </p:txBody>
      </p:sp>
    </p:spTree>
    <p:extLst>
      <p:ext uri="{BB962C8B-B14F-4D97-AF65-F5344CB8AC3E}">
        <p14:creationId xmlns:p14="http://schemas.microsoft.com/office/powerpoint/2010/main" val="3196578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08A9-4904-C3FE-7A1D-5CDB20E8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12A3-FC25-A569-6D39-1137C8E5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MDE on NYU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together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Multi-Label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Classification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B0C8D81-187A-D8BA-D642-E70F9EB09A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26</a:t>
            </a:fld>
            <a:endParaRPr lang="en-US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A9489E5-3A9B-4DBE-54B5-F9FFB7C85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88" y="855332"/>
            <a:ext cx="10209823" cy="51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25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08A9-4904-C3FE-7A1D-5CDB20E8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12A3-FC25-A569-6D39-1137C8E5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MDE on NYU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together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Multi-Label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Classification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B0C8D81-187A-D8BA-D642-E70F9EB09A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27</a:t>
            </a:fld>
            <a:endParaRPr lang="en-US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A9489E5-3A9B-4DBE-54B5-F9FFB7C85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088" y="857706"/>
            <a:ext cx="10209823" cy="51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25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08A9-4904-C3FE-7A1D-5CDB20E8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12A3-FC25-A569-6D39-1137C8E5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MDE on NYU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together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Multi-Label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Dense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Classification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B0C8D81-187A-D8BA-D642-E70F9EB09A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en-US" smtClean="0"/>
              <a:pPr/>
              <a:t>28</a:t>
            </a:fld>
            <a:endParaRPr lang="en-US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A9489E5-3A9B-4DBE-54B5-F9FFB7C85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0507" y="857706"/>
            <a:ext cx="10190985" cy="51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5498-1A75-B7A0-65B0-7752E005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2B439-A538-2830-7AF3-3946591D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losses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A64417-198A-406B-863C-1C7CCEC5F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29</a:t>
            </a:fld>
            <a:endParaRPr lang="en-US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43BB54A-964E-F47D-AEA2-F0BF8DA6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r>
              <a:rPr lang="en-US" sz="2400" dirty="0"/>
              <a:t>MDE: scaled Scale-Invariant loss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050" dirty="0"/>
          </a:p>
          <a:p>
            <a:r>
              <a:rPr lang="en-US" sz="2400" dirty="0"/>
              <a:t>Semantic Segmentation: Cross Entropy loss</a:t>
            </a:r>
          </a:p>
          <a:p>
            <a:r>
              <a:rPr lang="en-US" sz="2400" dirty="0"/>
              <a:t>Multi-Label Dense Classification: Binary Cross Entropy loss</a:t>
            </a:r>
          </a:p>
          <a:p>
            <a:r>
              <a:rPr lang="en-US" sz="2400" dirty="0"/>
              <a:t>Image Reconstruction: MSE loss</a:t>
            </a:r>
          </a:p>
          <a:p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C7DB8-F731-21C0-6371-8CB0EC167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03"/>
          <a:stretch/>
        </p:blipFill>
        <p:spPr>
          <a:xfrm>
            <a:off x="5375920" y="1304764"/>
            <a:ext cx="6073491" cy="22682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34D835-8738-43AA-724B-1CA9826568B3}"/>
              </a:ext>
            </a:extLst>
          </p:cNvPr>
          <p:cNvSpPr txBox="1"/>
          <p:nvPr/>
        </p:nvSpPr>
        <p:spPr>
          <a:xfrm>
            <a:off x="360000" y="5661248"/>
            <a:ext cx="9408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Eigen, David, Christian </a:t>
            </a:r>
            <a:r>
              <a:rPr lang="en-US" sz="900" dirty="0" err="1"/>
              <a:t>Puhrsch</a:t>
            </a:r>
            <a:r>
              <a:rPr lang="en-US" sz="900" dirty="0"/>
              <a:t>, and Rob Fergus. "Depth map prediction from a single image using a multi-scale deep network." </a:t>
            </a:r>
            <a:r>
              <a:rPr lang="en-US" sz="900" i="1" dirty="0"/>
              <a:t>Advances in neural information processing systems</a:t>
            </a:r>
            <a:r>
              <a:rPr lang="en-US" sz="900" dirty="0"/>
              <a:t> 27 (2014).</a:t>
            </a:r>
          </a:p>
          <a:p>
            <a:r>
              <a:rPr lang="en-US" sz="900" dirty="0"/>
              <a:t>Bhat, Shariq Farooq, </a:t>
            </a:r>
            <a:r>
              <a:rPr lang="en-US" sz="900" dirty="0" err="1"/>
              <a:t>Ibraheem</a:t>
            </a:r>
            <a:r>
              <a:rPr lang="en-US" sz="900" dirty="0"/>
              <a:t> </a:t>
            </a:r>
            <a:r>
              <a:rPr lang="en-US" sz="900" dirty="0" err="1"/>
              <a:t>Alhashim</a:t>
            </a:r>
            <a:r>
              <a:rPr lang="en-US" sz="900" dirty="0"/>
              <a:t>, and Peter Wonka. "</a:t>
            </a:r>
            <a:r>
              <a:rPr lang="en-US" sz="900" dirty="0" err="1"/>
              <a:t>Adabins</a:t>
            </a:r>
            <a:r>
              <a:rPr lang="en-US" sz="900" dirty="0"/>
              <a:t>: Depth estimation using adaptive bins." </a:t>
            </a:r>
            <a:r>
              <a:rPr lang="en-US" sz="900" i="1" dirty="0"/>
              <a:t>Proceedings of the IEEE/CVF conference on computer vision and pattern recognition</a:t>
            </a:r>
            <a:r>
              <a:rPr lang="en-US" sz="900" dirty="0"/>
              <a:t>. 2021.</a:t>
            </a:r>
            <a:endParaRPr lang="en-DE" sz="900" dirty="0"/>
          </a:p>
        </p:txBody>
      </p:sp>
    </p:spTree>
    <p:extLst>
      <p:ext uri="{BB962C8B-B14F-4D97-AF65-F5344CB8AC3E}">
        <p14:creationId xmlns:p14="http://schemas.microsoft.com/office/powerpoint/2010/main" val="149487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&amp;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Given</a:t>
            </a:r>
            <a:r>
              <a:rPr lang="en-US" dirty="0"/>
              <a:t>: </a:t>
            </a:r>
          </a:p>
          <a:p>
            <a:r>
              <a:rPr lang="en-US" dirty="0"/>
              <a:t>given a pretrained foundation model</a:t>
            </a:r>
          </a:p>
          <a:p>
            <a:r>
              <a:rPr lang="en-US" dirty="0"/>
              <a:t>a target Monocular Depth Estimation (MDE) dataset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 Improve MDE quality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3</a:t>
            </a:fld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FAC77-1CCB-F5EC-9395-7CB3F113DD02}"/>
              </a:ext>
            </a:extLst>
          </p:cNvPr>
          <p:cNvGrpSpPr/>
          <p:nvPr/>
        </p:nvGrpSpPr>
        <p:grpSpPr>
          <a:xfrm>
            <a:off x="309678" y="2956746"/>
            <a:ext cx="6722426" cy="2128438"/>
            <a:chOff x="47328" y="3388794"/>
            <a:chExt cx="6722426" cy="21284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4734FC-D18C-AF6C-3803-A3A5D32B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970"/>
            <a:stretch/>
          </p:blipFill>
          <p:spPr>
            <a:xfrm>
              <a:off x="335360" y="3388794"/>
              <a:ext cx="6002346" cy="19223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79282A-9864-E7A3-90B9-D9EB6F84F7B4}"/>
                </a:ext>
              </a:extLst>
            </p:cNvPr>
            <p:cNvSpPr txBox="1"/>
            <p:nvPr/>
          </p:nvSpPr>
          <p:spPr>
            <a:xfrm>
              <a:off x="47328" y="5286400"/>
              <a:ext cx="672242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Yang, </a:t>
              </a:r>
              <a:r>
                <a:rPr lang="en-US" sz="900" dirty="0" err="1"/>
                <a:t>Lihe</a:t>
              </a:r>
              <a:r>
                <a:rPr lang="en-US" sz="900" dirty="0"/>
                <a:t>, et al. "Depth anything: Unleashing the power of large-scale unlabeled data." </a:t>
              </a:r>
              <a:r>
                <a:rPr lang="en-US" sz="900" i="1" dirty="0" err="1"/>
                <a:t>arXiv</a:t>
              </a:r>
              <a:r>
                <a:rPr lang="en-US" sz="900" i="1" dirty="0"/>
                <a:t> preprint arXiv:2401.10891</a:t>
              </a:r>
              <a:r>
                <a:rPr lang="en-US" sz="900" dirty="0"/>
                <a:t> (2024).</a:t>
              </a:r>
              <a:endParaRPr lang="en-DE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609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&amp;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Given</a:t>
            </a:r>
            <a:r>
              <a:rPr lang="en-US" dirty="0"/>
              <a:t>: </a:t>
            </a:r>
          </a:p>
          <a:p>
            <a:r>
              <a:rPr lang="en-US" dirty="0"/>
              <a:t>given a pretrained foundation model</a:t>
            </a:r>
          </a:p>
          <a:p>
            <a:r>
              <a:rPr lang="en-US" dirty="0"/>
              <a:t>a target Monocular Depth Estimation (MDE) dataset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 Improve MDE quality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FAC77-1CCB-F5EC-9395-7CB3F113DD02}"/>
              </a:ext>
            </a:extLst>
          </p:cNvPr>
          <p:cNvGrpSpPr/>
          <p:nvPr/>
        </p:nvGrpSpPr>
        <p:grpSpPr>
          <a:xfrm>
            <a:off x="309678" y="2956746"/>
            <a:ext cx="6722426" cy="2128438"/>
            <a:chOff x="47328" y="3388794"/>
            <a:chExt cx="6722426" cy="21284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4734FC-D18C-AF6C-3803-A3A5D32B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970"/>
            <a:stretch/>
          </p:blipFill>
          <p:spPr>
            <a:xfrm>
              <a:off x="335360" y="3388794"/>
              <a:ext cx="6002346" cy="19223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79282A-9864-E7A3-90B9-D9EB6F84F7B4}"/>
                </a:ext>
              </a:extLst>
            </p:cNvPr>
            <p:cNvSpPr txBox="1"/>
            <p:nvPr/>
          </p:nvSpPr>
          <p:spPr>
            <a:xfrm>
              <a:off x="47328" y="5286400"/>
              <a:ext cx="672242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Yang, </a:t>
              </a:r>
              <a:r>
                <a:rPr lang="en-US" sz="900" dirty="0" err="1"/>
                <a:t>Lihe</a:t>
              </a:r>
              <a:r>
                <a:rPr lang="en-US" sz="900" dirty="0"/>
                <a:t>, et al. "Depth anything: Unleashing the power of large-scale unlabeled data." </a:t>
              </a:r>
              <a:r>
                <a:rPr lang="en-US" sz="900" i="1" dirty="0" err="1"/>
                <a:t>arXiv</a:t>
              </a:r>
              <a:r>
                <a:rPr lang="en-US" sz="900" i="1" dirty="0"/>
                <a:t> preprint arXiv:2401.10891</a:t>
              </a:r>
              <a:r>
                <a:rPr lang="en-US" sz="900" dirty="0"/>
                <a:t> (2024).</a:t>
              </a:r>
              <a:endParaRPr lang="en-DE" sz="9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EEA609-0905-5F97-D6E8-6035B9DC91DC}"/>
              </a:ext>
            </a:extLst>
          </p:cNvPr>
          <p:cNvGrpSpPr/>
          <p:nvPr/>
        </p:nvGrpSpPr>
        <p:grpSpPr>
          <a:xfrm>
            <a:off x="7606816" y="315392"/>
            <a:ext cx="3961791" cy="3131430"/>
            <a:chOff x="7248128" y="332656"/>
            <a:chExt cx="4104456" cy="33313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A7E33F-C976-082B-87DF-21B71746D705}"/>
                </a:ext>
              </a:extLst>
            </p:cNvPr>
            <p:cNvSpPr/>
            <p:nvPr/>
          </p:nvSpPr>
          <p:spPr>
            <a:xfrm>
              <a:off x="7248128" y="332656"/>
              <a:ext cx="4104456" cy="273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5507284-C501-9F18-A980-4402665CDEB5}"/>
                </a:ext>
              </a:extLst>
            </p:cNvPr>
            <p:cNvCxnSpPr>
              <a:cxnSpLocks/>
            </p:cNvCxnSpPr>
            <p:nvPr/>
          </p:nvCxnSpPr>
          <p:spPr>
            <a:xfrm>
              <a:off x="7248128" y="1700808"/>
              <a:ext cx="41044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80353D-7A6C-69F5-E162-6074467F66F9}"/>
                </a:ext>
              </a:extLst>
            </p:cNvPr>
            <p:cNvSpPr txBox="1"/>
            <p:nvPr/>
          </p:nvSpPr>
          <p:spPr>
            <a:xfrm>
              <a:off x="9306987" y="3348020"/>
              <a:ext cx="2045597" cy="315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Different data</a:t>
              </a:r>
              <a:endParaRPr lang="en-DE" sz="1400" dirty="0" err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0B29C3-9FD2-667E-EB17-F0AAD6BD10B8}"/>
                </a:ext>
              </a:extLst>
            </p:cNvPr>
            <p:cNvSpPr txBox="1"/>
            <p:nvPr/>
          </p:nvSpPr>
          <p:spPr>
            <a:xfrm>
              <a:off x="7248131" y="3348019"/>
              <a:ext cx="2052225" cy="315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Same data</a:t>
              </a:r>
              <a:endParaRPr lang="en-DE" sz="1400" dirty="0" err="1">
                <a:solidFill>
                  <a:srgbClr val="FF0000"/>
                </a:solidFill>
              </a:endParaRPr>
            </a:p>
          </p:txBody>
        </p:sp>
        <p:pic>
          <p:nvPicPr>
            <p:cNvPr id="12" name="Picture 11" descr="A bedroom with a bed and desk&#10;&#10;Description automatically generated">
              <a:extLst>
                <a:ext uri="{FF2B5EF4-FFF2-40B4-BE49-F238E27FC236}">
                  <a16:creationId xmlns:a16="http://schemas.microsoft.com/office/drawing/2014/main" id="{FE5BEF17-2600-C3CF-71B9-64B814F4C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321" y="1737367"/>
              <a:ext cx="1036799" cy="777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B4BE77-7F40-38B1-4136-57DC915A5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9220" y="2517943"/>
              <a:ext cx="1109024" cy="830909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80AC9A-3B90-0456-0817-F9417ACE1134}"/>
              </a:ext>
            </a:extLst>
          </p:cNvPr>
          <p:cNvCxnSpPr>
            <a:cxnSpLocks/>
          </p:cNvCxnSpPr>
          <p:nvPr/>
        </p:nvCxnSpPr>
        <p:spPr>
          <a:xfrm flipH="1" flipV="1">
            <a:off x="9587712" y="42142"/>
            <a:ext cx="1" cy="331485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5A111DA-EC36-916C-89B6-0F80967AAD3A}"/>
              </a:ext>
            </a:extLst>
          </p:cNvPr>
          <p:cNvSpPr/>
          <p:nvPr/>
        </p:nvSpPr>
        <p:spPr>
          <a:xfrm>
            <a:off x="7764983" y="1601448"/>
            <a:ext cx="1822730" cy="1565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D5D95-4525-8429-901C-B55C289D8064}"/>
              </a:ext>
            </a:extLst>
          </p:cNvPr>
          <p:cNvSpPr txBox="1"/>
          <p:nvPr/>
        </p:nvSpPr>
        <p:spPr>
          <a:xfrm rot="16200000">
            <a:off x="6619497" y="2296925"/>
            <a:ext cx="1687958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rgbClr val="FF0000"/>
                </a:solidFill>
              </a:rPr>
              <a:t>Same task</a:t>
            </a:r>
            <a:endParaRPr lang="en-DE" sz="1400" dirty="0" err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2D514A-A8B3-E256-49A7-731D0E962ECD}"/>
              </a:ext>
            </a:extLst>
          </p:cNvPr>
          <p:cNvSpPr txBox="1"/>
          <p:nvPr/>
        </p:nvSpPr>
        <p:spPr>
          <a:xfrm rot="16200000">
            <a:off x="6688585" y="671329"/>
            <a:ext cx="1549781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/>
              <a:t>Different task</a:t>
            </a:r>
            <a:endParaRPr lang="en-DE" sz="1400" dirty="0" err="1"/>
          </a:p>
        </p:txBody>
      </p:sp>
    </p:spTree>
    <p:extLst>
      <p:ext uri="{BB962C8B-B14F-4D97-AF65-F5344CB8AC3E}">
        <p14:creationId xmlns:p14="http://schemas.microsoft.com/office/powerpoint/2010/main" val="112161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&amp;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Given</a:t>
            </a:r>
            <a:r>
              <a:rPr lang="en-US" dirty="0"/>
              <a:t>: </a:t>
            </a:r>
          </a:p>
          <a:p>
            <a:r>
              <a:rPr lang="en-US" dirty="0"/>
              <a:t>given a pretrained foundation model</a:t>
            </a:r>
          </a:p>
          <a:p>
            <a:r>
              <a:rPr lang="en-US" dirty="0"/>
              <a:t>a target Monocular Depth Estimation (MDE) dataset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 Improve MDE quality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FAC77-1CCB-F5EC-9395-7CB3F113DD02}"/>
              </a:ext>
            </a:extLst>
          </p:cNvPr>
          <p:cNvGrpSpPr/>
          <p:nvPr/>
        </p:nvGrpSpPr>
        <p:grpSpPr>
          <a:xfrm>
            <a:off x="309678" y="2956746"/>
            <a:ext cx="6722426" cy="2128438"/>
            <a:chOff x="47328" y="3388794"/>
            <a:chExt cx="6722426" cy="21284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4734FC-D18C-AF6C-3803-A3A5D32B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970"/>
            <a:stretch/>
          </p:blipFill>
          <p:spPr>
            <a:xfrm>
              <a:off x="335360" y="3388794"/>
              <a:ext cx="6002346" cy="19223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79282A-9864-E7A3-90B9-D9EB6F84F7B4}"/>
                </a:ext>
              </a:extLst>
            </p:cNvPr>
            <p:cNvSpPr txBox="1"/>
            <p:nvPr/>
          </p:nvSpPr>
          <p:spPr>
            <a:xfrm>
              <a:off x="47328" y="5286400"/>
              <a:ext cx="672242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Yang, </a:t>
              </a:r>
              <a:r>
                <a:rPr lang="en-US" sz="900" dirty="0" err="1"/>
                <a:t>Lihe</a:t>
              </a:r>
              <a:r>
                <a:rPr lang="en-US" sz="900" dirty="0"/>
                <a:t>, et al. "Depth anything: Unleashing the power of large-scale unlabeled data." </a:t>
              </a:r>
              <a:r>
                <a:rPr lang="en-US" sz="900" i="1" dirty="0" err="1"/>
                <a:t>arXiv</a:t>
              </a:r>
              <a:r>
                <a:rPr lang="en-US" sz="900" i="1" dirty="0"/>
                <a:t> preprint arXiv:2401.10891</a:t>
              </a:r>
              <a:r>
                <a:rPr lang="en-US" sz="900" dirty="0"/>
                <a:t> (2024).</a:t>
              </a:r>
              <a:endParaRPr lang="en-DE" sz="9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1DA0CF-B455-B302-AE19-FF14EEC3344B}"/>
              </a:ext>
            </a:extLst>
          </p:cNvPr>
          <p:cNvGrpSpPr/>
          <p:nvPr/>
        </p:nvGrpSpPr>
        <p:grpSpPr>
          <a:xfrm>
            <a:off x="7606816" y="315391"/>
            <a:ext cx="3961791" cy="3113608"/>
            <a:chOff x="7248128" y="332656"/>
            <a:chExt cx="4104456" cy="33123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84B6CF-9F2E-DE05-C69D-423769367F7C}"/>
                </a:ext>
              </a:extLst>
            </p:cNvPr>
            <p:cNvSpPr/>
            <p:nvPr/>
          </p:nvSpPr>
          <p:spPr>
            <a:xfrm>
              <a:off x="7248128" y="332656"/>
              <a:ext cx="4104456" cy="273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101EBD9-D965-E758-9DCA-61E2BDEEE55E}"/>
                </a:ext>
              </a:extLst>
            </p:cNvPr>
            <p:cNvCxnSpPr>
              <a:cxnSpLocks/>
            </p:cNvCxnSpPr>
            <p:nvPr/>
          </p:nvCxnSpPr>
          <p:spPr>
            <a:xfrm>
              <a:off x="7248128" y="1700808"/>
              <a:ext cx="41044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526B47-8B40-CA4F-1435-D39D043C5ACC}"/>
                </a:ext>
              </a:extLst>
            </p:cNvPr>
            <p:cNvSpPr txBox="1"/>
            <p:nvPr/>
          </p:nvSpPr>
          <p:spPr>
            <a:xfrm>
              <a:off x="9306987" y="3348020"/>
              <a:ext cx="2045597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Different data</a:t>
              </a:r>
              <a:endParaRPr lang="en-DE" sz="1400" dirty="0" err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61CC38-A7F3-5FC1-3748-09EB68DFC547}"/>
                </a:ext>
              </a:extLst>
            </p:cNvPr>
            <p:cNvSpPr txBox="1"/>
            <p:nvPr/>
          </p:nvSpPr>
          <p:spPr>
            <a:xfrm>
              <a:off x="7248131" y="3348020"/>
              <a:ext cx="2052225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Same data</a:t>
              </a:r>
              <a:endParaRPr lang="en-DE" sz="1400" dirty="0" err="1"/>
            </a:p>
          </p:txBody>
        </p:sp>
        <p:pic>
          <p:nvPicPr>
            <p:cNvPr id="24" name="Picture 23" descr="A bedroom with a bed and desk&#10;&#10;Description automatically generated">
              <a:extLst>
                <a:ext uri="{FF2B5EF4-FFF2-40B4-BE49-F238E27FC236}">
                  <a16:creationId xmlns:a16="http://schemas.microsoft.com/office/drawing/2014/main" id="{2CEED949-6589-60E3-5ED7-50235847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321" y="1737367"/>
              <a:ext cx="1036799" cy="7776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5A1EA2-16AA-2634-903B-646D01F7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9220" y="2517943"/>
              <a:ext cx="1109024" cy="8309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ADEA6E2-B6E2-8D19-243F-2C4D384C5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" t="5185" r="305" b="8074"/>
            <a:stretch/>
          </p:blipFill>
          <p:spPr>
            <a:xfrm>
              <a:off x="9633741" y="1725298"/>
              <a:ext cx="1461736" cy="8425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72042E-3632-40AE-8855-239D7E0F1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" r="1297"/>
            <a:stretch/>
          </p:blipFill>
          <p:spPr>
            <a:xfrm>
              <a:off x="9647010" y="2513109"/>
              <a:ext cx="1432579" cy="825774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870F76-00E5-B145-FB02-C157B401F968}"/>
              </a:ext>
            </a:extLst>
          </p:cNvPr>
          <p:cNvCxnSpPr>
            <a:cxnSpLocks/>
          </p:cNvCxnSpPr>
          <p:nvPr/>
        </p:nvCxnSpPr>
        <p:spPr>
          <a:xfrm flipH="1" flipV="1">
            <a:off x="9587712" y="42142"/>
            <a:ext cx="1" cy="331485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AED6509-D069-A540-50A5-EB8283CDD03F}"/>
              </a:ext>
            </a:extLst>
          </p:cNvPr>
          <p:cNvSpPr/>
          <p:nvPr/>
        </p:nvSpPr>
        <p:spPr>
          <a:xfrm>
            <a:off x="9594112" y="1601447"/>
            <a:ext cx="1822730" cy="1565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201FC1-7230-C212-398C-A0787AF07621}"/>
              </a:ext>
            </a:extLst>
          </p:cNvPr>
          <p:cNvSpPr txBox="1"/>
          <p:nvPr/>
        </p:nvSpPr>
        <p:spPr>
          <a:xfrm rot="16200000">
            <a:off x="6619497" y="2296925"/>
            <a:ext cx="1687958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rgbClr val="FF0000"/>
                </a:solidFill>
              </a:rPr>
              <a:t>Same task</a:t>
            </a:r>
            <a:endParaRPr lang="en-DE" sz="1400" dirty="0" err="1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7F37F4-BCC2-D2A3-9898-A7F5E05F69A2}"/>
              </a:ext>
            </a:extLst>
          </p:cNvPr>
          <p:cNvSpPr txBox="1"/>
          <p:nvPr/>
        </p:nvSpPr>
        <p:spPr>
          <a:xfrm rot="16200000">
            <a:off x="6688585" y="671329"/>
            <a:ext cx="1549781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/>
              <a:t>Different task</a:t>
            </a:r>
            <a:endParaRPr lang="en-DE" sz="1400" dirty="0" err="1"/>
          </a:p>
        </p:txBody>
      </p:sp>
    </p:spTree>
    <p:extLst>
      <p:ext uri="{BB962C8B-B14F-4D97-AF65-F5344CB8AC3E}">
        <p14:creationId xmlns:p14="http://schemas.microsoft.com/office/powerpoint/2010/main" val="314164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&amp;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Given</a:t>
            </a:r>
            <a:r>
              <a:rPr lang="en-US" dirty="0"/>
              <a:t>: </a:t>
            </a:r>
          </a:p>
          <a:p>
            <a:r>
              <a:rPr lang="en-US" dirty="0"/>
              <a:t>given a pretrained foundation model</a:t>
            </a:r>
          </a:p>
          <a:p>
            <a:r>
              <a:rPr lang="en-US" dirty="0"/>
              <a:t>a target Monocular Depth Estimation (MDE) dataset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 Improve MDE quality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FAC77-1CCB-F5EC-9395-7CB3F113DD02}"/>
              </a:ext>
            </a:extLst>
          </p:cNvPr>
          <p:cNvGrpSpPr/>
          <p:nvPr/>
        </p:nvGrpSpPr>
        <p:grpSpPr>
          <a:xfrm>
            <a:off x="309678" y="2956746"/>
            <a:ext cx="6722426" cy="2128438"/>
            <a:chOff x="47328" y="3388794"/>
            <a:chExt cx="6722426" cy="21284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4734FC-D18C-AF6C-3803-A3A5D32B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970"/>
            <a:stretch/>
          </p:blipFill>
          <p:spPr>
            <a:xfrm>
              <a:off x="335360" y="3388794"/>
              <a:ext cx="6002346" cy="19223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79282A-9864-E7A3-90B9-D9EB6F84F7B4}"/>
                </a:ext>
              </a:extLst>
            </p:cNvPr>
            <p:cNvSpPr txBox="1"/>
            <p:nvPr/>
          </p:nvSpPr>
          <p:spPr>
            <a:xfrm>
              <a:off x="47328" y="5286400"/>
              <a:ext cx="672242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Yang, </a:t>
              </a:r>
              <a:r>
                <a:rPr lang="en-US" sz="900" dirty="0" err="1"/>
                <a:t>Lihe</a:t>
              </a:r>
              <a:r>
                <a:rPr lang="en-US" sz="900" dirty="0"/>
                <a:t>, et al. "Depth anything: Unleashing the power of large-scale unlabeled data." </a:t>
              </a:r>
              <a:r>
                <a:rPr lang="en-US" sz="900" i="1" dirty="0" err="1"/>
                <a:t>arXiv</a:t>
              </a:r>
              <a:r>
                <a:rPr lang="en-US" sz="900" i="1" dirty="0"/>
                <a:t> preprint arXiv:2401.10891</a:t>
              </a:r>
              <a:r>
                <a:rPr lang="en-US" sz="900" dirty="0"/>
                <a:t> (2024).</a:t>
              </a:r>
              <a:endParaRPr lang="en-DE" sz="9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97FA19-5BB4-DA4F-A80E-603F94DF9CC7}"/>
              </a:ext>
            </a:extLst>
          </p:cNvPr>
          <p:cNvGrpSpPr/>
          <p:nvPr/>
        </p:nvGrpSpPr>
        <p:grpSpPr>
          <a:xfrm>
            <a:off x="7320136" y="44939"/>
            <a:ext cx="4248472" cy="3401882"/>
            <a:chOff x="6951124" y="44939"/>
            <a:chExt cx="4401460" cy="36190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64E211-3EBF-73BB-8FFA-7933276936E4}"/>
                </a:ext>
              </a:extLst>
            </p:cNvPr>
            <p:cNvSpPr/>
            <p:nvPr/>
          </p:nvSpPr>
          <p:spPr>
            <a:xfrm>
              <a:off x="7248128" y="332656"/>
              <a:ext cx="4104456" cy="273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3F335DD-7178-11F0-5C04-9E1F7BD6E358}"/>
                </a:ext>
              </a:extLst>
            </p:cNvPr>
            <p:cNvCxnSpPr>
              <a:cxnSpLocks/>
            </p:cNvCxnSpPr>
            <p:nvPr/>
          </p:nvCxnSpPr>
          <p:spPr>
            <a:xfrm>
              <a:off x="7248128" y="1700808"/>
              <a:ext cx="41044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A0067F-81C2-A5C8-3526-605EE39DD09A}"/>
                </a:ext>
              </a:extLst>
            </p:cNvPr>
            <p:cNvSpPr txBox="1"/>
            <p:nvPr/>
          </p:nvSpPr>
          <p:spPr>
            <a:xfrm rot="16200000">
              <a:off x="6201771" y="2450161"/>
              <a:ext cx="179571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Same task</a:t>
              </a:r>
              <a:endParaRPr lang="en-DE" sz="1400" dirty="0" err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2BAF6B-D8B0-EB65-93EA-B4C433FBC79C}"/>
                </a:ext>
              </a:extLst>
            </p:cNvPr>
            <p:cNvSpPr txBox="1"/>
            <p:nvPr/>
          </p:nvSpPr>
          <p:spPr>
            <a:xfrm>
              <a:off x="9306987" y="3348019"/>
              <a:ext cx="2045597" cy="315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Different data</a:t>
              </a:r>
              <a:endParaRPr lang="en-DE" sz="1400" dirty="0" err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DE0676-657B-9D3C-5E4C-C8DE8E72F52D}"/>
                </a:ext>
              </a:extLst>
            </p:cNvPr>
            <p:cNvSpPr txBox="1"/>
            <p:nvPr/>
          </p:nvSpPr>
          <p:spPr>
            <a:xfrm>
              <a:off x="7248130" y="3348020"/>
              <a:ext cx="2052225" cy="315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Same data</a:t>
              </a:r>
              <a:endParaRPr lang="en-DE" sz="1400" dirty="0" err="1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A6B393-5EC7-CA5F-0F12-E14A6A0171AB}"/>
                </a:ext>
              </a:extLst>
            </p:cNvPr>
            <p:cNvSpPr txBox="1"/>
            <p:nvPr/>
          </p:nvSpPr>
          <p:spPr>
            <a:xfrm rot="16200000">
              <a:off x="6275269" y="720794"/>
              <a:ext cx="1648713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Different task</a:t>
              </a:r>
              <a:endParaRPr lang="en-DE" sz="1400" dirty="0" err="1">
                <a:solidFill>
                  <a:srgbClr val="FF0000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4A4570-5F45-ACE0-F2B8-54CEDDFE9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28418" y="856524"/>
              <a:ext cx="1109024" cy="832922"/>
            </a:xfrm>
            <a:prstGeom prst="rect">
              <a:avLst/>
            </a:prstGeom>
          </p:spPr>
        </p:pic>
        <p:pic>
          <p:nvPicPr>
            <p:cNvPr id="15" name="Picture 14" descr="A bedroom with a bed and desk&#10;&#10;Description automatically generated">
              <a:extLst>
                <a:ext uri="{FF2B5EF4-FFF2-40B4-BE49-F238E27FC236}">
                  <a16:creationId xmlns:a16="http://schemas.microsoft.com/office/drawing/2014/main" id="{2E0316D3-50E6-747B-227A-F6D9E7BBE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530" y="85451"/>
              <a:ext cx="1036799" cy="777600"/>
            </a:xfrm>
            <a:prstGeom prst="rect">
              <a:avLst/>
            </a:prstGeom>
          </p:spPr>
        </p:pic>
        <p:pic>
          <p:nvPicPr>
            <p:cNvPr id="16" name="Picture 15" descr="A bedroom with a bed and desk&#10;&#10;Description automatically generated">
              <a:extLst>
                <a:ext uri="{FF2B5EF4-FFF2-40B4-BE49-F238E27FC236}">
                  <a16:creationId xmlns:a16="http://schemas.microsoft.com/office/drawing/2014/main" id="{34E28F19-34A0-0DF8-2BBA-6247BE181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321" y="1737367"/>
              <a:ext cx="1036799" cy="777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7CCFF7-A85D-29FF-3531-F0535D4C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9220" y="2517943"/>
              <a:ext cx="1109024" cy="83090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D8E7C46-0BF2-32D5-005A-CFD77467E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" t="5185" r="305" b="8074"/>
            <a:stretch/>
          </p:blipFill>
          <p:spPr>
            <a:xfrm>
              <a:off x="9633741" y="1725298"/>
              <a:ext cx="1461736" cy="8425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A0344E1-6270-4D22-D2DF-3C57C61D8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" r="1297"/>
            <a:stretch/>
          </p:blipFill>
          <p:spPr>
            <a:xfrm>
              <a:off x="9647010" y="2513109"/>
              <a:ext cx="1432579" cy="825774"/>
            </a:xfrm>
            <a:prstGeom prst="rect">
              <a:avLst/>
            </a:prstGeom>
          </p:spPr>
        </p:pic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A7CAF9-B7FC-93CA-9204-8C94B7331375}"/>
              </a:ext>
            </a:extLst>
          </p:cNvPr>
          <p:cNvCxnSpPr>
            <a:cxnSpLocks/>
          </p:cNvCxnSpPr>
          <p:nvPr/>
        </p:nvCxnSpPr>
        <p:spPr>
          <a:xfrm flipH="1" flipV="1">
            <a:off x="9587712" y="42142"/>
            <a:ext cx="1" cy="331485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4BE98-0765-C376-033C-0154F0EE77A1}"/>
              </a:ext>
            </a:extLst>
          </p:cNvPr>
          <p:cNvSpPr/>
          <p:nvPr/>
        </p:nvSpPr>
        <p:spPr>
          <a:xfrm>
            <a:off x="7764982" y="42142"/>
            <a:ext cx="1822730" cy="1565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336870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&amp;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Given</a:t>
            </a:r>
            <a:r>
              <a:rPr lang="en-US" dirty="0"/>
              <a:t>: </a:t>
            </a:r>
          </a:p>
          <a:p>
            <a:r>
              <a:rPr lang="en-US" dirty="0"/>
              <a:t>given a pretrained foundation model</a:t>
            </a:r>
          </a:p>
          <a:p>
            <a:r>
              <a:rPr lang="en-US" dirty="0"/>
              <a:t>a target Monocular Depth Estimation (MDE) dataset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 Improve MDE quality </a:t>
            </a:r>
            <a:r>
              <a:rPr lang="en-US" u="sng" dirty="0"/>
              <a:t>using auxiliary dataset(s) from a related vision task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7</a:t>
            </a:fld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FAC77-1CCB-F5EC-9395-7CB3F113DD02}"/>
              </a:ext>
            </a:extLst>
          </p:cNvPr>
          <p:cNvGrpSpPr/>
          <p:nvPr/>
        </p:nvGrpSpPr>
        <p:grpSpPr>
          <a:xfrm>
            <a:off x="309678" y="2956746"/>
            <a:ext cx="6722426" cy="2128438"/>
            <a:chOff x="47328" y="3388794"/>
            <a:chExt cx="6722426" cy="21284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4734FC-D18C-AF6C-3803-A3A5D32B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970"/>
            <a:stretch/>
          </p:blipFill>
          <p:spPr>
            <a:xfrm>
              <a:off x="335360" y="3388794"/>
              <a:ext cx="6002346" cy="19223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79282A-9864-E7A3-90B9-D9EB6F84F7B4}"/>
                </a:ext>
              </a:extLst>
            </p:cNvPr>
            <p:cNvSpPr txBox="1"/>
            <p:nvPr/>
          </p:nvSpPr>
          <p:spPr>
            <a:xfrm>
              <a:off x="47328" y="5286400"/>
              <a:ext cx="672242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Yang, </a:t>
              </a:r>
              <a:r>
                <a:rPr lang="en-US" sz="900" dirty="0" err="1"/>
                <a:t>Lihe</a:t>
              </a:r>
              <a:r>
                <a:rPr lang="en-US" sz="900" dirty="0"/>
                <a:t>, et al. "Depth anything: Unleashing the power of large-scale unlabeled data." </a:t>
              </a:r>
              <a:r>
                <a:rPr lang="en-US" sz="900" i="1" dirty="0" err="1"/>
                <a:t>arXiv</a:t>
              </a:r>
              <a:r>
                <a:rPr lang="en-US" sz="900" i="1" dirty="0"/>
                <a:t> preprint arXiv:2401.10891</a:t>
              </a:r>
              <a:r>
                <a:rPr lang="en-US" sz="900" dirty="0"/>
                <a:t> (2024).</a:t>
              </a:r>
              <a:endParaRPr lang="en-DE" sz="9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917D07-C3D5-A94D-0A5C-538351633423}"/>
              </a:ext>
            </a:extLst>
          </p:cNvPr>
          <p:cNvGrpSpPr/>
          <p:nvPr/>
        </p:nvGrpSpPr>
        <p:grpSpPr>
          <a:xfrm>
            <a:off x="7320136" y="44939"/>
            <a:ext cx="4248472" cy="3384061"/>
            <a:chOff x="6951124" y="44939"/>
            <a:chExt cx="4401460" cy="360008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2EBD782-2766-0889-2FFD-FBF5790CF967}"/>
                </a:ext>
              </a:extLst>
            </p:cNvPr>
            <p:cNvSpPr/>
            <p:nvPr/>
          </p:nvSpPr>
          <p:spPr>
            <a:xfrm>
              <a:off x="7248128" y="332656"/>
              <a:ext cx="4104456" cy="273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145E6F-D95D-3062-CBE2-552C823A21EE}"/>
                </a:ext>
              </a:extLst>
            </p:cNvPr>
            <p:cNvCxnSpPr>
              <a:cxnSpLocks/>
            </p:cNvCxnSpPr>
            <p:nvPr/>
          </p:nvCxnSpPr>
          <p:spPr>
            <a:xfrm>
              <a:off x="7248128" y="1700808"/>
              <a:ext cx="41044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8EA9A4-0C08-DBF2-73C9-12D9C81C0829}"/>
                </a:ext>
              </a:extLst>
            </p:cNvPr>
            <p:cNvSpPr txBox="1"/>
            <p:nvPr/>
          </p:nvSpPr>
          <p:spPr>
            <a:xfrm rot="16200000">
              <a:off x="6201771" y="2450161"/>
              <a:ext cx="179571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Same task</a:t>
              </a:r>
              <a:endParaRPr lang="en-DE" sz="1400" dirty="0" err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28CCD5-0F1C-B939-156E-6691AB7AD6AE}"/>
                </a:ext>
              </a:extLst>
            </p:cNvPr>
            <p:cNvSpPr txBox="1"/>
            <p:nvPr/>
          </p:nvSpPr>
          <p:spPr>
            <a:xfrm>
              <a:off x="9306987" y="3348020"/>
              <a:ext cx="2045597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Different data</a:t>
              </a:r>
              <a:endParaRPr lang="en-DE" sz="1400" dirty="0" err="1">
                <a:solidFill>
                  <a:srgbClr val="FF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A2FE1B-7E40-2C52-385F-A3FFFE56AEC3}"/>
                </a:ext>
              </a:extLst>
            </p:cNvPr>
            <p:cNvSpPr txBox="1"/>
            <p:nvPr/>
          </p:nvSpPr>
          <p:spPr>
            <a:xfrm>
              <a:off x="7248131" y="3348020"/>
              <a:ext cx="2052225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Same data</a:t>
              </a:r>
              <a:endParaRPr lang="en-DE" sz="1400" dirty="0" err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CB4039-70DE-1362-7A54-BF809E51CB2B}"/>
                </a:ext>
              </a:extLst>
            </p:cNvPr>
            <p:cNvSpPr txBox="1"/>
            <p:nvPr/>
          </p:nvSpPr>
          <p:spPr>
            <a:xfrm rot="16200000">
              <a:off x="6275269" y="720794"/>
              <a:ext cx="1648713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Different task</a:t>
              </a:r>
              <a:endParaRPr lang="en-DE" sz="1400" dirty="0" err="1">
                <a:solidFill>
                  <a:srgbClr val="FF0000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3904902-4B49-593D-8AC9-C1AE071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28418" y="856524"/>
              <a:ext cx="1109024" cy="832922"/>
            </a:xfrm>
            <a:prstGeom prst="rect">
              <a:avLst/>
            </a:prstGeom>
          </p:spPr>
        </p:pic>
        <p:pic>
          <p:nvPicPr>
            <p:cNvPr id="27" name="Picture 26" descr="A bedroom with a bed and desk&#10;&#10;Description automatically generated">
              <a:extLst>
                <a:ext uri="{FF2B5EF4-FFF2-40B4-BE49-F238E27FC236}">
                  <a16:creationId xmlns:a16="http://schemas.microsoft.com/office/drawing/2014/main" id="{38E43A36-0C6A-B111-7E22-9AE6DC357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530" y="85451"/>
              <a:ext cx="1036799" cy="777600"/>
            </a:xfrm>
            <a:prstGeom prst="rect">
              <a:avLst/>
            </a:prstGeom>
          </p:spPr>
        </p:pic>
        <p:pic>
          <p:nvPicPr>
            <p:cNvPr id="28" name="Picture 27" descr="A bedroom with a bed and desk&#10;&#10;Description automatically generated">
              <a:extLst>
                <a:ext uri="{FF2B5EF4-FFF2-40B4-BE49-F238E27FC236}">
                  <a16:creationId xmlns:a16="http://schemas.microsoft.com/office/drawing/2014/main" id="{128506F1-3175-579F-1C93-E9DA94CB2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321" y="1737367"/>
              <a:ext cx="1036799" cy="7776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2F817B-3564-355C-44CF-775C4F02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9220" y="2517943"/>
              <a:ext cx="1109024" cy="83090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B1759F8-6EE5-0189-41B6-85747409D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" t="5185" r="305" b="8074"/>
            <a:stretch/>
          </p:blipFill>
          <p:spPr>
            <a:xfrm>
              <a:off x="9633741" y="1725298"/>
              <a:ext cx="1461736" cy="8425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2A20F3A-E6B0-7403-570C-AC3B6B833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" r="1297"/>
            <a:stretch/>
          </p:blipFill>
          <p:spPr>
            <a:xfrm>
              <a:off x="9647010" y="2513109"/>
              <a:ext cx="1432579" cy="825774"/>
            </a:xfrm>
            <a:prstGeom prst="rect">
              <a:avLst/>
            </a:prstGeom>
          </p:spPr>
        </p:pic>
        <p:pic>
          <p:nvPicPr>
            <p:cNvPr id="32" name="Picture 31" descr="A car driving down a street&#10;&#10;Description automatically generated">
              <a:extLst>
                <a:ext uri="{FF2B5EF4-FFF2-40B4-BE49-F238E27FC236}">
                  <a16:creationId xmlns:a16="http://schemas.microsoft.com/office/drawing/2014/main" id="{0E625AE8-246B-C48E-10BE-A12728985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43" b="5352"/>
            <a:stretch/>
          </p:blipFill>
          <p:spPr>
            <a:xfrm>
              <a:off x="9758289" y="76111"/>
              <a:ext cx="1229206" cy="816858"/>
            </a:xfrm>
            <a:prstGeom prst="rect">
              <a:avLst/>
            </a:prstGeom>
          </p:spPr>
        </p:pic>
        <p:pic>
          <p:nvPicPr>
            <p:cNvPr id="33" name="Picture 32" descr="A colorful background with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CA9C269E-D9EC-5C95-D556-7C28E0A66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5" b="5869"/>
            <a:stretch/>
          </p:blipFill>
          <p:spPr>
            <a:xfrm>
              <a:off x="9758290" y="863570"/>
              <a:ext cx="1229202" cy="816858"/>
            </a:xfrm>
            <a:prstGeom prst="rect">
              <a:avLst/>
            </a:prstGeom>
          </p:spPr>
        </p:pic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7104B73-4844-2BDC-D7B5-2B2D407CBED7}"/>
              </a:ext>
            </a:extLst>
          </p:cNvPr>
          <p:cNvCxnSpPr>
            <a:cxnSpLocks/>
          </p:cNvCxnSpPr>
          <p:nvPr/>
        </p:nvCxnSpPr>
        <p:spPr>
          <a:xfrm flipH="1" flipV="1">
            <a:off x="9587712" y="42142"/>
            <a:ext cx="1" cy="331485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8981A64-1CDB-2D57-C707-85E1B5DEFF0D}"/>
              </a:ext>
            </a:extLst>
          </p:cNvPr>
          <p:cNvSpPr/>
          <p:nvPr/>
        </p:nvSpPr>
        <p:spPr>
          <a:xfrm>
            <a:off x="9580625" y="44595"/>
            <a:ext cx="1822730" cy="1565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3133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Baseline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procedure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8</a:t>
            </a:fld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27151F-D7E9-A5CA-848D-CDD3316F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65" y="980728"/>
            <a:ext cx="10776519" cy="2483988"/>
          </a:xfrm>
          <a:prstGeom prst="rect">
            <a:avLst/>
          </a:prstGeom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DC8BC28-B767-DDAF-0E46-0B8E4E1F7B4A}"/>
              </a:ext>
            </a:extLst>
          </p:cNvPr>
          <p:cNvCxnSpPr>
            <a:cxnSpLocks/>
          </p:cNvCxnSpPr>
          <p:nvPr/>
        </p:nvCxnSpPr>
        <p:spPr>
          <a:xfrm flipV="1">
            <a:off x="1811524" y="3464716"/>
            <a:ext cx="6372708" cy="405292"/>
          </a:xfrm>
          <a:prstGeom prst="bentConnector3">
            <a:avLst>
              <a:gd name="adj1" fmla="val 99996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58AD1075-9144-0504-2CDE-D2DD03E19295}"/>
              </a:ext>
            </a:extLst>
          </p:cNvPr>
          <p:cNvCxnSpPr>
            <a:cxnSpLocks/>
          </p:cNvCxnSpPr>
          <p:nvPr/>
        </p:nvCxnSpPr>
        <p:spPr>
          <a:xfrm flipV="1">
            <a:off x="1811524" y="3464716"/>
            <a:ext cx="8604956" cy="403387"/>
          </a:xfrm>
          <a:prstGeom prst="bentConnector3">
            <a:avLst>
              <a:gd name="adj1" fmla="val 99977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7DB3660-CBDE-6181-821D-F7EDC95E92DA}"/>
              </a:ext>
            </a:extLst>
          </p:cNvPr>
          <p:cNvSpPr/>
          <p:nvPr/>
        </p:nvSpPr>
        <p:spPr>
          <a:xfrm>
            <a:off x="1127448" y="4365104"/>
            <a:ext cx="1368152" cy="14401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ysClr val="windowText" lastClr="000000"/>
                </a:solidFill>
              </a:rPr>
              <a:t>MDE</a:t>
            </a:r>
          </a:p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ysClr val="windowText" lastClr="000000"/>
                </a:solidFill>
              </a:rPr>
              <a:t>Dataset</a:t>
            </a:r>
            <a:endParaRPr lang="en-DE" sz="2000" dirty="0" err="1">
              <a:solidFill>
                <a:sysClr val="windowText" lastClr="00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94E8A1-A505-D9E6-9B87-1383728EB8B6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1811524" y="3464716"/>
            <a:ext cx="0" cy="9003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30EEB04-1832-F488-3728-9CB1EB267070}"/>
              </a:ext>
            </a:extLst>
          </p:cNvPr>
          <p:cNvSpPr txBox="1"/>
          <p:nvPr/>
        </p:nvSpPr>
        <p:spPr>
          <a:xfrm>
            <a:off x="360001" y="5941040"/>
            <a:ext cx="948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 err="1"/>
              <a:t>Oquab</a:t>
            </a:r>
            <a:r>
              <a:rPr lang="en-US" sz="900" dirty="0"/>
              <a:t>, Maxime, et al. "Dinov2: Learning robust visual features without supervision." </a:t>
            </a:r>
            <a:r>
              <a:rPr lang="en-US" sz="900" i="1" dirty="0" err="1"/>
              <a:t>arXiv</a:t>
            </a:r>
            <a:r>
              <a:rPr lang="en-US" sz="900" i="1" dirty="0"/>
              <a:t> preprint arXiv:2304.07193</a:t>
            </a:r>
            <a:r>
              <a:rPr lang="en-US" sz="900" dirty="0"/>
              <a:t> (2023).</a:t>
            </a:r>
          </a:p>
          <a:p>
            <a:pPr algn="just"/>
            <a:r>
              <a:rPr lang="en-US" sz="900" dirty="0" err="1"/>
              <a:t>Ranftl</a:t>
            </a:r>
            <a:r>
              <a:rPr lang="en-US" sz="900" dirty="0"/>
              <a:t>, René, Alexey </a:t>
            </a:r>
            <a:r>
              <a:rPr lang="en-US" sz="900" dirty="0" err="1"/>
              <a:t>Bochkovskiy</a:t>
            </a:r>
            <a:r>
              <a:rPr lang="en-US" sz="900" dirty="0"/>
              <a:t>, and </a:t>
            </a:r>
            <a:r>
              <a:rPr lang="en-US" sz="900" dirty="0" err="1"/>
              <a:t>Vladlen</a:t>
            </a:r>
            <a:r>
              <a:rPr lang="en-US" sz="900" dirty="0"/>
              <a:t> </a:t>
            </a:r>
            <a:r>
              <a:rPr lang="en-US" sz="900" dirty="0" err="1"/>
              <a:t>Koltun</a:t>
            </a:r>
            <a:r>
              <a:rPr lang="en-US" sz="900" dirty="0"/>
              <a:t>. "Vision transformers for dense prediction." </a:t>
            </a:r>
            <a:r>
              <a:rPr lang="en-US" sz="900" i="1" dirty="0"/>
              <a:t>Proceedings of the IEEE/CVF international conference on computer vision</a:t>
            </a:r>
            <a:r>
              <a:rPr lang="en-US" sz="900" dirty="0"/>
              <a:t>. 2021.</a:t>
            </a:r>
            <a:endParaRPr lang="en-DE" sz="9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D92D8A3-53D6-8312-6060-15EAA3A7D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784" y="4365403"/>
            <a:ext cx="7633712" cy="1124780"/>
          </a:xfrm>
        </p:spPr>
        <p:txBody>
          <a:bodyPr/>
          <a:lstStyle/>
          <a:p>
            <a:r>
              <a:rPr lang="en-US" dirty="0"/>
              <a:t>DINOv2: general purpose pretrained foundation model</a:t>
            </a:r>
          </a:p>
          <a:p>
            <a:r>
              <a:rPr lang="en-US" dirty="0"/>
              <a:t>DPT: decoder for dense prediction for Vision Transformer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57345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MDE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auxiliary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similar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tasks</a:t>
            </a:r>
            <a:r>
              <a:rPr lang="de-DE" b="0" cap="none" dirty="0">
                <a:solidFill>
                  <a:srgbClr val="023D6B"/>
                </a:solidFill>
                <a:latin typeface="Arial"/>
                <a:ea typeface="+mn-ea"/>
                <a:cs typeface="+mn-cs"/>
              </a:rPr>
              <a:t>?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2F4D17-1AD6-42D9-B93A-EB002C62F438}" type="slidenum">
              <a:rPr lang="en-US" smtClean="0"/>
              <a:pPr/>
              <a:t>9</a:t>
            </a:fld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27151F-D7E9-A5CA-848D-CDD3316F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65" y="982325"/>
            <a:ext cx="10776520" cy="24807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2AA21E-22A6-076A-87D3-5C4353A75E4B}"/>
              </a:ext>
            </a:extLst>
          </p:cNvPr>
          <p:cNvSpPr/>
          <p:nvPr/>
        </p:nvSpPr>
        <p:spPr>
          <a:xfrm>
            <a:off x="1127448" y="4365104"/>
            <a:ext cx="1368152" cy="14401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ysClr val="windowText" lastClr="000000"/>
                </a:solidFill>
              </a:rPr>
              <a:t>MDE</a:t>
            </a:r>
          </a:p>
          <a:p>
            <a:pPr algn="ctr">
              <a:lnSpc>
                <a:spcPct val="95000"/>
              </a:lnSpc>
            </a:pPr>
            <a:r>
              <a:rPr lang="en-US" sz="2000" dirty="0">
                <a:solidFill>
                  <a:sysClr val="windowText" lastClr="000000"/>
                </a:solidFill>
              </a:rPr>
              <a:t>Dataset</a:t>
            </a:r>
            <a:endParaRPr lang="en-DE" sz="2000" dirty="0" err="1">
              <a:solidFill>
                <a:sysClr val="windowText" lastClr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941248-D3AD-DC41-9946-6C4D969BB5B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811524" y="3464716"/>
            <a:ext cx="0" cy="9003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DC8BC28-B767-DDAF-0E46-0B8E4E1F7B4A}"/>
              </a:ext>
            </a:extLst>
          </p:cNvPr>
          <p:cNvCxnSpPr>
            <a:cxnSpLocks/>
          </p:cNvCxnSpPr>
          <p:nvPr/>
        </p:nvCxnSpPr>
        <p:spPr>
          <a:xfrm flipV="1">
            <a:off x="1811524" y="3464716"/>
            <a:ext cx="6372708" cy="405292"/>
          </a:xfrm>
          <a:prstGeom prst="bentConnector3">
            <a:avLst>
              <a:gd name="adj1" fmla="val 99996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58AD1075-9144-0504-2CDE-D2DD03E19295}"/>
              </a:ext>
            </a:extLst>
          </p:cNvPr>
          <p:cNvCxnSpPr>
            <a:cxnSpLocks/>
          </p:cNvCxnSpPr>
          <p:nvPr/>
        </p:nvCxnSpPr>
        <p:spPr>
          <a:xfrm flipV="1">
            <a:off x="1811524" y="3464716"/>
            <a:ext cx="8604956" cy="403387"/>
          </a:xfrm>
          <a:prstGeom prst="bentConnector3">
            <a:avLst>
              <a:gd name="adj1" fmla="val 99977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F0BB5-44D5-3022-5B84-D55856113020}"/>
              </a:ext>
            </a:extLst>
          </p:cNvPr>
          <p:cNvGrpSpPr/>
          <p:nvPr/>
        </p:nvGrpSpPr>
        <p:grpSpPr>
          <a:xfrm>
            <a:off x="4223792" y="4072428"/>
            <a:ext cx="1663210" cy="1732836"/>
            <a:chOff x="4225455" y="3989044"/>
            <a:chExt cx="1663210" cy="17328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B55C9C-C2CC-5F37-03BA-4C2B24976908}"/>
                </a:ext>
              </a:extLst>
            </p:cNvPr>
            <p:cNvSpPr/>
            <p:nvPr/>
          </p:nvSpPr>
          <p:spPr>
            <a:xfrm>
              <a:off x="4520513" y="3989044"/>
              <a:ext cx="1368152" cy="1440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B34776-7695-0E81-FB02-CB59513D89BC}"/>
                </a:ext>
              </a:extLst>
            </p:cNvPr>
            <p:cNvSpPr/>
            <p:nvPr/>
          </p:nvSpPr>
          <p:spPr>
            <a:xfrm>
              <a:off x="4369471" y="4135382"/>
              <a:ext cx="1368152" cy="1440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6698D1-0E63-BC0D-269D-9500B8F0DFB6}"/>
                </a:ext>
              </a:extLst>
            </p:cNvPr>
            <p:cNvSpPr/>
            <p:nvPr/>
          </p:nvSpPr>
          <p:spPr>
            <a:xfrm>
              <a:off x="4225455" y="4281720"/>
              <a:ext cx="1368152" cy="1440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2000" dirty="0">
                  <a:solidFill>
                    <a:sysClr val="windowText" lastClr="000000"/>
                  </a:solidFill>
                </a:rPr>
                <a:t>Seg</a:t>
              </a:r>
            </a:p>
            <a:p>
              <a:pPr algn="ctr">
                <a:lnSpc>
                  <a:spcPct val="95000"/>
                </a:lnSpc>
              </a:pPr>
              <a:r>
                <a:rPr lang="en-US" sz="2000" dirty="0">
                  <a:solidFill>
                    <a:sysClr val="windowText" lastClr="000000"/>
                  </a:solidFill>
                </a:rPr>
                <a:t>Datasets</a:t>
              </a:r>
              <a:endParaRPr lang="en-DE" sz="2000" dirty="0" err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88EF79-720D-591B-A583-A5F4C6D5F8E3}"/>
              </a:ext>
            </a:extLst>
          </p:cNvPr>
          <p:cNvGrpSpPr/>
          <p:nvPr/>
        </p:nvGrpSpPr>
        <p:grpSpPr>
          <a:xfrm>
            <a:off x="6816080" y="4072428"/>
            <a:ext cx="1663210" cy="1732836"/>
            <a:chOff x="4225455" y="3989044"/>
            <a:chExt cx="1663210" cy="17328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0D6755-5D8E-483A-3EA9-2751D51C1151}"/>
                </a:ext>
              </a:extLst>
            </p:cNvPr>
            <p:cNvSpPr/>
            <p:nvPr/>
          </p:nvSpPr>
          <p:spPr>
            <a:xfrm>
              <a:off x="4520513" y="3989044"/>
              <a:ext cx="1368152" cy="1440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D3B8EB-77FD-97D4-6B34-B14EDFA9AF60}"/>
                </a:ext>
              </a:extLst>
            </p:cNvPr>
            <p:cNvSpPr/>
            <p:nvPr/>
          </p:nvSpPr>
          <p:spPr>
            <a:xfrm>
              <a:off x="4369471" y="4135382"/>
              <a:ext cx="1368152" cy="1440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549CED-20C9-4C99-3140-C7897D2C2454}"/>
                </a:ext>
              </a:extLst>
            </p:cNvPr>
            <p:cNvSpPr/>
            <p:nvPr/>
          </p:nvSpPr>
          <p:spPr>
            <a:xfrm>
              <a:off x="4225455" y="4281720"/>
              <a:ext cx="1368152" cy="1440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2000" dirty="0" err="1">
                  <a:solidFill>
                    <a:sysClr val="windowText" lastClr="000000"/>
                  </a:solidFill>
                </a:rPr>
                <a:t>Cls</a:t>
              </a:r>
              <a:endParaRPr lang="en-US" sz="2000" dirty="0">
                <a:solidFill>
                  <a:sysClr val="windowText" lastClr="000000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en-US" sz="2000" dirty="0">
                  <a:solidFill>
                    <a:sysClr val="windowText" lastClr="000000"/>
                  </a:solidFill>
                </a:rPr>
                <a:t>Datasets</a:t>
              </a:r>
              <a:endParaRPr lang="en-DE" sz="2000" dirty="0" err="1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30D2FD-956C-720E-6804-758D83DE2C17}"/>
              </a:ext>
            </a:extLst>
          </p:cNvPr>
          <p:cNvSpPr txBox="1"/>
          <p:nvPr/>
        </p:nvSpPr>
        <p:spPr>
          <a:xfrm>
            <a:off x="5881732" y="4792508"/>
            <a:ext cx="464539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dirty="0"/>
              <a:t>?</a:t>
            </a:r>
            <a:endParaRPr lang="en-DE" sz="2800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C8B89-2F11-330F-1EDE-94D91C270244}"/>
              </a:ext>
            </a:extLst>
          </p:cNvPr>
          <p:cNvSpPr txBox="1"/>
          <p:nvPr/>
        </p:nvSpPr>
        <p:spPr>
          <a:xfrm>
            <a:off x="8479290" y="4812882"/>
            <a:ext cx="464539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dirty="0"/>
              <a:t>?</a:t>
            </a:r>
            <a:endParaRPr lang="en-DE" sz="28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DF367-C42E-8CF9-F17B-B05FB5AB8D72}"/>
              </a:ext>
            </a:extLst>
          </p:cNvPr>
          <p:cNvSpPr txBox="1"/>
          <p:nvPr/>
        </p:nvSpPr>
        <p:spPr>
          <a:xfrm>
            <a:off x="360001" y="5941040"/>
            <a:ext cx="948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 err="1"/>
              <a:t>Oquab</a:t>
            </a:r>
            <a:r>
              <a:rPr lang="en-US" sz="900" dirty="0"/>
              <a:t>, Maxime, et al. "Dinov2: Learning robust visual features without supervision." </a:t>
            </a:r>
            <a:r>
              <a:rPr lang="en-US" sz="900" i="1" dirty="0" err="1"/>
              <a:t>arXiv</a:t>
            </a:r>
            <a:r>
              <a:rPr lang="en-US" sz="900" i="1" dirty="0"/>
              <a:t> preprint arXiv:2304.07193</a:t>
            </a:r>
            <a:r>
              <a:rPr lang="en-US" sz="900" dirty="0"/>
              <a:t> (2023).</a:t>
            </a:r>
          </a:p>
          <a:p>
            <a:pPr algn="just"/>
            <a:r>
              <a:rPr lang="en-US" sz="900" dirty="0" err="1"/>
              <a:t>Ranftl</a:t>
            </a:r>
            <a:r>
              <a:rPr lang="en-US" sz="900" dirty="0"/>
              <a:t>, René, Alexey </a:t>
            </a:r>
            <a:r>
              <a:rPr lang="en-US" sz="900" dirty="0" err="1"/>
              <a:t>Bochkovskiy</a:t>
            </a:r>
            <a:r>
              <a:rPr lang="en-US" sz="900" dirty="0"/>
              <a:t>, and </a:t>
            </a:r>
            <a:r>
              <a:rPr lang="en-US" sz="900" dirty="0" err="1"/>
              <a:t>Vladlen</a:t>
            </a:r>
            <a:r>
              <a:rPr lang="en-US" sz="900" dirty="0"/>
              <a:t> </a:t>
            </a:r>
            <a:r>
              <a:rPr lang="en-US" sz="900" dirty="0" err="1"/>
              <a:t>Koltun</a:t>
            </a:r>
            <a:r>
              <a:rPr lang="en-US" sz="900" dirty="0"/>
              <a:t>. "Vision transformers for dense prediction." </a:t>
            </a:r>
            <a:r>
              <a:rPr lang="en-US" sz="900" i="1" dirty="0"/>
              <a:t>Proceedings of the IEEE/CVF international conference on computer vision</a:t>
            </a:r>
            <a:r>
              <a:rPr lang="en-US" sz="900" dirty="0"/>
              <a:t>. 2021.</a:t>
            </a:r>
            <a:endParaRPr lang="en-DE" sz="900" dirty="0"/>
          </a:p>
        </p:txBody>
      </p:sp>
    </p:spTree>
    <p:extLst>
      <p:ext uri="{BB962C8B-B14F-4D97-AF65-F5344CB8AC3E}">
        <p14:creationId xmlns:p14="http://schemas.microsoft.com/office/powerpoint/2010/main" val="1580399417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0</TotalTime>
  <Words>1382</Words>
  <Application>Microsoft Office PowerPoint</Application>
  <PresentationFormat>Widescreen</PresentationFormat>
  <Paragraphs>210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Jülich</vt:lpstr>
      <vt:lpstr>Multi-Source, Auxiliary Tasks Supported Monocular Depth Estimation</vt:lpstr>
      <vt:lpstr>Goal &amp; application</vt:lpstr>
      <vt:lpstr>Goal &amp; application</vt:lpstr>
      <vt:lpstr>Goal &amp; application</vt:lpstr>
      <vt:lpstr>Goal &amp; application</vt:lpstr>
      <vt:lpstr>Goal &amp; application</vt:lpstr>
      <vt:lpstr>Goal &amp; application</vt:lpstr>
      <vt:lpstr>Baseline training procedure</vt:lpstr>
      <vt:lpstr>Can we improve MDE using auxiliary data from similar tasks?</vt:lpstr>
      <vt:lpstr>Can we improve MDE doing segmentation on external data?</vt:lpstr>
      <vt:lpstr>Can we improve MDE doing classification on external data?</vt:lpstr>
      <vt:lpstr>Can we improve MDE doing classification on external data?</vt:lpstr>
      <vt:lpstr>Can we improve MDE doing reconstruction on external data?</vt:lpstr>
      <vt:lpstr>Sensitivity analysis on alpha</vt:lpstr>
      <vt:lpstr>Auxiliary dataset independent</vt:lpstr>
      <vt:lpstr>Auxiliary dataset independent</vt:lpstr>
      <vt:lpstr>Auxiliary dataset independent</vt:lpstr>
      <vt:lpstr>Auxiliary dataset independent</vt:lpstr>
      <vt:lpstr>MDE on NYU together with Multi-Label Dense Classification</vt:lpstr>
      <vt:lpstr>MDE on NYU together with Multi-Label Dense Classification</vt:lpstr>
      <vt:lpstr>Conclusion </vt:lpstr>
      <vt:lpstr>Conclusion </vt:lpstr>
      <vt:lpstr>Conclusion </vt:lpstr>
      <vt:lpstr>Conclusion </vt:lpstr>
      <vt:lpstr>Conclusion </vt:lpstr>
      <vt:lpstr>MDE on NYU together with Multi-Label Dense Classification</vt:lpstr>
      <vt:lpstr>MDE on NYU together with Multi-Label Dense Classification</vt:lpstr>
      <vt:lpstr>MDE on NYU together with Multi-Label Dense Classification</vt:lpstr>
      <vt:lpstr>Training losses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>Alessio Quercia</dc:creator>
  <cp:lastModifiedBy>Alessio Quercia</cp:lastModifiedBy>
  <cp:revision>63</cp:revision>
  <dcterms:created xsi:type="dcterms:W3CDTF">2019-11-11T19:50:09Z</dcterms:created>
  <dcterms:modified xsi:type="dcterms:W3CDTF">2024-06-13T06:01:21Z</dcterms:modified>
</cp:coreProperties>
</file>