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_rels/presentation.xml.rels" ContentType="application/vnd.openxmlformats-package.relationships+xml"/>
  <Override PartName="/ppt/presentation.xml" ContentType="application/vnd.openxmlformats-officedocument.presentationml.presentation.main+xml"/>
  <Override PartName="/ppt/notesSlides/_rels/notesSlide41.xml.rels" ContentType="application/vnd.openxmlformats-package.relationships+xml"/>
  <Override PartName="/ppt/notesSlides/_rels/notesSlide13.xml.rels" ContentType="application/vnd.openxmlformats-package.relationships+xml"/>
  <Override PartName="/ppt/notesSlides/_rels/notesSlide40.xml.rels" ContentType="application/vnd.openxmlformats-package.relationships+xml"/>
  <Override PartName="/ppt/notesSlides/_rels/notesSlide12.xml.rels" ContentType="application/vnd.openxmlformats-package.relationships+xml"/>
  <Override PartName="/ppt/notesSlides/_rels/notesSlide3.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notesSlide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40.xml" ContentType="application/vnd.openxmlformats-officedocument.presentationml.notesSlide+xml"/>
  <Override PartName="/ppt/notesSlides/notesSlide13.xml" ContentType="application/vnd.openxmlformats-officedocument.presentationml.notesSlide+xml"/>
  <Override PartName="/ppt/notesSlides/notesSlide41.xml" ContentType="application/vnd.openxmlformats-officedocument.presentationml.notesSlide+xml"/>
  <Override PartName="/ppt/presProps.xml" ContentType="application/vnd.openxmlformats-officedocument.presentationml.presProps+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5.xml" ContentType="application/vnd.openxmlformats-officedocument.presentationml.slideMaster+xml"/>
  <Override PartName="/ppt/slideMasters/slideMaster2.xml" ContentType="application/vnd.openxmlformats-officedocument.presentationml.slideMaster+xml"/>
  <Override PartName="/ppt/slideMasters/slideMaster14.xml" ContentType="application/vnd.openxmlformats-officedocument.presentationml.slideMaster+xml"/>
  <Override PartName="/ppt/slideMasters/_rels/slideMaster11.xml.rels" ContentType="application/vnd.openxmlformats-package.relationships+xml"/>
  <Override PartName="/ppt/slideMasters/_rels/slideMaster10.xml.rels" ContentType="application/vnd.openxmlformats-package.relationships+xml"/>
  <Override PartName="/ppt/slideMasters/_rels/slideMaster13.xml.rels" ContentType="application/vnd.openxmlformats-package.relationships+xml"/>
  <Override PartName="/ppt/slideMasters/_rels/slideMaster1.xml.rels" ContentType="application/vnd.openxmlformats-package.relationships+xml"/>
  <Override PartName="/ppt/slideMasters/_rels/slideMaster12.xml.rels" ContentType="application/vnd.openxmlformats-package.relationships+xml"/>
  <Override PartName="/ppt/slideMasters/_rels/slideMaster15.xml.rels" ContentType="application/vnd.openxmlformats-package.relationships+xml"/>
  <Override PartName="/ppt/slideMasters/_rels/slideMaster3.xml.rels" ContentType="application/vnd.openxmlformats-package.relationships+xml"/>
  <Override PartName="/ppt/slideMasters/_rels/slideMaster14.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9.xml.rels" ContentType="application/vnd.openxmlformats-package.relationships+xml"/>
  <Override PartName="/ppt/slideMasters/slideMaster1.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13.xml.rels" ContentType="application/vnd.openxmlformats-package.relationships+xml"/>
  <Override PartName="/ppt/slideLayouts/_rels/slideLayout12.xml.rels" ContentType="application/vnd.openxmlformats-package.relationships+xml"/>
  <Override PartName="/ppt/slideLayouts/_rels/slideLayout15.xml.rels" ContentType="application/vnd.openxmlformats-package.relationships+xml"/>
  <Override PartName="/ppt/slideLayouts/_rels/slideLayout14.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10.xml.rels" ContentType="application/vnd.openxmlformats-package.relationships+xml"/>
  <Override PartName="/ppt/slideLayouts/_rels/slideLayout7.xml.rels" ContentType="application/vnd.openxmlformats-package.relationships+xml"/>
  <Override PartName="/ppt/slideLayouts/_rels/slideLayout11.xml.rels" ContentType="application/vnd.openxmlformats-package.relationships+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14.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theme/theme16.xml" ContentType="application/vnd.openxmlformats-officedocument.theme+xml"/>
  <Override PartName="/ppt/theme/theme3.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14.xml" ContentType="application/vnd.openxmlformats-officedocument.theme+xml"/>
  <Override PartName="/ppt/theme/theme1.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57.png" ContentType="image/png"/>
  <Override PartName="/ppt/media/image14.png" ContentType="image/png"/>
  <Override PartName="/ppt/media/image49.png" ContentType="image/png"/>
  <Override PartName="/ppt/media/image1.png" ContentType="image/png"/>
  <Override PartName="/ppt/media/image48.png" ContentType="image/png"/>
  <Override PartName="/ppt/media/image47.png" ContentType="image/png"/>
  <Override PartName="/ppt/media/image56.png" ContentType="image/png"/>
  <Override PartName="/ppt/media/image13.jpeg" ContentType="image/jpeg"/>
  <Override PartName="/ppt/media/image39.png" ContentType="image/png"/>
  <Override PartName="/ppt/media/image55.png" ContentType="image/png"/>
  <Override PartName="/ppt/media/image12.png" ContentType="image/png"/>
  <Override PartName="/ppt/media/image38.png" ContentType="image/png"/>
  <Override PartName="/ppt/media/image54.png" ContentType="image/png"/>
  <Override PartName="/ppt/media/image37.png" ContentType="image/png"/>
  <Override PartName="/ppt/media/image30.png" ContentType="image/png"/>
  <Override PartName="/ppt/media/image73.png" ContentType="image/png"/>
  <Override PartName="/ppt/media/image21.png" ContentType="image/png"/>
  <Override PartName="/ppt/media/image64.png" ContentType="image/png"/>
  <Override PartName="/ppt/media/image32.png" ContentType="image/png"/>
  <Override PartName="/ppt/media/image75.png" ContentType="image/png"/>
  <Override PartName="/ppt/media/image15.png" ContentType="image/png"/>
  <Override PartName="/ppt/media/image58.png" ContentType="image/png"/>
  <Override PartName="/ppt/media/image40.png" ContentType="image/png"/>
  <Override PartName="/ppt/media/image83.png" ContentType="image/png"/>
  <Override PartName="/ppt/media/image23.png" ContentType="image/png"/>
  <Override PartName="/ppt/media/image66.png" ContentType="image/png"/>
  <Override PartName="/ppt/media/image8.png" ContentType="image/png"/>
  <Override PartName="/ppt/media/image20.png" ContentType="image/png"/>
  <Override PartName="/ppt/media/image63.png" ContentType="image/png"/>
  <Override PartName="/ppt/media/image7.png" ContentType="image/png"/>
  <Override PartName="/ppt/media/image25.png" ContentType="image/png"/>
  <Override PartName="/ppt/media/image68.png" ContentType="image/png"/>
  <Override PartName="/ppt/media/image42.png" ContentType="image/png"/>
  <Override PartName="/ppt/media/image85.png" ContentType="image/png"/>
  <Override PartName="/ppt/media/image9.jpeg" ContentType="image/jpeg"/>
  <Override PartName="/ppt/media/image18.png" ContentType="image/png"/>
  <Override PartName="/ppt/media/image52.png" ContentType="image/png"/>
  <Override PartName="/ppt/media/image60.png" ContentType="image/png"/>
  <Override PartName="/ppt/media/image35.png" ContentType="image/png"/>
  <Override PartName="/ppt/media/image78.png" ContentType="image/png"/>
  <Override PartName="/ppt/media/image43.png" ContentType="image/png"/>
  <Override PartName="/ppt/media/image86.png" ContentType="image/png"/>
  <Override PartName="/ppt/media/image26.png" ContentType="image/png"/>
  <Override PartName="/ppt/media/image69.png" ContentType="image/png"/>
  <Override PartName="/ppt/media/image90.png" ContentType="image/png"/>
  <Override PartName="/ppt/media/image82.png" ContentType="image/png"/>
  <Override PartName="/ppt/media/image81.png" ContentType="image/png"/>
  <Override PartName="/ppt/media/image80.png" ContentType="image/png"/>
  <Override PartName="/ppt/media/image29.png" ContentType="image/png"/>
  <Override PartName="/ppt/media/image72.png" ContentType="image/png"/>
  <Override PartName="/ppt/media/image71.png" ContentType="image/png"/>
  <Override PartName="/ppt/media/image46.png" ContentType="image/png"/>
  <Override PartName="/ppt/media/image89.png" ContentType="image/png"/>
  <Override PartName="/ppt/media/image88.png" ContentType="image/png"/>
  <Override PartName="/ppt/media/image45.png" ContentType="image/png"/>
  <Override PartName="/ppt/media/image28.png" ContentType="image/png"/>
  <Override PartName="/ppt/media/image62.png" ContentType="image/png"/>
  <Override PartName="/ppt/media/image61.png" ContentType="image/png"/>
  <Override PartName="/ppt/media/image27.png" ContentType="image/png"/>
  <Override PartName="/ppt/media/image70.png" ContentType="image/png"/>
  <Override PartName="/ppt/media/image19.png" ContentType="image/png"/>
  <Override PartName="/ppt/media/image17.png" ContentType="image/png"/>
  <Override PartName="/ppt/media/image51.png" ContentType="image/png"/>
  <Override PartName="/ppt/media/image34.png" ContentType="image/png"/>
  <Override PartName="/ppt/media/image77.png" ContentType="image/png"/>
  <Override PartName="/ppt/media/image67.png" ContentType="image/png"/>
  <Override PartName="/ppt/media/image24.png" ContentType="image/png"/>
  <Override PartName="/ppt/media/image84.png" ContentType="image/png"/>
  <Override PartName="/ppt/media/image41.png" ContentType="image/png"/>
  <Override PartName="/ppt/media/image2.png" ContentType="image/png"/>
  <Override PartName="/ppt/media/image76.png" ContentType="image/png"/>
  <Override PartName="/ppt/media/image33.png" ContentType="image/png"/>
  <Override PartName="/ppt/media/image50.png" ContentType="image/png"/>
  <Override PartName="/ppt/media/image59.png" ContentType="image/png"/>
  <Override PartName="/ppt/media/image16.png" ContentType="image/png"/>
  <Override PartName="/ppt/media/image65.png" ContentType="image/png"/>
  <Override PartName="/ppt/media/image22.png" ContentType="image/png"/>
  <Override PartName="/ppt/media/image74.png" ContentType="image/png"/>
  <Override PartName="/ppt/media/image31.png" ContentType="image/png"/>
  <Override PartName="/ppt/media/image3.jpeg" ContentType="image/jpeg"/>
  <Override PartName="/ppt/media/image6.png" ContentType="image/png"/>
  <Override PartName="/ppt/media/image4.jpeg" ContentType="image/jpeg"/>
  <Override PartName="/ppt/media/image5.png" ContentType="image/png"/>
  <Override PartName="/ppt/media/image36.png" ContentType="image/png"/>
  <Override PartName="/ppt/media/image11.jpeg" ContentType="image/jpeg"/>
  <Override PartName="/ppt/media/image79.png" ContentType="image/png"/>
  <Override PartName="/ppt/media/image44.png" ContentType="image/png"/>
  <Override PartName="/ppt/media/image87.png" ContentType="image/png"/>
  <Override PartName="/ppt/media/image53.png" ContentType="image/png"/>
  <Override PartName="/ppt/media/image10.png" ContentType="image/png"/>
  <Override PartName="/ppt/slides/slide29.xml" ContentType="application/vnd.openxmlformats-officedocument.presentationml.slide+xml"/>
  <Override PartName="/ppt/slides/slide46.xml" ContentType="application/vnd.openxmlformats-officedocument.presentationml.slide+xml"/>
  <Override PartName="/ppt/slides/slide28.xml" ContentType="application/vnd.openxmlformats-officedocument.presentationml.slide+xml"/>
  <Override PartName="/ppt/slides/slide45.xml" ContentType="application/vnd.openxmlformats-officedocument.presentationml.slide+xml"/>
  <Override PartName="/ppt/slides/slide27.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36.xml" ContentType="application/vnd.openxmlformats-officedocument.presentationml.slide+xml"/>
  <Override PartName="/ppt/slides/slide53.xml" ContentType="application/vnd.openxmlformats-officedocument.presentationml.slide+xml"/>
  <Override PartName="/ppt/slides/slide26.xml" ContentType="application/vnd.openxmlformats-officedocument.presentationml.slide+xml"/>
  <Override PartName="/ppt/slides/slide43.xml" ContentType="application/vnd.openxmlformats-officedocument.presentationml.slide+xml"/>
  <Override PartName="/ppt/slides/slide18.xml" ContentType="application/vnd.openxmlformats-officedocument.presentationml.slide+xml"/>
  <Override PartName="/ppt/slides/slide35.xml" ContentType="application/vnd.openxmlformats-officedocument.presentationml.slide+xml"/>
  <Override PartName="/ppt/slides/slide52.xml" ContentType="application/vnd.openxmlformats-officedocument.presentationml.slide+xml"/>
  <Override PartName="/ppt/slides/_rels/slide10.xml.rels" ContentType="application/vnd.openxmlformats-package.relationships+xml"/>
  <Override PartName="/ppt/slides/_rels/slide11.xml.rels" ContentType="application/vnd.openxmlformats-package.relationships+xml"/>
  <Override PartName="/ppt/slides/_rels/slide15.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14.xml.rels" ContentType="application/vnd.openxmlformats-package.relationships+xml"/>
  <Override PartName="/ppt/slides/_rels/slide3.xml.rels" ContentType="application/vnd.openxmlformats-package.relationships+xml"/>
  <Override PartName="/ppt/slides/_rels/slide47.xml.rels" ContentType="application/vnd.openxmlformats-package.relationships+xml"/>
  <Override PartName="/ppt/slides/_rels/slide54.xml.rels" ContentType="application/vnd.openxmlformats-package.relationships+xml"/>
  <Override PartName="/ppt/slides/_rels/slide37.xml.rels" ContentType="application/vnd.openxmlformats-package.relationships+xml"/>
  <Override PartName="/ppt/slides/_rels/slide38.xml.rels" ContentType="application/vnd.openxmlformats-package.relationships+xml"/>
  <Override PartName="/ppt/slides/_rels/slide55.xml.rels" ContentType="application/vnd.openxmlformats-package.relationships+xml"/>
  <Override PartName="/ppt/slides/_rels/slide20.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5.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46.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13.xml.rels" ContentType="application/vnd.openxmlformats-package.relationships+xml"/>
  <Override PartName="/ppt/slides/_rels/slide7.xml.rels" ContentType="application/vnd.openxmlformats-package.relationships+xml"/>
  <Override PartName="/ppt/slides/_rels/slide43.xml.rels" ContentType="application/vnd.openxmlformats-package.relationships+xml"/>
  <Override PartName="/ppt/slides/_rels/slide26.xml.rels" ContentType="application/vnd.openxmlformats-package.relationships+xml"/>
  <Override PartName="/ppt/slides/_rels/slide6.xml.rels" ContentType="application/vnd.openxmlformats-package.relationships+xml"/>
  <Override PartName="/ppt/slides/_rels/slide35.xml.rels" ContentType="application/vnd.openxmlformats-package.relationships+xml"/>
  <Override PartName="/ppt/slides/_rels/slide18.xml.rels" ContentType="application/vnd.openxmlformats-package.relationships+xml"/>
  <Override PartName="/ppt/slides/_rels/slide52.xml.rels" ContentType="application/vnd.openxmlformats-package.relationships+xml"/>
  <Override PartName="/ppt/slides/_rels/slide19.xml.rels" ContentType="application/vnd.openxmlformats-package.relationships+xml"/>
  <Override PartName="/ppt/slides/_rels/slide53.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4.xml.rels" ContentType="application/vnd.openxmlformats-package.relationships+xml"/>
  <Override PartName="/ppt/slides/_rels/slide45.xml.rels" ContentType="application/vnd.openxmlformats-package.relationships+xml"/>
  <Override PartName="/ppt/slides/_rels/slide28.xml.rels" ContentType="application/vnd.openxmlformats-package.relationships+xml"/>
  <Override PartName="/ppt/slides/_rels/slide1.xml.rels" ContentType="application/vnd.openxmlformats-package.relationships+xml"/>
  <Override PartName="/ppt/slides/_rels/slide21.xml.rels" ContentType="application/vnd.openxmlformats-package.relationships+xml"/>
  <Override PartName="/ppt/slides/_rels/slide42.xml.rels" ContentType="application/vnd.openxmlformats-package.relationships+xml"/>
  <Override PartName="/ppt/slides/_rels/slide25.xml.rels" ContentType="application/vnd.openxmlformats-package.relationships+xml"/>
  <Override PartName="/ppt/slides/_rels/slide51.xml.rels" ContentType="application/vnd.openxmlformats-package.relationships+xml"/>
  <Override PartName="/ppt/slides/_rels/slide34.xml.rels" ContentType="application/vnd.openxmlformats-package.relationships+xml"/>
  <Override PartName="/ppt/slides/_rels/slide17.xml.rels" ContentType="application/vnd.openxmlformats-package.relationships+xml"/>
  <Override PartName="/ppt/slides/_rels/slide41.xml.rels" ContentType="application/vnd.openxmlformats-package.relationships+xml"/>
  <Override PartName="/ppt/slides/_rels/slide24.xml.rels" ContentType="application/vnd.openxmlformats-package.relationships+xml"/>
  <Override PartName="/ppt/slides/_rels/slide50.xml.rels" ContentType="application/vnd.openxmlformats-package.relationships+xml"/>
  <Override PartName="/ppt/slides/_rels/slide33.xml.rels" ContentType="application/vnd.openxmlformats-package.relationships+xml"/>
  <Override PartName="/ppt/slides/_rels/slide16.xml.rels" ContentType="application/vnd.openxmlformats-package.relationships+xml"/>
  <Override PartName="/ppt/slides/_rels/slide40.xml.rels" ContentType="application/vnd.openxmlformats-package.relationships+xml"/>
  <Override PartName="/ppt/slides/_rels/slide23.xml.rels" ContentType="application/vnd.openxmlformats-package.relationships+xml"/>
  <Override PartName="/ppt/slides/_rels/slide56.xml.rels" ContentType="application/vnd.openxmlformats-package.relationships+xml"/>
  <Override PartName="/ppt/slides/_rels/slide39.xml.rels" ContentType="application/vnd.openxmlformats-package.relationships+xml"/>
  <Override PartName="/ppt/slides/slide25.xml" ContentType="application/vnd.openxmlformats-officedocument.presentationml.slide+xml"/>
  <Override PartName="/ppt/slides/slide42.xml" ContentType="application/vnd.openxmlformats-officedocument.presentationml.slide+xml"/>
  <Override PartName="/ppt/slides/slide17.xml" ContentType="application/vnd.openxmlformats-officedocument.presentationml.slide+xml"/>
  <Override PartName="/ppt/slides/slide34.xml" ContentType="application/vnd.openxmlformats-officedocument.presentationml.slide+xml"/>
  <Override PartName="/ppt/slides/slide51.xml" ContentType="application/vnd.openxmlformats-officedocument.presentationml.slide+xml"/>
  <Override PartName="/ppt/slides/slide24.xml" ContentType="application/vnd.openxmlformats-officedocument.presentationml.slide+xml"/>
  <Override PartName="/ppt/slides/slide41.xml" ContentType="application/vnd.openxmlformats-officedocument.presentationml.slide+xml"/>
  <Override PartName="/ppt/slides/slide16.xml" ContentType="application/vnd.openxmlformats-officedocument.presentationml.slide+xml"/>
  <Override PartName="/ppt/slides/slide33.xml" ContentType="application/vnd.openxmlformats-officedocument.presentationml.slide+xml"/>
  <Override PartName="/ppt/slides/slide50.xml" ContentType="application/vnd.openxmlformats-officedocument.presentationml.slide+xml"/>
  <Override PartName="/ppt/slides/slide23.xml" ContentType="application/vnd.openxmlformats-officedocument.presentationml.slide+xml"/>
  <Override PartName="/ppt/slides/slide40.xml" ContentType="application/vnd.openxmlformats-officedocument.presentationml.slide+xml"/>
  <Override PartName="/ppt/slides/slide48.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7.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49.xml" ContentType="application/vnd.openxmlformats-officedocument.presentationml.slide+xml"/>
  <Override PartName="/ppt/slides/slide56.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55.xml" ContentType="application/vnd.openxmlformats-officedocument.presentationml.slide+xml"/>
  <Override PartName="/ppt/slides/slide3.xml" ContentType="application/vnd.openxmlformats-officedocument.presentationml.slide+xml"/>
  <Override PartName="/ppt/slides/slide38.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54.xml" ContentType="application/vnd.openxmlformats-officedocument.presentationml.slide+xml"/>
  <Override PartName="/ppt/slides/slide37.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slides/slide3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Lst>
  <p:notesMasterIdLst>
    <p:notesMasterId r:id="rId17"/>
  </p:notes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04" r:id="rId66"/>
    <p:sldId id="305" r:id="rId67"/>
    <p:sldId id="306" r:id="rId68"/>
    <p:sldId id="307" r:id="rId69"/>
    <p:sldId id="308" r:id="rId70"/>
    <p:sldId id="309" r:id="rId71"/>
    <p:sldId id="310" r:id="rId72"/>
    <p:sldId id="311" r:id="rId73"/>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notesMaster" Target="notesMasters/notesMaster1.xml"/><Relationship Id="rId18" Type="http://schemas.openxmlformats.org/officeDocument/2006/relationships/slide" Target="slides/slide1.xml"/><Relationship Id="rId19" Type="http://schemas.openxmlformats.org/officeDocument/2006/relationships/slide" Target="slides/slide2.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slide" Target="slides/slide48.xml"/><Relationship Id="rId66" Type="http://schemas.openxmlformats.org/officeDocument/2006/relationships/slide" Target="slides/slide49.xml"/><Relationship Id="rId67" Type="http://schemas.openxmlformats.org/officeDocument/2006/relationships/slide" Target="slides/slide50.xml"/><Relationship Id="rId68" Type="http://schemas.openxmlformats.org/officeDocument/2006/relationships/slide" Target="slides/slide51.xml"/><Relationship Id="rId69" Type="http://schemas.openxmlformats.org/officeDocument/2006/relationships/slide" Target="slides/slide52.xml"/><Relationship Id="rId70" Type="http://schemas.openxmlformats.org/officeDocument/2006/relationships/slide" Target="slides/slide53.xml"/><Relationship Id="rId71" Type="http://schemas.openxmlformats.org/officeDocument/2006/relationships/slide" Target="slides/slide54.xml"/><Relationship Id="rId72" Type="http://schemas.openxmlformats.org/officeDocument/2006/relationships/slide" Target="slides/slide55.xml"/><Relationship Id="rId73" Type="http://schemas.openxmlformats.org/officeDocument/2006/relationships/slide" Target="slides/slide56.xml"/><Relationship Id="rId74"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 name="PlaceHolder 1"/>
          <p:cNvSpPr>
            <a:spLocks noGrp="1"/>
          </p:cNvSpPr>
          <p:nvPr>
            <p:ph type="sldImg"/>
          </p:nvPr>
        </p:nvSpPr>
        <p:spPr>
          <a:xfrm>
            <a:off x="0" y="812520"/>
            <a:ext cx="0" cy="0"/>
          </a:xfrm>
          <a:prstGeom prst="rect">
            <a:avLst/>
          </a:prstGeom>
          <a:noFill/>
          <a:ln w="0">
            <a:noFill/>
          </a:ln>
        </p:spPr>
        <p:txBody>
          <a:bodyPr lIns="0" rIns="0" tIns="0" bIns="0" anchor="ctr">
            <a:noAutofit/>
          </a:bodyPr>
          <a:p>
            <a:r>
              <a:rPr b="0" lang="de-DE" sz="1800" spc="-1" strike="noStrike">
                <a:solidFill>
                  <a:schemeClr val="dk1"/>
                </a:solidFill>
                <a:latin typeface="Calibri"/>
              </a:rPr>
              <a:t>Click to move the slide</a:t>
            </a:r>
            <a:endParaRPr b="0" lang="de-DE" sz="1800" spc="-1" strike="noStrike">
              <a:solidFill>
                <a:schemeClr val="dk1"/>
              </a:solidFill>
              <a:latin typeface="Calibri"/>
            </a:endParaRPr>
          </a:p>
        </p:txBody>
      </p:sp>
      <p:sp>
        <p:nvSpPr>
          <p:cNvPr id="114"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de-DE" sz="2000" spc="-1" strike="noStrike">
                <a:solidFill>
                  <a:srgbClr val="000000"/>
                </a:solidFill>
                <a:latin typeface="Calibri"/>
              </a:rPr>
              <a:t>Click to edit the notes format</a:t>
            </a:r>
            <a:endParaRPr b="0" lang="de-DE" sz="2000" spc="-1" strike="noStrike">
              <a:solidFill>
                <a:srgbClr val="000000"/>
              </a:solidFill>
              <a:latin typeface="Calibri"/>
            </a:endParaRPr>
          </a:p>
        </p:txBody>
      </p:sp>
      <p:sp>
        <p:nvSpPr>
          <p:cNvPr id="115"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de-DE" sz="1400" spc="-1" strike="noStrike">
                <a:solidFill>
                  <a:srgbClr val="000000"/>
                </a:solidFill>
                <a:latin typeface="Calibri"/>
              </a:rPr>
              <a:t>&lt;header&gt;</a:t>
            </a:r>
            <a:endParaRPr b="0" lang="de-DE" sz="1400" spc="-1" strike="noStrike">
              <a:solidFill>
                <a:srgbClr val="000000"/>
              </a:solidFill>
              <a:latin typeface="Calibri"/>
            </a:endParaRPr>
          </a:p>
        </p:txBody>
      </p:sp>
      <p:sp>
        <p:nvSpPr>
          <p:cNvPr id="116" name="PlaceHolder 4"/>
          <p:cNvSpPr>
            <a:spLocks noGrp="1"/>
          </p:cNvSpPr>
          <p:nvPr>
            <p:ph type="dt" idx="36"/>
          </p:nvPr>
        </p:nvSpPr>
        <p:spPr>
          <a:xfrm>
            <a:off x="4278960" y="0"/>
            <a:ext cx="3280680" cy="534240"/>
          </a:xfrm>
          <a:prstGeom prst="rect">
            <a:avLst/>
          </a:prstGeom>
          <a:noFill/>
          <a:ln w="0">
            <a:noFill/>
          </a:ln>
        </p:spPr>
        <p:txBody>
          <a:bodyPr lIns="0" rIns="0" tIns="0" bIns="0" anchor="t">
            <a:noAutofit/>
          </a:bodyPr>
          <a:lstStyle>
            <a:lvl1pPr indent="0" algn="r">
              <a:buNone/>
              <a:defRPr b="0" lang="de-DE" sz="1400" spc="-1" strike="noStrike">
                <a:solidFill>
                  <a:srgbClr val="000000"/>
                </a:solidFill>
                <a:latin typeface="Calibri"/>
              </a:defRPr>
            </a:lvl1pPr>
          </a:lstStyle>
          <a:p>
            <a:pPr indent="0" algn="r">
              <a:buNone/>
            </a:pPr>
            <a:r>
              <a:rPr b="0" lang="de-DE" sz="1400" spc="-1" strike="noStrike">
                <a:solidFill>
                  <a:srgbClr val="000000"/>
                </a:solidFill>
                <a:latin typeface="Calibri"/>
              </a:rPr>
              <a:t>&lt;date/time&gt;</a:t>
            </a:r>
            <a:endParaRPr b="0" lang="de-DE" sz="1400" spc="-1" strike="noStrike">
              <a:solidFill>
                <a:srgbClr val="000000"/>
              </a:solidFill>
              <a:latin typeface="Calibri"/>
            </a:endParaRPr>
          </a:p>
        </p:txBody>
      </p:sp>
      <p:sp>
        <p:nvSpPr>
          <p:cNvPr id="117" name="PlaceHolder 5"/>
          <p:cNvSpPr>
            <a:spLocks noGrp="1"/>
          </p:cNvSpPr>
          <p:nvPr>
            <p:ph type="ftr" idx="37"/>
          </p:nvPr>
        </p:nvSpPr>
        <p:spPr>
          <a:xfrm>
            <a:off x="0" y="10157400"/>
            <a:ext cx="3280680" cy="534240"/>
          </a:xfrm>
          <a:prstGeom prst="rect">
            <a:avLst/>
          </a:prstGeom>
          <a:noFill/>
          <a:ln w="0">
            <a:noFill/>
          </a:ln>
        </p:spPr>
        <p:txBody>
          <a:bodyPr lIns="0" rIns="0" tIns="0" bIns="0" anchor="b">
            <a:noAutofit/>
          </a:bodyPr>
          <a:lstStyle>
            <a:lvl1pPr indent="0">
              <a:buNone/>
              <a:defRPr b="0" lang="de-DE" sz="1400" spc="-1" strike="noStrike">
                <a:solidFill>
                  <a:srgbClr val="000000"/>
                </a:solidFill>
                <a:latin typeface="Calibri"/>
              </a:defRPr>
            </a:lvl1pPr>
          </a:lstStyle>
          <a:p>
            <a:pPr indent="0">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118" name="PlaceHolder 6"/>
          <p:cNvSpPr>
            <a:spLocks noGrp="1"/>
          </p:cNvSpPr>
          <p:nvPr>
            <p:ph type="sldNum" idx="38"/>
          </p:nvPr>
        </p:nvSpPr>
        <p:spPr>
          <a:xfrm>
            <a:off x="4278960" y="10157400"/>
            <a:ext cx="3280680" cy="534240"/>
          </a:xfrm>
          <a:prstGeom prst="rect">
            <a:avLst/>
          </a:prstGeom>
          <a:noFill/>
          <a:ln w="0">
            <a:noFill/>
          </a:ln>
        </p:spPr>
        <p:txBody>
          <a:bodyPr lIns="0" rIns="0" tIns="0" bIns="0" anchor="b">
            <a:noAutofit/>
          </a:bodyPr>
          <a:lstStyle>
            <a:lvl1pPr indent="0" algn="r">
              <a:buNone/>
              <a:defRPr b="0" lang="de-DE" sz="1400" spc="-1" strike="noStrike">
                <a:solidFill>
                  <a:srgbClr val="000000"/>
                </a:solidFill>
                <a:latin typeface="Calibri"/>
              </a:defRPr>
            </a:lvl1pPr>
          </a:lstStyle>
          <a:p>
            <a:pPr indent="0" algn="r">
              <a:buNone/>
            </a:pPr>
            <a:fld id="{25A6BF0B-6164-4219-BA51-7A2BC6B42759}" type="slidenum">
              <a:rPr b="0" lang="de-DE" sz="1400" spc="-1" strike="noStrike">
                <a:solidFill>
                  <a:srgbClr val="000000"/>
                </a:solidFill>
                <a:latin typeface="Calibri"/>
              </a:rPr>
              <a:t>&lt;number&gt;</a:t>
            </a:fld>
            <a:endParaRPr b="0" lang="de-DE"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PlaceHolder 1"/>
          <p:cNvSpPr>
            <a:spLocks noGrp="1"/>
          </p:cNvSpPr>
          <p:nvPr>
            <p:ph type="sldImg"/>
          </p:nvPr>
        </p:nvSpPr>
        <p:spPr>
          <a:xfrm>
            <a:off x="685800" y="1143000"/>
            <a:ext cx="5486040" cy="3085920"/>
          </a:xfrm>
          <a:prstGeom prst="rect">
            <a:avLst/>
          </a:prstGeom>
          <a:ln w="0">
            <a:noFill/>
          </a:ln>
        </p:spPr>
      </p:sp>
      <p:sp>
        <p:nvSpPr>
          <p:cNvPr id="548"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de-DE" sz="1800" spc="-1" strike="noStrike">
              <a:solidFill>
                <a:srgbClr val="000000"/>
              </a:solidFill>
              <a:latin typeface="Calibri"/>
            </a:endParaRPr>
          </a:p>
        </p:txBody>
      </p:sp>
      <p:sp>
        <p:nvSpPr>
          <p:cNvPr id="549" name="PlaceHolder 3"/>
          <p:cNvSpPr>
            <a:spLocks noGrp="1"/>
          </p:cNvSpPr>
          <p:nvPr>
            <p:ph type="sldNum" idx="48"/>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5749F502-BBBA-4B77-8B2C-75A983941F26}" type="slidenum">
              <a:rPr b="0" lang="de-DE" sz="1200" spc="-1" strike="noStrike">
                <a:solidFill>
                  <a:srgbClr val="000000"/>
                </a:solidFill>
                <a:latin typeface="Calibri"/>
              </a:rPr>
              <a:t>&lt;number&gt;</a:t>
            </a:fld>
            <a:endParaRPr b="0" lang="de-DE" sz="1200" spc="-1" strike="noStrike">
              <a:solidFill>
                <a:srgbClr val="000000"/>
              </a:solidFill>
              <a:latin typeface="Calibri"/>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0" name="PlaceHolder 1"/>
          <p:cNvSpPr>
            <a:spLocks noGrp="1"/>
          </p:cNvSpPr>
          <p:nvPr>
            <p:ph type="sldImg"/>
          </p:nvPr>
        </p:nvSpPr>
        <p:spPr>
          <a:xfrm>
            <a:off x="685800" y="1143000"/>
            <a:ext cx="5486040" cy="3085920"/>
          </a:xfrm>
          <a:prstGeom prst="rect">
            <a:avLst/>
          </a:prstGeom>
          <a:ln w="0">
            <a:noFill/>
          </a:ln>
        </p:spPr>
      </p:sp>
      <p:sp>
        <p:nvSpPr>
          <p:cNvPr id="551"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de-DE" sz="1800" spc="-1" strike="noStrike">
              <a:solidFill>
                <a:srgbClr val="000000"/>
              </a:solidFill>
              <a:latin typeface="Calibri"/>
            </a:endParaRPr>
          </a:p>
        </p:txBody>
      </p:sp>
      <p:sp>
        <p:nvSpPr>
          <p:cNvPr id="552" name="PlaceHolder 3"/>
          <p:cNvSpPr>
            <a:spLocks noGrp="1"/>
          </p:cNvSpPr>
          <p:nvPr>
            <p:ph type="sldNum" idx="49"/>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571DC0F4-F729-48B1-8331-80D738C4F15A}" type="slidenum">
              <a:rPr b="0" lang="de-DE" sz="1200" spc="-1" strike="noStrike">
                <a:solidFill>
                  <a:srgbClr val="000000"/>
                </a:solidFill>
                <a:latin typeface="Calibri"/>
              </a:rPr>
              <a:t>&lt;number&gt;</a:t>
            </a:fld>
            <a:endParaRPr b="0" lang="de-DE" sz="1200" spc="-1" strike="noStrike">
              <a:solidFill>
                <a:srgbClr val="000000"/>
              </a:solidFill>
              <a:latin typeface="Calibri"/>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3" name="PlaceHolder 1"/>
          <p:cNvSpPr>
            <a:spLocks noGrp="1"/>
          </p:cNvSpPr>
          <p:nvPr>
            <p:ph type="sldImg"/>
          </p:nvPr>
        </p:nvSpPr>
        <p:spPr>
          <a:xfrm>
            <a:off x="685800" y="1143000"/>
            <a:ext cx="5486040" cy="3085920"/>
          </a:xfrm>
          <a:prstGeom prst="rect">
            <a:avLst/>
          </a:prstGeom>
          <a:ln w="0">
            <a:noFill/>
          </a:ln>
        </p:spPr>
      </p:sp>
      <p:sp>
        <p:nvSpPr>
          <p:cNvPr id="554"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de-DE" sz="1800" spc="-1" strike="noStrike">
              <a:solidFill>
                <a:srgbClr val="000000"/>
              </a:solidFill>
              <a:latin typeface="Calibri"/>
            </a:endParaRPr>
          </a:p>
        </p:txBody>
      </p:sp>
      <p:sp>
        <p:nvSpPr>
          <p:cNvPr id="555" name="PlaceHolder 3"/>
          <p:cNvSpPr>
            <a:spLocks noGrp="1"/>
          </p:cNvSpPr>
          <p:nvPr>
            <p:ph type="sldNum" idx="50"/>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C8344A1D-CBB6-40A5-8031-7B48A0F30B62}" type="slidenum">
              <a:rPr b="0" lang="de-DE" sz="1200" spc="-1" strike="noStrike">
                <a:solidFill>
                  <a:srgbClr val="000000"/>
                </a:solidFill>
                <a:latin typeface="Calibri"/>
              </a:rPr>
              <a:t>&lt;number&gt;</a:t>
            </a:fld>
            <a:endParaRPr b="0" lang="de-DE" sz="1200" spc="-1" strike="noStrike">
              <a:solidFill>
                <a:srgbClr val="000000"/>
              </a:solidFill>
              <a:latin typeface="Calibri"/>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PlaceHolder 1"/>
          <p:cNvSpPr>
            <a:spLocks noGrp="1"/>
          </p:cNvSpPr>
          <p:nvPr>
            <p:ph type="sldImg"/>
          </p:nvPr>
        </p:nvSpPr>
        <p:spPr>
          <a:xfrm>
            <a:off x="685800" y="1143000"/>
            <a:ext cx="5486040" cy="3085920"/>
          </a:xfrm>
          <a:prstGeom prst="rect">
            <a:avLst/>
          </a:prstGeom>
          <a:ln w="0">
            <a:noFill/>
          </a:ln>
        </p:spPr>
      </p:sp>
      <p:sp>
        <p:nvSpPr>
          <p:cNvPr id="557"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de-DE" sz="1800" spc="-1" strike="noStrike">
              <a:solidFill>
                <a:srgbClr val="000000"/>
              </a:solidFill>
              <a:latin typeface="Calibri"/>
            </a:endParaRPr>
          </a:p>
        </p:txBody>
      </p:sp>
      <p:sp>
        <p:nvSpPr>
          <p:cNvPr id="558" name="PlaceHolder 3"/>
          <p:cNvSpPr>
            <a:spLocks noGrp="1"/>
          </p:cNvSpPr>
          <p:nvPr>
            <p:ph type="sldNum" idx="51"/>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2C3F1DEA-5EDB-42C7-80DD-844A198337B1}" type="slidenum">
              <a:rPr b="0" lang="de-DE" sz="1200" spc="-1" strike="noStrike">
                <a:solidFill>
                  <a:srgbClr val="000000"/>
                </a:solidFill>
                <a:latin typeface="Calibri"/>
              </a:rPr>
              <a:t>&lt;number&gt;</a:t>
            </a:fld>
            <a:endParaRPr b="0" lang="de-DE" sz="1200" spc="-1" strike="noStrike">
              <a:solidFill>
                <a:srgbClr val="000000"/>
              </a:solidFill>
              <a:latin typeface="Calibri"/>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4" name="PlaceHolder 1"/>
          <p:cNvSpPr>
            <a:spLocks noGrp="1"/>
          </p:cNvSpPr>
          <p:nvPr>
            <p:ph type="sldImg"/>
          </p:nvPr>
        </p:nvSpPr>
        <p:spPr>
          <a:xfrm>
            <a:off x="685800" y="1143000"/>
            <a:ext cx="5486040" cy="3085920"/>
          </a:xfrm>
          <a:prstGeom prst="rect">
            <a:avLst/>
          </a:prstGeom>
          <a:ln w="0">
            <a:noFill/>
          </a:ln>
        </p:spPr>
      </p:sp>
      <p:sp>
        <p:nvSpPr>
          <p:cNvPr id="545"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de-DE" sz="1800" spc="-1" strike="noStrike">
              <a:solidFill>
                <a:srgbClr val="000000"/>
              </a:solidFill>
              <a:latin typeface="Calibri"/>
            </a:endParaRPr>
          </a:p>
        </p:txBody>
      </p:sp>
      <p:sp>
        <p:nvSpPr>
          <p:cNvPr id="546" name="PlaceHolder 3"/>
          <p:cNvSpPr>
            <a:spLocks noGrp="1"/>
          </p:cNvSpPr>
          <p:nvPr>
            <p:ph type="sldNum" idx="47"/>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E91845DA-BAB4-40DE-AA7E-F6FA72714C09}" type="slidenum">
              <a:rPr b="0" lang="de-DE" sz="1200" spc="-1" strike="noStrike">
                <a:solidFill>
                  <a:srgbClr val="000000"/>
                </a:solidFill>
                <a:latin typeface="Calibri"/>
              </a:rPr>
              <a:t>&lt;number&gt;</a:t>
            </a:fld>
            <a:endParaRPr b="0" lang="de-DE" sz="1200" spc="-1" strike="noStrike">
              <a:solidFill>
                <a:srgbClr val="000000"/>
              </a:solidFill>
              <a:latin typeface="Calibri"/>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9" name="PlaceHolder 1"/>
          <p:cNvSpPr>
            <a:spLocks noGrp="1"/>
          </p:cNvSpPr>
          <p:nvPr>
            <p:ph type="sldImg"/>
          </p:nvPr>
        </p:nvSpPr>
        <p:spPr>
          <a:xfrm>
            <a:off x="685800" y="1143000"/>
            <a:ext cx="5486040" cy="3085920"/>
          </a:xfrm>
          <a:prstGeom prst="rect">
            <a:avLst/>
          </a:prstGeom>
          <a:ln w="0">
            <a:noFill/>
          </a:ln>
        </p:spPr>
      </p:sp>
      <p:sp>
        <p:nvSpPr>
          <p:cNvPr id="560"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de-DE" sz="1800" spc="-1" strike="noStrike">
              <a:solidFill>
                <a:srgbClr val="000000"/>
              </a:solidFill>
              <a:latin typeface="Calibri"/>
            </a:endParaRPr>
          </a:p>
        </p:txBody>
      </p:sp>
      <p:sp>
        <p:nvSpPr>
          <p:cNvPr id="561" name="PlaceHolder 3"/>
          <p:cNvSpPr>
            <a:spLocks noGrp="1"/>
          </p:cNvSpPr>
          <p:nvPr>
            <p:ph type="sldNum" idx="52"/>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9939EAEB-3A02-433C-AF8B-E3DF9B484559}" type="slidenum">
              <a:rPr b="0" lang="de-DE" sz="1200" spc="-1" strike="noStrike">
                <a:solidFill>
                  <a:srgbClr val="000000"/>
                </a:solidFill>
                <a:latin typeface="Calibri"/>
              </a:rPr>
              <a:t>&lt;number&gt;</a:t>
            </a:fld>
            <a:endParaRPr b="0" lang="de-DE" sz="1200" spc="-1" strike="noStrike">
              <a:solidFill>
                <a:srgbClr val="000000"/>
              </a:solidFill>
              <a:latin typeface="Calibri"/>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2" name="PlaceHolder 1"/>
          <p:cNvSpPr>
            <a:spLocks noGrp="1"/>
          </p:cNvSpPr>
          <p:nvPr>
            <p:ph type="sldImg"/>
          </p:nvPr>
        </p:nvSpPr>
        <p:spPr>
          <a:xfrm>
            <a:off x="685800" y="1143000"/>
            <a:ext cx="5486040" cy="3085920"/>
          </a:xfrm>
          <a:prstGeom prst="rect">
            <a:avLst/>
          </a:prstGeom>
          <a:ln w="0">
            <a:noFill/>
          </a:ln>
        </p:spPr>
      </p:sp>
      <p:sp>
        <p:nvSpPr>
          <p:cNvPr id="563" name="PlaceHolder 2"/>
          <p:cNvSpPr>
            <a:spLocks noGrp="1"/>
          </p:cNvSpPr>
          <p:nvPr>
            <p:ph type="body"/>
          </p:nvPr>
        </p:nvSpPr>
        <p:spPr>
          <a:xfrm>
            <a:off x="685800" y="4400640"/>
            <a:ext cx="5486040" cy="3600000"/>
          </a:xfrm>
          <a:prstGeom prst="rect">
            <a:avLst/>
          </a:prstGeom>
          <a:noFill/>
          <a:ln w="0">
            <a:noFill/>
          </a:ln>
        </p:spPr>
        <p:txBody>
          <a:bodyPr anchor="t">
            <a:noAutofit/>
          </a:bodyPr>
          <a:p>
            <a:pPr marL="216000" indent="0">
              <a:buNone/>
            </a:pPr>
            <a:endParaRPr b="0" lang="de-DE" sz="1800" spc="-1" strike="noStrike">
              <a:solidFill>
                <a:srgbClr val="000000"/>
              </a:solidFill>
              <a:latin typeface="Calibri"/>
            </a:endParaRPr>
          </a:p>
        </p:txBody>
      </p:sp>
      <p:sp>
        <p:nvSpPr>
          <p:cNvPr id="564" name="PlaceHolder 3"/>
          <p:cNvSpPr>
            <a:spLocks noGrp="1"/>
          </p:cNvSpPr>
          <p:nvPr>
            <p:ph type="sldNum" idx="53"/>
          </p:nvPr>
        </p:nvSpPr>
        <p:spPr>
          <a:xfrm>
            <a:off x="3884760" y="8685360"/>
            <a:ext cx="2971440" cy="458280"/>
          </a:xfrm>
          <a:prstGeom prst="rect">
            <a:avLst/>
          </a:prstGeom>
          <a:noFill/>
          <a:ln w="0">
            <a:noFill/>
          </a:ln>
        </p:spPr>
        <p:txBody>
          <a:bodyPr anchor="b">
            <a:noAutofit/>
          </a:bodyPr>
          <a:lstStyle>
            <a:lvl1pPr indent="0" algn="r">
              <a:lnSpc>
                <a:spcPct val="100000"/>
              </a:lnSpc>
              <a:buNone/>
              <a:defRPr b="0" lang="de-DE" sz="1200" spc="-1" strike="noStrike">
                <a:solidFill>
                  <a:srgbClr val="000000"/>
                </a:solidFill>
                <a:latin typeface="Calibri"/>
              </a:defRPr>
            </a:lvl1pPr>
          </a:lstStyle>
          <a:p>
            <a:pPr indent="0" algn="r">
              <a:lnSpc>
                <a:spcPct val="100000"/>
              </a:lnSpc>
              <a:buNone/>
            </a:pPr>
            <a:fld id="{187455F4-6644-4708-929A-F8972FC3258E}" type="slidenum">
              <a:rPr b="0" lang="de-DE" sz="1200" spc="-1" strike="noStrike">
                <a:solidFill>
                  <a:srgbClr val="000000"/>
                </a:solidFill>
                <a:latin typeface="Calibri"/>
              </a:rPr>
              <a:t>&lt;number&gt;</a:t>
            </a:fld>
            <a:endParaRPr b="0" lang="de-DE" sz="1200" spc="-1" strike="noStrike">
              <a:solidFill>
                <a:srgbClr val="000000"/>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elfoli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de-DE" sz="1800" spc="-1" strike="noStrike">
              <a:solidFill>
                <a:schemeClr val="dk1"/>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de-DE" sz="3200" spc="-1" strike="noStrike">
              <a:solidFill>
                <a:srgbClr val="000000"/>
              </a:solidFill>
              <a:latin typeface="Calibri"/>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68AAFF00-761E-42EB-9D79-A73D4ED476AB}" type="slidenum">
              <a:t>&lt;#&gt;</a:t>
            </a:fld>
          </a:p>
        </p:txBody>
      </p:sp>
      <p:sp>
        <p:nvSpPr>
          <p:cNvPr id="6" name="PlaceHolder 5"/>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Zwei Inhalte">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de-DE" sz="1800" spc="-1" strike="noStrike">
              <a:solidFill>
                <a:schemeClr val="dk1"/>
              </a:solidFill>
              <a:latin typeface="Calibri"/>
            </a:endParaRPr>
          </a:p>
        </p:txBody>
      </p:sp>
      <p:sp>
        <p:nvSpPr>
          <p:cNvPr id="7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de-DE" sz="2800" spc="-1" strike="noStrike">
              <a:solidFill>
                <a:schemeClr val="dk1"/>
              </a:solidFill>
              <a:latin typeface="Leelawadee"/>
            </a:endParaRPr>
          </a:p>
        </p:txBody>
      </p:sp>
      <p:sp>
        <p:nvSpPr>
          <p:cNvPr id="7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lnSpc>
                <a:spcPct val="90000"/>
              </a:lnSpc>
              <a:spcBef>
                <a:spcPts val="1417"/>
              </a:spcBef>
              <a:buNone/>
            </a:pPr>
            <a:endParaRPr b="0" lang="de-DE" sz="2800" spc="-1" strike="noStrike">
              <a:solidFill>
                <a:schemeClr val="dk1"/>
              </a:solidFill>
              <a:latin typeface="Leelawadee"/>
            </a:endParaRPr>
          </a:p>
        </p:txBody>
      </p:sp>
      <p:sp>
        <p:nvSpPr>
          <p:cNvPr id="5" name="PlaceHolder 4"/>
          <p:cNvSpPr>
            <a:spLocks noGrp="1"/>
          </p:cNvSpPr>
          <p:nvPr>
            <p:ph type="ftr" idx="19"/>
          </p:nvPr>
        </p:nvSpPr>
        <p:spPr/>
        <p:txBody>
          <a:bodyPr/>
          <a:p>
            <a:r>
              <a:t>Footer</a:t>
            </a:r>
          </a:p>
        </p:txBody>
      </p:sp>
      <p:sp>
        <p:nvSpPr>
          <p:cNvPr id="6" name="PlaceHolder 5"/>
          <p:cNvSpPr>
            <a:spLocks noGrp="1"/>
          </p:cNvSpPr>
          <p:nvPr>
            <p:ph type="sldNum" idx="20"/>
          </p:nvPr>
        </p:nvSpPr>
        <p:spPr/>
        <p:txBody>
          <a:bodyPr/>
          <a:p>
            <a:fld id="{C5A0E1CD-5F79-4947-9F2E-DFC91160114D}" type="slidenum">
              <a:t>&lt;#&gt;</a:t>
            </a:fld>
          </a:p>
        </p:txBody>
      </p:sp>
      <p:sp>
        <p:nvSpPr>
          <p:cNvPr id="7" name="PlaceHolder 6"/>
          <p:cNvSpPr>
            <a:spLocks noGrp="1"/>
          </p:cNvSpPr>
          <p:nvPr>
            <p:ph type="dt" idx="18"/>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Vergleich">
    <p:spTree>
      <p:nvGrpSpPr>
        <p:cNvPr id="1" name=""/>
        <p:cNvGrpSpPr/>
        <p:nvPr/>
      </p:nvGrpSpPr>
      <p:grpSpPr>
        <a:xfrm>
          <a:off x="0" y="0"/>
          <a:ext cx="0" cy="0"/>
          <a:chOff x="0" y="0"/>
          <a:chExt cx="0" cy="0"/>
        </a:xfrm>
      </p:grpSpPr>
      <p:sp>
        <p:nvSpPr>
          <p:cNvPr id="2" name="PlaceHolder 1"/>
          <p:cNvSpPr>
            <a:spLocks noGrp="1"/>
          </p:cNvSpPr>
          <p:nvPr>
            <p:ph type="ftr" idx="22"/>
          </p:nvPr>
        </p:nvSpPr>
        <p:spPr/>
        <p:txBody>
          <a:bodyPr/>
          <a:p>
            <a:r>
              <a:t>Footer</a:t>
            </a:r>
          </a:p>
        </p:txBody>
      </p:sp>
      <p:sp>
        <p:nvSpPr>
          <p:cNvPr id="3" name="PlaceHolder 2"/>
          <p:cNvSpPr>
            <a:spLocks noGrp="1"/>
          </p:cNvSpPr>
          <p:nvPr>
            <p:ph type="sldNum" idx="23"/>
          </p:nvPr>
        </p:nvSpPr>
        <p:spPr/>
        <p:txBody>
          <a:bodyPr/>
          <a:p>
            <a:fld id="{B7AAD715-E2A4-4304-AC2B-36FC7587CF51}" type="slidenum">
              <a:t>&lt;#&gt;</a:t>
            </a:fld>
          </a:p>
        </p:txBody>
      </p:sp>
      <p:sp>
        <p:nvSpPr>
          <p:cNvPr id="4" name="PlaceHolder 3"/>
          <p:cNvSpPr>
            <a:spLocks noGrp="1"/>
          </p:cNvSpPr>
          <p:nvPr>
            <p:ph type="dt" idx="21"/>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Nur Titel">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de-DE" sz="1800" spc="-1" strike="noStrike">
              <a:solidFill>
                <a:schemeClr val="dk1"/>
              </a:solidFill>
              <a:latin typeface="Calibri"/>
            </a:endParaRPr>
          </a:p>
        </p:txBody>
      </p:sp>
      <p:sp>
        <p:nvSpPr>
          <p:cNvPr id="3" name="PlaceHolder 2"/>
          <p:cNvSpPr>
            <a:spLocks noGrp="1"/>
          </p:cNvSpPr>
          <p:nvPr>
            <p:ph type="ftr" idx="25"/>
          </p:nvPr>
        </p:nvSpPr>
        <p:spPr/>
        <p:txBody>
          <a:bodyPr/>
          <a:p>
            <a:r>
              <a:t>Footer</a:t>
            </a:r>
          </a:p>
        </p:txBody>
      </p:sp>
      <p:sp>
        <p:nvSpPr>
          <p:cNvPr id="4" name="PlaceHolder 3"/>
          <p:cNvSpPr>
            <a:spLocks noGrp="1"/>
          </p:cNvSpPr>
          <p:nvPr>
            <p:ph type="sldNum" idx="26"/>
          </p:nvPr>
        </p:nvSpPr>
        <p:spPr/>
        <p:txBody>
          <a:bodyPr/>
          <a:p>
            <a:fld id="{A29707CC-F4CB-4EEB-81C4-0E1F0B298A97}" type="slidenum">
              <a:t>&lt;#&gt;</a:t>
            </a:fld>
          </a:p>
        </p:txBody>
      </p:sp>
      <p:sp>
        <p:nvSpPr>
          <p:cNvPr id="5" name="PlaceHolder 4"/>
          <p:cNvSpPr>
            <a:spLocks noGrp="1"/>
          </p:cNvSpPr>
          <p:nvPr>
            <p:ph type="dt" idx="24"/>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Leer">
    <p:spTree>
      <p:nvGrpSpPr>
        <p:cNvPr id="1" name=""/>
        <p:cNvGrpSpPr/>
        <p:nvPr/>
      </p:nvGrpSpPr>
      <p:grpSpPr>
        <a:xfrm>
          <a:off x="0" y="0"/>
          <a:ext cx="0" cy="0"/>
          <a:chOff x="0" y="0"/>
          <a:chExt cx="0" cy="0"/>
        </a:xfrm>
      </p:grpSpPr>
      <p:sp>
        <p:nvSpPr>
          <p:cNvPr id="2" name="PlaceHolder 1"/>
          <p:cNvSpPr>
            <a:spLocks noGrp="1"/>
          </p:cNvSpPr>
          <p:nvPr>
            <p:ph type="ftr" idx="28"/>
          </p:nvPr>
        </p:nvSpPr>
        <p:spPr/>
        <p:txBody>
          <a:bodyPr/>
          <a:p>
            <a:r>
              <a:t>Footer</a:t>
            </a:r>
          </a:p>
        </p:txBody>
      </p:sp>
      <p:sp>
        <p:nvSpPr>
          <p:cNvPr id="3" name="PlaceHolder 2"/>
          <p:cNvSpPr>
            <a:spLocks noGrp="1"/>
          </p:cNvSpPr>
          <p:nvPr>
            <p:ph type="sldNum" idx="29"/>
          </p:nvPr>
        </p:nvSpPr>
        <p:spPr/>
        <p:txBody>
          <a:bodyPr/>
          <a:p>
            <a:fld id="{8C06544C-76C0-44F1-9773-DA67F3314E8E}" type="slidenum">
              <a:t>&lt;#&gt;</a:t>
            </a:fld>
          </a:p>
        </p:txBody>
      </p:sp>
      <p:sp>
        <p:nvSpPr>
          <p:cNvPr id="4" name="PlaceHolder 3"/>
          <p:cNvSpPr>
            <a:spLocks noGrp="1"/>
          </p:cNvSpPr>
          <p:nvPr>
            <p:ph type="dt" idx="27"/>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Inhalt mit Überschrift">
    <p:spTree>
      <p:nvGrpSpPr>
        <p:cNvPr id="1" name=""/>
        <p:cNvGrpSpPr/>
        <p:nvPr/>
      </p:nvGrpSpPr>
      <p:grpSpPr>
        <a:xfrm>
          <a:off x="0" y="0"/>
          <a:ext cx="0" cy="0"/>
          <a:chOff x="0" y="0"/>
          <a:chExt cx="0" cy="0"/>
        </a:xfrm>
      </p:grpSpPr>
      <p:sp>
        <p:nvSpPr>
          <p:cNvPr id="2" name="PlaceHolder 1"/>
          <p:cNvSpPr>
            <a:spLocks noGrp="1"/>
          </p:cNvSpPr>
          <p:nvPr>
            <p:ph type="ftr" idx="31"/>
          </p:nvPr>
        </p:nvSpPr>
        <p:spPr/>
        <p:txBody>
          <a:bodyPr/>
          <a:p>
            <a:r>
              <a:t>Footer</a:t>
            </a:r>
          </a:p>
        </p:txBody>
      </p:sp>
      <p:sp>
        <p:nvSpPr>
          <p:cNvPr id="3" name="PlaceHolder 2"/>
          <p:cNvSpPr>
            <a:spLocks noGrp="1"/>
          </p:cNvSpPr>
          <p:nvPr>
            <p:ph type="sldNum" idx="32"/>
          </p:nvPr>
        </p:nvSpPr>
        <p:spPr/>
        <p:txBody>
          <a:bodyPr/>
          <a:p>
            <a:fld id="{3826E201-446C-4756-BA90-A6B0F2394105}" type="slidenum">
              <a:t>&lt;#&gt;</a:t>
            </a:fld>
          </a:p>
        </p:txBody>
      </p:sp>
      <p:sp>
        <p:nvSpPr>
          <p:cNvPr id="4" name="PlaceHolder 3"/>
          <p:cNvSpPr>
            <a:spLocks noGrp="1"/>
          </p:cNvSpPr>
          <p:nvPr>
            <p:ph type="dt" idx="30"/>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ild mit Überschrift">
    <p:spTree>
      <p:nvGrpSpPr>
        <p:cNvPr id="1" name=""/>
        <p:cNvGrpSpPr/>
        <p:nvPr/>
      </p:nvGrpSpPr>
      <p:grpSpPr>
        <a:xfrm>
          <a:off x="0" y="0"/>
          <a:ext cx="0" cy="0"/>
          <a:chOff x="0" y="0"/>
          <a:chExt cx="0" cy="0"/>
        </a:xfrm>
      </p:grpSpPr>
      <p:sp>
        <p:nvSpPr>
          <p:cNvPr id="2" name="PlaceHolder 1"/>
          <p:cNvSpPr>
            <a:spLocks noGrp="1"/>
          </p:cNvSpPr>
          <p:nvPr>
            <p:ph type="ftr" idx="34"/>
          </p:nvPr>
        </p:nvSpPr>
        <p:spPr/>
        <p:txBody>
          <a:bodyPr/>
          <a:p>
            <a:r>
              <a:t>Footer</a:t>
            </a:r>
          </a:p>
        </p:txBody>
      </p:sp>
      <p:sp>
        <p:nvSpPr>
          <p:cNvPr id="3" name="PlaceHolder 2"/>
          <p:cNvSpPr>
            <a:spLocks noGrp="1"/>
          </p:cNvSpPr>
          <p:nvPr>
            <p:ph type="sldNum" idx="35"/>
          </p:nvPr>
        </p:nvSpPr>
        <p:spPr/>
        <p:txBody>
          <a:bodyPr/>
          <a:p>
            <a:fld id="{A77A7DAB-9D4D-4F69-918F-F07E1FA9C5CA}" type="slidenum">
              <a:t>&lt;#&gt;</a:t>
            </a:fld>
          </a:p>
        </p:txBody>
      </p:sp>
      <p:sp>
        <p:nvSpPr>
          <p:cNvPr id="4" name="PlaceHolder 3"/>
          <p:cNvSpPr>
            <a:spLocks noGrp="1"/>
          </p:cNvSpPr>
          <p:nvPr>
            <p:ph type="dt" idx="33"/>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el und vertikaler Text">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C1E1A2A6-C5E3-4E97-BA88-71FA32458F09}"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kaler Titel und Text">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F120FDB0-ACC9-454D-AA78-1DFEC08E96F3}"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and Content">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1_Nur Titel">
    <p:spTree>
      <p:nvGrpSpPr>
        <p:cNvPr id="1" name=""/>
        <p:cNvGrpSpPr/>
        <p:nvPr/>
      </p:nvGrpSpPr>
      <p:grpSpPr>
        <a:xfrm>
          <a:off x="0" y="0"/>
          <a:ext cx="0" cy="0"/>
          <a:chOff x="0" y="0"/>
          <a:chExt cx="0" cy="0"/>
        </a:xfrm>
      </p:grpSpPr>
      <p:sp>
        <p:nvSpPr>
          <p:cNvPr id="2" name="PlaceHolder 1"/>
          <p:cNvSpPr>
            <a:spLocks noGrp="1"/>
          </p:cNvSpPr>
          <p:nvPr>
            <p:ph type="sldNum" idx="10"/>
          </p:nvPr>
        </p:nvSpPr>
        <p:spPr/>
        <p:txBody>
          <a:bodyPr/>
          <a:p>
            <a:fld id="{47D6E977-FDD3-403E-8929-70924E23A739}" type="slidenum">
              <a:t>&lt;#&gt;</a:t>
            </a:fld>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el und Inhalt (klein)">
    <p:spTree>
      <p:nvGrpSpPr>
        <p:cNvPr id="1" name=""/>
        <p:cNvGrpSpPr/>
        <p:nvPr/>
      </p:nvGrpSpPr>
      <p:grpSpPr>
        <a:xfrm>
          <a:off x="0" y="0"/>
          <a:ext cx="0" cy="0"/>
          <a:chOff x="0" y="0"/>
          <a:chExt cx="0" cy="0"/>
        </a:xfrm>
      </p:grpSpPr>
      <p:sp>
        <p:nvSpPr>
          <p:cNvPr id="2" name="PlaceHolder 1"/>
          <p:cNvSpPr>
            <a:spLocks noGrp="1"/>
          </p:cNvSpPr>
          <p:nvPr>
            <p:ph type="sldNum" idx="11"/>
          </p:nvPr>
        </p:nvSpPr>
        <p:spPr/>
        <p:txBody>
          <a:bodyPr/>
          <a:p>
            <a:fld id="{6C80B7BA-B81C-40EC-88C2-384BC869F925}" type="slidenum">
              <a:t>&lt;#&gt;</a:t>
            </a:fld>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Zweispaltig">
    <p:spTree>
      <p:nvGrpSpPr>
        <p:cNvPr id="1" name=""/>
        <p:cNvGrpSpPr/>
        <p:nvPr/>
      </p:nvGrpSpPr>
      <p:grpSpPr>
        <a:xfrm>
          <a:off x="0" y="0"/>
          <a:ext cx="0" cy="0"/>
          <a:chOff x="0" y="0"/>
          <a:chExt cx="0" cy="0"/>
        </a:xfrm>
      </p:grpSpPr>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el und Inhalt">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endParaRPr b="0" lang="de-DE" sz="1800" spc="-1" strike="noStrike">
              <a:solidFill>
                <a:schemeClr val="dk1"/>
              </a:solidFill>
              <a:latin typeface="Calibri"/>
            </a:endParaRPr>
          </a:p>
        </p:txBody>
      </p:sp>
      <p:sp>
        <p:nvSpPr>
          <p:cNvPr id="53"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lnSpc>
                <a:spcPct val="90000"/>
              </a:lnSpc>
              <a:spcBef>
                <a:spcPts val="1417"/>
              </a:spcBef>
              <a:buNone/>
            </a:pPr>
            <a:endParaRPr b="0" lang="de-DE" sz="2800" spc="-1" strike="noStrike">
              <a:solidFill>
                <a:schemeClr val="dk1"/>
              </a:solidFill>
              <a:latin typeface="Leelawadee"/>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ADF20247-E17E-471C-A9B2-27A51354F5A0}"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Abschnitts-&#10;überschrift">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B8104BA6-6F68-48C5-B9EC-4C0A5F62399B}" type="slidenum">
              <a:t>&lt;#&gt;</a:t>
            </a:fld>
          </a:p>
        </p:txBody>
      </p:sp>
      <p:sp>
        <p:nvSpPr>
          <p:cNvPr id="4" name="PlaceHolder 3"/>
          <p:cNvSpPr>
            <a:spLocks noGrp="1"/>
          </p:cNvSpPr>
          <p:nvPr>
            <p:ph type="dt" idx="15"/>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5.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2.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3.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2.png"/><Relationship Id="rId6" Type="http://schemas.openxmlformats.org/officeDocument/2006/relationships/slideLayout" Target="../slideLayouts/slideLayout4.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5.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Grafik 7" descr=""/>
          <p:cNvPicPr/>
          <p:nvPr/>
        </p:nvPicPr>
        <p:blipFill>
          <a:blip r:embed="rId2"/>
          <a:stretch/>
        </p:blipFill>
        <p:spPr>
          <a:xfrm>
            <a:off x="208080" y="6172200"/>
            <a:ext cx="1259640" cy="640800"/>
          </a:xfrm>
          <a:prstGeom prst="rect">
            <a:avLst/>
          </a:prstGeom>
          <a:ln w="0">
            <a:noFill/>
          </a:ln>
        </p:spPr>
      </p:pic>
      <p:pic>
        <p:nvPicPr>
          <p:cNvPr id="1" name="Grafik 6" descr=""/>
          <p:cNvPicPr/>
          <p:nvPr/>
        </p:nvPicPr>
        <p:blipFill>
          <a:blip r:embed="rId3"/>
          <a:stretch/>
        </p:blipFill>
        <p:spPr>
          <a:xfrm>
            <a:off x="9966240" y="6104520"/>
            <a:ext cx="1879920" cy="625680"/>
          </a:xfrm>
          <a:prstGeom prst="rect">
            <a:avLst/>
          </a:prstGeom>
          <a:ln w="0">
            <a:noFill/>
          </a:ln>
        </p:spPr>
      </p:pic>
      <p:sp>
        <p:nvSpPr>
          <p:cNvPr id="2" name="PlaceHolder 1"/>
          <p:cNvSpPr>
            <a:spLocks noGrp="1"/>
          </p:cNvSpPr>
          <p:nvPr>
            <p:ph type="title"/>
          </p:nvPr>
        </p:nvSpPr>
        <p:spPr>
          <a:xfrm>
            <a:off x="1523880" y="1122480"/>
            <a:ext cx="9143640" cy="2387160"/>
          </a:xfrm>
          <a:prstGeom prst="rect">
            <a:avLst/>
          </a:prstGeom>
          <a:noFill/>
          <a:ln w="0">
            <a:noFill/>
          </a:ln>
        </p:spPr>
        <p:txBody>
          <a:bodyPr anchor="b">
            <a:noAutofit/>
          </a:bodyPr>
          <a:p>
            <a:pPr indent="0" algn="ctr" defTabSz="914400">
              <a:lnSpc>
                <a:spcPct val="90000"/>
              </a:lnSpc>
              <a:buNone/>
            </a:pPr>
            <a:r>
              <a:rPr b="0" lang="de-DE" sz="6000" spc="-1" strike="noStrike">
                <a:solidFill>
                  <a:schemeClr val="dk1"/>
                </a:solidFill>
                <a:latin typeface="Leelawadee"/>
              </a:rPr>
              <a:t>Mastertitelformat bearbeiten</a:t>
            </a:r>
            <a:endParaRPr b="0" lang="de-DE" sz="6000" spc="-1" strike="noStrike">
              <a:solidFill>
                <a:schemeClr val="dk1"/>
              </a:solidFill>
              <a:latin typeface="Calibri"/>
            </a:endParaRPr>
          </a:p>
        </p:txBody>
      </p:sp>
      <p:sp>
        <p:nvSpPr>
          <p:cNvPr id="3" name="PlaceHolder 2"/>
          <p:cNvSpPr>
            <a:spLocks noGrp="1"/>
          </p:cNvSpPr>
          <p:nvPr>
            <p:ph type="dt" idx="1"/>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4" name="PlaceHolder 3"/>
          <p:cNvSpPr>
            <a:spLocks noGrp="1"/>
          </p:cNvSpPr>
          <p:nvPr>
            <p:ph type="ftr" idx="2"/>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5" name="PlaceHolder 4"/>
          <p:cNvSpPr>
            <a:spLocks noGrp="1"/>
          </p:cNvSpPr>
          <p:nvPr>
            <p:ph type="sldNum" idx="3"/>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6D877183-573F-4271-BC66-AF2F5877C160}"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61" name="Grafik 7" descr=""/>
          <p:cNvPicPr/>
          <p:nvPr/>
        </p:nvPicPr>
        <p:blipFill>
          <a:blip r:embed="rId2"/>
          <a:stretch/>
        </p:blipFill>
        <p:spPr>
          <a:xfrm>
            <a:off x="208080" y="6172200"/>
            <a:ext cx="1259640" cy="640800"/>
          </a:xfrm>
          <a:prstGeom prst="rect">
            <a:avLst/>
          </a:prstGeom>
          <a:ln w="0">
            <a:noFill/>
          </a:ln>
        </p:spPr>
      </p:pic>
      <p:pic>
        <p:nvPicPr>
          <p:cNvPr id="62" name="Grafik 6" descr=""/>
          <p:cNvPicPr/>
          <p:nvPr/>
        </p:nvPicPr>
        <p:blipFill>
          <a:blip r:embed="rId3"/>
          <a:stretch/>
        </p:blipFill>
        <p:spPr>
          <a:xfrm>
            <a:off x="9966240" y="6104520"/>
            <a:ext cx="1879920" cy="625680"/>
          </a:xfrm>
          <a:prstGeom prst="rect">
            <a:avLst/>
          </a:prstGeom>
          <a:ln w="0">
            <a:noFill/>
          </a:ln>
        </p:spPr>
      </p:pic>
      <p:sp>
        <p:nvSpPr>
          <p:cNvPr id="63" name="PlaceHolder 1"/>
          <p:cNvSpPr>
            <a:spLocks noGrp="1"/>
          </p:cNvSpPr>
          <p:nvPr>
            <p:ph type="title"/>
          </p:nvPr>
        </p:nvSpPr>
        <p:spPr>
          <a:xfrm>
            <a:off x="838080" y="365040"/>
            <a:ext cx="10515240" cy="893160"/>
          </a:xfrm>
          <a:prstGeom prst="rect">
            <a:avLst/>
          </a:prstGeom>
          <a:noFill/>
          <a:ln w="0">
            <a:noFill/>
          </a:ln>
        </p:spPr>
        <p:txBody>
          <a:bodyPr anchor="ctr">
            <a:noAutofit/>
          </a:bodyPr>
          <a:p>
            <a:pPr indent="0" defTabSz="914400">
              <a:lnSpc>
                <a:spcPct val="90000"/>
              </a:lnSpc>
              <a:buNone/>
            </a:pPr>
            <a:r>
              <a:rPr b="0" lang="de-DE" sz="4400" spc="-1" strike="noStrike">
                <a:solidFill>
                  <a:schemeClr val="dk1"/>
                </a:solidFill>
                <a:latin typeface="Leelawadee"/>
              </a:rPr>
              <a:t>Mastertitelformat bearbeiten</a:t>
            </a:r>
            <a:endParaRPr b="0" lang="de-DE" sz="4400" spc="-1" strike="noStrike">
              <a:solidFill>
                <a:schemeClr val="dk1"/>
              </a:solidFill>
              <a:latin typeface="Calibri"/>
            </a:endParaRPr>
          </a:p>
        </p:txBody>
      </p:sp>
      <p:sp>
        <p:nvSpPr>
          <p:cNvPr id="64" name="PlaceHolder 2"/>
          <p:cNvSpPr>
            <a:spLocks noGrp="1"/>
          </p:cNvSpPr>
          <p:nvPr>
            <p:ph type="body"/>
          </p:nvPr>
        </p:nvSpPr>
        <p:spPr>
          <a:xfrm>
            <a:off x="838080" y="1825560"/>
            <a:ext cx="5181120" cy="4350960"/>
          </a:xfrm>
          <a:prstGeom prst="rect">
            <a:avLst/>
          </a:prstGeom>
          <a:noFill/>
          <a:ln w="0">
            <a:noFill/>
          </a:ln>
        </p:spPr>
        <p:txBody>
          <a:bodyPr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Mastertextformat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
        <p:nvSpPr>
          <p:cNvPr id="65" name="PlaceHolder 3"/>
          <p:cNvSpPr>
            <a:spLocks noGrp="1"/>
          </p:cNvSpPr>
          <p:nvPr>
            <p:ph type="body"/>
          </p:nvPr>
        </p:nvSpPr>
        <p:spPr>
          <a:xfrm>
            <a:off x="6172200" y="1825560"/>
            <a:ext cx="5181120" cy="4350960"/>
          </a:xfrm>
          <a:prstGeom prst="rect">
            <a:avLst/>
          </a:prstGeom>
          <a:noFill/>
          <a:ln w="0">
            <a:noFill/>
          </a:ln>
        </p:spPr>
        <p:txBody>
          <a:bodyPr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Mastertextformat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
        <p:nvSpPr>
          <p:cNvPr id="66" name="PlaceHolder 4"/>
          <p:cNvSpPr>
            <a:spLocks noGrp="1"/>
          </p:cNvSpPr>
          <p:nvPr>
            <p:ph type="dt" idx="18"/>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67" name="PlaceHolder 5"/>
          <p:cNvSpPr>
            <a:spLocks noGrp="1"/>
          </p:cNvSpPr>
          <p:nvPr>
            <p:ph type="ftr" idx="19"/>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68" name="PlaceHolder 6"/>
          <p:cNvSpPr>
            <a:spLocks noGrp="1"/>
          </p:cNvSpPr>
          <p:nvPr>
            <p:ph type="sldNum" idx="20"/>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E1063229-7D54-4128-88D1-CC951B5C93E6}"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7" r:id="rId4"/>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72" name="Grafik 7" descr=""/>
          <p:cNvPicPr/>
          <p:nvPr/>
        </p:nvPicPr>
        <p:blipFill>
          <a:blip r:embed="rId2"/>
          <a:stretch/>
        </p:blipFill>
        <p:spPr>
          <a:xfrm>
            <a:off x="208080" y="6172200"/>
            <a:ext cx="1259640" cy="640800"/>
          </a:xfrm>
          <a:prstGeom prst="rect">
            <a:avLst/>
          </a:prstGeom>
          <a:ln w="0">
            <a:noFill/>
          </a:ln>
        </p:spPr>
      </p:pic>
      <p:pic>
        <p:nvPicPr>
          <p:cNvPr id="73" name="Grafik 6" descr=""/>
          <p:cNvPicPr/>
          <p:nvPr/>
        </p:nvPicPr>
        <p:blipFill>
          <a:blip r:embed="rId3"/>
          <a:stretch/>
        </p:blipFill>
        <p:spPr>
          <a:xfrm>
            <a:off x="9966240" y="6104520"/>
            <a:ext cx="1879920" cy="625680"/>
          </a:xfrm>
          <a:prstGeom prst="rect">
            <a:avLst/>
          </a:prstGeom>
          <a:ln w="0">
            <a:noFill/>
          </a:ln>
        </p:spPr>
      </p:pic>
      <p:sp>
        <p:nvSpPr>
          <p:cNvPr id="74" name="PlaceHolder 1"/>
          <p:cNvSpPr>
            <a:spLocks noGrp="1"/>
          </p:cNvSpPr>
          <p:nvPr>
            <p:ph type="title"/>
          </p:nvPr>
        </p:nvSpPr>
        <p:spPr>
          <a:xfrm>
            <a:off x="839880" y="365040"/>
            <a:ext cx="10515240" cy="1325160"/>
          </a:xfrm>
          <a:prstGeom prst="rect">
            <a:avLst/>
          </a:prstGeom>
          <a:noFill/>
          <a:ln w="0">
            <a:noFill/>
          </a:ln>
        </p:spPr>
        <p:txBody>
          <a:bodyPr anchor="ctr">
            <a:noAutofit/>
          </a:bodyPr>
          <a:p>
            <a:pPr indent="0" defTabSz="914400">
              <a:lnSpc>
                <a:spcPct val="90000"/>
              </a:lnSpc>
              <a:buNone/>
            </a:pPr>
            <a:r>
              <a:rPr b="0" lang="de-DE" sz="4400" spc="-1" strike="noStrike">
                <a:solidFill>
                  <a:schemeClr val="dk1"/>
                </a:solidFill>
                <a:latin typeface="Leelawadee"/>
              </a:rPr>
              <a:t>Mastertitelformat bearbeiten</a:t>
            </a:r>
            <a:endParaRPr b="0" lang="de-DE" sz="4400" spc="-1" strike="noStrike">
              <a:solidFill>
                <a:schemeClr val="dk1"/>
              </a:solidFill>
              <a:latin typeface="Calibri"/>
            </a:endParaRPr>
          </a:p>
        </p:txBody>
      </p:sp>
      <p:sp>
        <p:nvSpPr>
          <p:cNvPr id="75" name="PlaceHolder 2"/>
          <p:cNvSpPr>
            <a:spLocks noGrp="1"/>
          </p:cNvSpPr>
          <p:nvPr>
            <p:ph type="body"/>
          </p:nvPr>
        </p:nvSpPr>
        <p:spPr>
          <a:xfrm>
            <a:off x="839880" y="1681200"/>
            <a:ext cx="5157360" cy="823680"/>
          </a:xfrm>
          <a:prstGeom prst="rect">
            <a:avLst/>
          </a:prstGeom>
          <a:noFill/>
          <a:ln w="0">
            <a:noFill/>
          </a:ln>
        </p:spPr>
        <p:txBody>
          <a:bodyPr anchor="b">
            <a:noAutofit/>
          </a:bodyPr>
          <a:p>
            <a:pPr indent="0" defTabSz="914400">
              <a:lnSpc>
                <a:spcPct val="90000"/>
              </a:lnSpc>
              <a:spcBef>
                <a:spcPts val="1001"/>
              </a:spcBef>
              <a:buNone/>
              <a:tabLst>
                <a:tab algn="l" pos="0"/>
              </a:tabLst>
            </a:pPr>
            <a:r>
              <a:rPr b="1" lang="de-DE" sz="2400" spc="-1" strike="noStrike">
                <a:solidFill>
                  <a:schemeClr val="dk1"/>
                </a:solidFill>
                <a:latin typeface="Leelawadee"/>
              </a:rPr>
              <a:t>Mastertextformat bearbeiten</a:t>
            </a:r>
            <a:endParaRPr b="0" lang="de-DE" sz="2400" spc="-1" strike="noStrike">
              <a:solidFill>
                <a:schemeClr val="dk1"/>
              </a:solidFill>
              <a:latin typeface="Leelawadee"/>
            </a:endParaRPr>
          </a:p>
        </p:txBody>
      </p:sp>
      <p:sp>
        <p:nvSpPr>
          <p:cNvPr id="76" name="PlaceHolder 3"/>
          <p:cNvSpPr>
            <a:spLocks noGrp="1"/>
          </p:cNvSpPr>
          <p:nvPr>
            <p:ph type="body"/>
          </p:nvPr>
        </p:nvSpPr>
        <p:spPr>
          <a:xfrm>
            <a:off x="839880" y="2505240"/>
            <a:ext cx="5157360" cy="3684240"/>
          </a:xfrm>
          <a:prstGeom prst="rect">
            <a:avLst/>
          </a:prstGeom>
          <a:noFill/>
          <a:ln w="0">
            <a:noFill/>
          </a:ln>
        </p:spPr>
        <p:txBody>
          <a:bodyPr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Mastertextformat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
        <p:nvSpPr>
          <p:cNvPr id="77" name="PlaceHolder 4"/>
          <p:cNvSpPr>
            <a:spLocks noGrp="1"/>
          </p:cNvSpPr>
          <p:nvPr>
            <p:ph type="body"/>
          </p:nvPr>
        </p:nvSpPr>
        <p:spPr>
          <a:xfrm>
            <a:off x="6172200" y="1681200"/>
            <a:ext cx="5182920" cy="823680"/>
          </a:xfrm>
          <a:prstGeom prst="rect">
            <a:avLst/>
          </a:prstGeom>
          <a:noFill/>
          <a:ln w="0">
            <a:noFill/>
          </a:ln>
        </p:spPr>
        <p:txBody>
          <a:bodyPr anchor="b">
            <a:noAutofit/>
          </a:bodyPr>
          <a:p>
            <a:pPr indent="0" defTabSz="914400">
              <a:lnSpc>
                <a:spcPct val="90000"/>
              </a:lnSpc>
              <a:spcBef>
                <a:spcPts val="1001"/>
              </a:spcBef>
              <a:buNone/>
              <a:tabLst>
                <a:tab algn="l" pos="0"/>
              </a:tabLst>
            </a:pPr>
            <a:r>
              <a:rPr b="1" lang="de-DE" sz="2400" spc="-1" strike="noStrike">
                <a:solidFill>
                  <a:schemeClr val="dk1"/>
                </a:solidFill>
                <a:latin typeface="Leelawadee"/>
              </a:rPr>
              <a:t>Mastertextformat bearbeiten</a:t>
            </a:r>
            <a:endParaRPr b="0" lang="de-DE" sz="2400" spc="-1" strike="noStrike">
              <a:solidFill>
                <a:schemeClr val="dk1"/>
              </a:solidFill>
              <a:latin typeface="Leelawadee"/>
            </a:endParaRPr>
          </a:p>
        </p:txBody>
      </p:sp>
      <p:sp>
        <p:nvSpPr>
          <p:cNvPr id="78" name="PlaceHolder 5"/>
          <p:cNvSpPr>
            <a:spLocks noGrp="1"/>
          </p:cNvSpPr>
          <p:nvPr>
            <p:ph type="body"/>
          </p:nvPr>
        </p:nvSpPr>
        <p:spPr>
          <a:xfrm>
            <a:off x="6172200" y="2505240"/>
            <a:ext cx="5182920" cy="3684240"/>
          </a:xfrm>
          <a:prstGeom prst="rect">
            <a:avLst/>
          </a:prstGeom>
          <a:noFill/>
          <a:ln w="0">
            <a:noFill/>
          </a:ln>
        </p:spPr>
        <p:txBody>
          <a:bodyPr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Mastertextformat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
        <p:nvSpPr>
          <p:cNvPr id="79" name="PlaceHolder 6"/>
          <p:cNvSpPr>
            <a:spLocks noGrp="1"/>
          </p:cNvSpPr>
          <p:nvPr>
            <p:ph type="dt" idx="21"/>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80" name="PlaceHolder 7"/>
          <p:cNvSpPr>
            <a:spLocks noGrp="1"/>
          </p:cNvSpPr>
          <p:nvPr>
            <p:ph type="ftr" idx="22"/>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81" name="PlaceHolder 8"/>
          <p:cNvSpPr>
            <a:spLocks noGrp="1"/>
          </p:cNvSpPr>
          <p:nvPr>
            <p:ph type="sldNum" idx="23"/>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908AD008-FB4F-4F11-B42C-BFF56F82EE16}"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9" r:id="rId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2" name="Grafik 7" descr=""/>
          <p:cNvPicPr/>
          <p:nvPr/>
        </p:nvPicPr>
        <p:blipFill>
          <a:blip r:embed="rId2"/>
          <a:stretch/>
        </p:blipFill>
        <p:spPr>
          <a:xfrm>
            <a:off x="208080" y="6172200"/>
            <a:ext cx="1259640" cy="640800"/>
          </a:xfrm>
          <a:prstGeom prst="rect">
            <a:avLst/>
          </a:prstGeom>
          <a:ln w="0">
            <a:noFill/>
          </a:ln>
        </p:spPr>
      </p:pic>
      <p:pic>
        <p:nvPicPr>
          <p:cNvPr id="83" name="Grafik 6" descr=""/>
          <p:cNvPicPr/>
          <p:nvPr/>
        </p:nvPicPr>
        <p:blipFill>
          <a:blip r:embed="rId3"/>
          <a:stretch/>
        </p:blipFill>
        <p:spPr>
          <a:xfrm>
            <a:off x="9966240" y="6104520"/>
            <a:ext cx="1879920" cy="625680"/>
          </a:xfrm>
          <a:prstGeom prst="rect">
            <a:avLst/>
          </a:prstGeom>
          <a:ln w="0">
            <a:noFill/>
          </a:ln>
        </p:spPr>
      </p:pic>
      <p:sp>
        <p:nvSpPr>
          <p:cNvPr id="84"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0" lang="de-DE" sz="4000" spc="-1" strike="noStrike">
                <a:solidFill>
                  <a:schemeClr val="dk1"/>
                </a:solidFill>
                <a:latin typeface="Leelawadee"/>
              </a:rPr>
              <a:t>Mastertitelformat bearbeiten</a:t>
            </a:r>
            <a:endParaRPr b="0" lang="de-DE" sz="4000" spc="-1" strike="noStrike">
              <a:solidFill>
                <a:schemeClr val="dk1"/>
              </a:solidFill>
              <a:latin typeface="Calibri"/>
            </a:endParaRPr>
          </a:p>
        </p:txBody>
      </p:sp>
      <p:sp>
        <p:nvSpPr>
          <p:cNvPr id="85" name="PlaceHolder 2"/>
          <p:cNvSpPr>
            <a:spLocks noGrp="1"/>
          </p:cNvSpPr>
          <p:nvPr>
            <p:ph type="dt" idx="24"/>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86" name="PlaceHolder 3"/>
          <p:cNvSpPr>
            <a:spLocks noGrp="1"/>
          </p:cNvSpPr>
          <p:nvPr>
            <p:ph type="ftr" idx="25"/>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87" name="PlaceHolder 4"/>
          <p:cNvSpPr>
            <a:spLocks noGrp="1"/>
          </p:cNvSpPr>
          <p:nvPr>
            <p:ph type="sldNum" idx="26"/>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03EF32FF-4C6F-42EE-B74F-A5CBD69E14E1}"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
        <p:nvSpPr>
          <p:cNvPr id="8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de-DE" sz="2800" spc="-1" strike="noStrike">
                <a:solidFill>
                  <a:schemeClr val="dk1"/>
                </a:solidFill>
                <a:latin typeface="Leelawadee"/>
              </a:rPr>
              <a:t>Click to edit the outline text format</a:t>
            </a:r>
            <a:endParaRPr b="0" lang="de-DE" sz="2800" spc="-1" strike="noStrike">
              <a:solidFill>
                <a:schemeClr val="dk1"/>
              </a:solidFill>
              <a:latin typeface="Leelawadee"/>
            </a:endParaRPr>
          </a:p>
          <a:p>
            <a:pPr lvl="1" marL="864000" indent="-324000">
              <a:lnSpc>
                <a:spcPct val="90000"/>
              </a:lnSpc>
              <a:spcBef>
                <a:spcPts val="1134"/>
              </a:spcBef>
              <a:buClr>
                <a:srgbClr val="000000"/>
              </a:buClr>
              <a:buSzPct val="75000"/>
              <a:buFont typeface="Symbol" charset="2"/>
              <a:buChar char=""/>
            </a:pPr>
            <a:r>
              <a:rPr b="0" lang="de-DE" sz="2000" spc="-1" strike="noStrike">
                <a:solidFill>
                  <a:schemeClr val="dk1"/>
                </a:solidFill>
                <a:latin typeface="Leelawadee"/>
              </a:rPr>
              <a:t>Second Outline Level</a:t>
            </a:r>
            <a:endParaRPr b="0" lang="de-DE" sz="2000" spc="-1" strike="noStrike">
              <a:solidFill>
                <a:schemeClr val="dk1"/>
              </a:solidFill>
              <a:latin typeface="Leelawadee"/>
            </a:endParaRPr>
          </a:p>
          <a:p>
            <a:pPr lvl="2" marL="1296000" indent="-288000">
              <a:lnSpc>
                <a:spcPct val="90000"/>
              </a:lnSpc>
              <a:spcBef>
                <a:spcPts val="850"/>
              </a:spcBef>
              <a:buClr>
                <a:srgbClr val="000000"/>
              </a:buClr>
              <a:buSzPct val="45000"/>
              <a:buFont typeface="Wingdings" charset="2"/>
              <a:buChar char=""/>
            </a:pPr>
            <a:r>
              <a:rPr b="0" lang="de-DE" sz="1800" spc="-1" strike="noStrike">
                <a:solidFill>
                  <a:schemeClr val="dk1"/>
                </a:solidFill>
                <a:latin typeface="Leelawadee"/>
              </a:rPr>
              <a:t>Third Outline Level</a:t>
            </a:r>
            <a:endParaRPr b="0" lang="de-DE" sz="1800" spc="-1" strike="noStrike">
              <a:solidFill>
                <a:schemeClr val="dk1"/>
              </a:solidFill>
              <a:latin typeface="Leelawadee"/>
            </a:endParaRPr>
          </a:p>
          <a:p>
            <a:pPr lvl="3" marL="1728000" indent="-216000">
              <a:lnSpc>
                <a:spcPct val="90000"/>
              </a:lnSpc>
              <a:spcBef>
                <a:spcPts val="567"/>
              </a:spcBef>
              <a:buClr>
                <a:srgbClr val="000000"/>
              </a:buClr>
              <a:buSzPct val="75000"/>
              <a:buFont typeface="Symbol" charset="2"/>
              <a:buChar char=""/>
            </a:pPr>
            <a:r>
              <a:rPr b="0" lang="de-DE" sz="1800" spc="-1" strike="noStrike">
                <a:solidFill>
                  <a:schemeClr val="dk1"/>
                </a:solidFill>
                <a:latin typeface="Leelawadee"/>
              </a:rPr>
              <a:t>Fourth Outline Level</a:t>
            </a:r>
            <a:endParaRPr b="0" lang="de-DE" sz="1800" spc="-1" strike="noStrike">
              <a:solidFill>
                <a:schemeClr val="dk1"/>
              </a:solidFill>
              <a:latin typeface="Leelawadee"/>
            </a:endParaRPr>
          </a:p>
          <a:p>
            <a:pPr lvl="4" marL="2160000" indent="-216000">
              <a:lnSpc>
                <a:spcPct val="90000"/>
              </a:lnSpc>
              <a:spcBef>
                <a:spcPts val="283"/>
              </a:spcBef>
              <a:buClr>
                <a:srgbClr val="000000"/>
              </a:buClr>
              <a:buSzPct val="45000"/>
              <a:buFont typeface="Wingdings" charset="2"/>
              <a:buChar char=""/>
            </a:pPr>
            <a:r>
              <a:rPr b="0" lang="de-DE" sz="2000" spc="-1" strike="noStrike">
                <a:solidFill>
                  <a:schemeClr val="dk1"/>
                </a:solidFill>
                <a:latin typeface="Leelawadee"/>
              </a:rPr>
              <a:t>Fifth Outline Level</a:t>
            </a:r>
            <a:endParaRPr b="0" lang="de-DE" sz="2000" spc="-1" strike="noStrike">
              <a:solidFill>
                <a:schemeClr val="dk1"/>
              </a:solidFill>
              <a:latin typeface="Leelawadee"/>
            </a:endParaRPr>
          </a:p>
          <a:p>
            <a:pPr lvl="5" marL="2592000" indent="-216000">
              <a:lnSpc>
                <a:spcPct val="90000"/>
              </a:lnSpc>
              <a:spcBef>
                <a:spcPts val="283"/>
              </a:spcBef>
              <a:buClr>
                <a:srgbClr val="000000"/>
              </a:buClr>
              <a:buSzPct val="45000"/>
              <a:buFont typeface="Wingdings" charset="2"/>
              <a:buChar char=""/>
            </a:pPr>
            <a:r>
              <a:rPr b="0" lang="de-DE" sz="2000" spc="-1" strike="noStrike">
                <a:solidFill>
                  <a:schemeClr val="dk1"/>
                </a:solidFill>
                <a:latin typeface="Leelawadee"/>
              </a:rPr>
              <a:t>Sixth Outline Level</a:t>
            </a:r>
            <a:endParaRPr b="0" lang="de-DE" sz="2000" spc="-1" strike="noStrike">
              <a:solidFill>
                <a:schemeClr val="dk1"/>
              </a:solidFill>
              <a:latin typeface="Leelawadee"/>
            </a:endParaRPr>
          </a:p>
          <a:p>
            <a:pPr lvl="6" marL="3024000" indent="-216000">
              <a:lnSpc>
                <a:spcPct val="90000"/>
              </a:lnSpc>
              <a:spcBef>
                <a:spcPts val="283"/>
              </a:spcBef>
              <a:buClr>
                <a:srgbClr val="000000"/>
              </a:buClr>
              <a:buSzPct val="45000"/>
              <a:buFont typeface="Wingdings" charset="2"/>
              <a:buChar char=""/>
            </a:pPr>
            <a:r>
              <a:rPr b="0" lang="de-DE" sz="2000" spc="-1" strike="noStrike">
                <a:solidFill>
                  <a:schemeClr val="dk1"/>
                </a:solidFill>
                <a:latin typeface="Leelawadee"/>
              </a:rPr>
              <a:t>Seventh Outline Level</a:t>
            </a:r>
            <a:endParaRPr b="0" lang="de-DE" sz="2000" spc="-1" strike="noStrike">
              <a:solidFill>
                <a:schemeClr val="dk1"/>
              </a:solidFill>
              <a:latin typeface="Leelawadee"/>
            </a:endParaRPr>
          </a:p>
        </p:txBody>
      </p:sp>
    </p:spTree>
  </p:cSld>
  <p:clrMap bg1="lt1" bg2="lt2" tx1="dk1" tx2="dk2" accent1="accent1" accent2="accent2" accent3="accent3" accent4="accent4" accent5="accent5" accent6="accent6" hlink="hlink" folHlink="folHlink"/>
  <p:sldLayoutIdLst>
    <p:sldLayoutId id="2147483671" r:id="rId4"/>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0" name="Grafik 7" descr=""/>
          <p:cNvPicPr/>
          <p:nvPr/>
        </p:nvPicPr>
        <p:blipFill>
          <a:blip r:embed="rId2"/>
          <a:stretch/>
        </p:blipFill>
        <p:spPr>
          <a:xfrm>
            <a:off x="208080" y="6172200"/>
            <a:ext cx="1259640" cy="640800"/>
          </a:xfrm>
          <a:prstGeom prst="rect">
            <a:avLst/>
          </a:prstGeom>
          <a:ln w="0">
            <a:noFill/>
          </a:ln>
        </p:spPr>
      </p:pic>
      <p:pic>
        <p:nvPicPr>
          <p:cNvPr id="91" name="Grafik 6" descr=""/>
          <p:cNvPicPr/>
          <p:nvPr/>
        </p:nvPicPr>
        <p:blipFill>
          <a:blip r:embed="rId3"/>
          <a:stretch/>
        </p:blipFill>
        <p:spPr>
          <a:xfrm>
            <a:off x="9966240" y="6104520"/>
            <a:ext cx="1879920" cy="625680"/>
          </a:xfrm>
          <a:prstGeom prst="rect">
            <a:avLst/>
          </a:prstGeom>
          <a:ln w="0">
            <a:noFill/>
          </a:ln>
        </p:spPr>
      </p:pic>
      <p:sp>
        <p:nvSpPr>
          <p:cNvPr id="92" name="PlaceHolder 1"/>
          <p:cNvSpPr>
            <a:spLocks noGrp="1"/>
          </p:cNvSpPr>
          <p:nvPr>
            <p:ph type="dt" idx="27"/>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93" name="PlaceHolder 2"/>
          <p:cNvSpPr>
            <a:spLocks noGrp="1"/>
          </p:cNvSpPr>
          <p:nvPr>
            <p:ph type="ftr" idx="28"/>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94" name="PlaceHolder 3"/>
          <p:cNvSpPr>
            <a:spLocks noGrp="1"/>
          </p:cNvSpPr>
          <p:nvPr>
            <p:ph type="sldNum" idx="29"/>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D805413A-351D-4276-A56F-6A00EF63E40E}"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buNone/>
            </a:pPr>
            <a:r>
              <a:rPr b="0" lang="de-DE" sz="1800" spc="-1" strike="noStrike">
                <a:solidFill>
                  <a:schemeClr val="dk1"/>
                </a:solidFill>
                <a:latin typeface="Calibri"/>
              </a:rPr>
              <a:t>Click to edit the title text format</a:t>
            </a:r>
            <a:endParaRPr b="0" lang="de-DE" sz="1800" spc="-1" strike="noStrike">
              <a:solidFill>
                <a:schemeClr val="dk1"/>
              </a:solidFill>
              <a:latin typeface="Calibri"/>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de-DE" sz="2800" spc="-1" strike="noStrike">
                <a:solidFill>
                  <a:schemeClr val="dk1"/>
                </a:solidFill>
                <a:latin typeface="Leelawadee"/>
              </a:rPr>
              <a:t>Click to edit the outline text format</a:t>
            </a:r>
            <a:endParaRPr b="0" lang="de-DE" sz="2800" spc="-1" strike="noStrike">
              <a:solidFill>
                <a:schemeClr val="dk1"/>
              </a:solidFill>
              <a:latin typeface="Leelawadee"/>
            </a:endParaRPr>
          </a:p>
          <a:p>
            <a:pPr lvl="1" marL="864000" indent="-324000">
              <a:lnSpc>
                <a:spcPct val="90000"/>
              </a:lnSpc>
              <a:spcBef>
                <a:spcPts val="1134"/>
              </a:spcBef>
              <a:buClr>
                <a:srgbClr val="000000"/>
              </a:buClr>
              <a:buSzPct val="75000"/>
              <a:buFont typeface="Symbol" charset="2"/>
              <a:buChar char=""/>
            </a:pPr>
            <a:r>
              <a:rPr b="0" lang="de-DE" sz="2000" spc="-1" strike="noStrike">
                <a:solidFill>
                  <a:schemeClr val="dk1"/>
                </a:solidFill>
                <a:latin typeface="Leelawadee"/>
              </a:rPr>
              <a:t>Second Outline Level</a:t>
            </a:r>
            <a:endParaRPr b="0" lang="de-DE" sz="2000" spc="-1" strike="noStrike">
              <a:solidFill>
                <a:schemeClr val="dk1"/>
              </a:solidFill>
              <a:latin typeface="Leelawadee"/>
            </a:endParaRPr>
          </a:p>
          <a:p>
            <a:pPr lvl="2" marL="1296000" indent="-288000">
              <a:lnSpc>
                <a:spcPct val="90000"/>
              </a:lnSpc>
              <a:spcBef>
                <a:spcPts val="850"/>
              </a:spcBef>
              <a:buClr>
                <a:srgbClr val="000000"/>
              </a:buClr>
              <a:buSzPct val="45000"/>
              <a:buFont typeface="Wingdings" charset="2"/>
              <a:buChar char=""/>
            </a:pPr>
            <a:r>
              <a:rPr b="0" lang="de-DE" sz="1800" spc="-1" strike="noStrike">
                <a:solidFill>
                  <a:schemeClr val="dk1"/>
                </a:solidFill>
                <a:latin typeface="Leelawadee"/>
              </a:rPr>
              <a:t>Third Outline Level</a:t>
            </a:r>
            <a:endParaRPr b="0" lang="de-DE" sz="1800" spc="-1" strike="noStrike">
              <a:solidFill>
                <a:schemeClr val="dk1"/>
              </a:solidFill>
              <a:latin typeface="Leelawadee"/>
            </a:endParaRPr>
          </a:p>
          <a:p>
            <a:pPr lvl="3" marL="1728000" indent="-216000">
              <a:lnSpc>
                <a:spcPct val="90000"/>
              </a:lnSpc>
              <a:spcBef>
                <a:spcPts val="567"/>
              </a:spcBef>
              <a:buClr>
                <a:srgbClr val="000000"/>
              </a:buClr>
              <a:buSzPct val="75000"/>
              <a:buFont typeface="Symbol" charset="2"/>
              <a:buChar char=""/>
            </a:pPr>
            <a:r>
              <a:rPr b="0" lang="de-DE" sz="1800" spc="-1" strike="noStrike">
                <a:solidFill>
                  <a:schemeClr val="dk1"/>
                </a:solidFill>
                <a:latin typeface="Leelawadee"/>
              </a:rPr>
              <a:t>Fourth Outline Level</a:t>
            </a:r>
            <a:endParaRPr b="0" lang="de-DE" sz="1800" spc="-1" strike="noStrike">
              <a:solidFill>
                <a:schemeClr val="dk1"/>
              </a:solidFill>
              <a:latin typeface="Leelawadee"/>
            </a:endParaRPr>
          </a:p>
          <a:p>
            <a:pPr lvl="4" marL="2160000" indent="-216000">
              <a:lnSpc>
                <a:spcPct val="90000"/>
              </a:lnSpc>
              <a:spcBef>
                <a:spcPts val="283"/>
              </a:spcBef>
              <a:buClr>
                <a:srgbClr val="000000"/>
              </a:buClr>
              <a:buSzPct val="45000"/>
              <a:buFont typeface="Wingdings" charset="2"/>
              <a:buChar char=""/>
            </a:pPr>
            <a:r>
              <a:rPr b="0" lang="de-DE" sz="2000" spc="-1" strike="noStrike">
                <a:solidFill>
                  <a:schemeClr val="dk1"/>
                </a:solidFill>
                <a:latin typeface="Leelawadee"/>
              </a:rPr>
              <a:t>Fifth Outline Level</a:t>
            </a:r>
            <a:endParaRPr b="0" lang="de-DE" sz="2000" spc="-1" strike="noStrike">
              <a:solidFill>
                <a:schemeClr val="dk1"/>
              </a:solidFill>
              <a:latin typeface="Leelawadee"/>
            </a:endParaRPr>
          </a:p>
          <a:p>
            <a:pPr lvl="5" marL="2592000" indent="-216000">
              <a:lnSpc>
                <a:spcPct val="90000"/>
              </a:lnSpc>
              <a:spcBef>
                <a:spcPts val="283"/>
              </a:spcBef>
              <a:buClr>
                <a:srgbClr val="000000"/>
              </a:buClr>
              <a:buSzPct val="45000"/>
              <a:buFont typeface="Wingdings" charset="2"/>
              <a:buChar char=""/>
            </a:pPr>
            <a:r>
              <a:rPr b="0" lang="de-DE" sz="2000" spc="-1" strike="noStrike">
                <a:solidFill>
                  <a:schemeClr val="dk1"/>
                </a:solidFill>
                <a:latin typeface="Leelawadee"/>
              </a:rPr>
              <a:t>Sixth Outline Level</a:t>
            </a:r>
            <a:endParaRPr b="0" lang="de-DE" sz="2000" spc="-1" strike="noStrike">
              <a:solidFill>
                <a:schemeClr val="dk1"/>
              </a:solidFill>
              <a:latin typeface="Leelawadee"/>
            </a:endParaRPr>
          </a:p>
          <a:p>
            <a:pPr lvl="6" marL="3024000" indent="-216000">
              <a:lnSpc>
                <a:spcPct val="90000"/>
              </a:lnSpc>
              <a:spcBef>
                <a:spcPts val="283"/>
              </a:spcBef>
              <a:buClr>
                <a:srgbClr val="000000"/>
              </a:buClr>
              <a:buSzPct val="45000"/>
              <a:buFont typeface="Wingdings" charset="2"/>
              <a:buChar char=""/>
            </a:pPr>
            <a:r>
              <a:rPr b="0" lang="de-DE" sz="2000" spc="-1" strike="noStrike">
                <a:solidFill>
                  <a:schemeClr val="dk1"/>
                </a:solidFill>
                <a:latin typeface="Leelawadee"/>
              </a:rPr>
              <a:t>Seventh Outline Level</a:t>
            </a:r>
            <a:endParaRPr b="0" lang="de-DE" sz="2000" spc="-1" strike="noStrike">
              <a:solidFill>
                <a:schemeClr val="dk1"/>
              </a:solidFill>
              <a:latin typeface="Leelawadee"/>
            </a:endParaRPr>
          </a:p>
        </p:txBody>
      </p:sp>
    </p:spTree>
  </p:cSld>
  <p:clrMap bg1="lt1" bg2="lt2" tx1="dk1" tx2="dk2" accent1="accent1" accent2="accent2" accent3="accent3" accent4="accent4" accent5="accent5" accent6="accent6" hlink="hlink" folHlink="folHlink"/>
  <p:sldLayoutIdLst>
    <p:sldLayoutId id="2147483673" r:id="rId4"/>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7" name="Grafik 7" descr=""/>
          <p:cNvPicPr/>
          <p:nvPr/>
        </p:nvPicPr>
        <p:blipFill>
          <a:blip r:embed="rId2"/>
          <a:stretch/>
        </p:blipFill>
        <p:spPr>
          <a:xfrm>
            <a:off x="208080" y="6172200"/>
            <a:ext cx="1259640" cy="640800"/>
          </a:xfrm>
          <a:prstGeom prst="rect">
            <a:avLst/>
          </a:prstGeom>
          <a:ln w="0">
            <a:noFill/>
          </a:ln>
        </p:spPr>
      </p:pic>
      <p:pic>
        <p:nvPicPr>
          <p:cNvPr id="98" name="Grafik 6" descr=""/>
          <p:cNvPicPr/>
          <p:nvPr/>
        </p:nvPicPr>
        <p:blipFill>
          <a:blip r:embed="rId3"/>
          <a:stretch/>
        </p:blipFill>
        <p:spPr>
          <a:xfrm>
            <a:off x="9966240" y="6104520"/>
            <a:ext cx="1879920" cy="625680"/>
          </a:xfrm>
          <a:prstGeom prst="rect">
            <a:avLst/>
          </a:prstGeom>
          <a:ln w="0">
            <a:noFill/>
          </a:ln>
        </p:spPr>
      </p:pic>
      <p:sp>
        <p:nvSpPr>
          <p:cNvPr id="99" name="PlaceHolder 1"/>
          <p:cNvSpPr>
            <a:spLocks noGrp="1"/>
          </p:cNvSpPr>
          <p:nvPr>
            <p:ph type="title"/>
          </p:nvPr>
        </p:nvSpPr>
        <p:spPr>
          <a:xfrm>
            <a:off x="839880" y="457200"/>
            <a:ext cx="3931920" cy="1599840"/>
          </a:xfrm>
          <a:prstGeom prst="rect">
            <a:avLst/>
          </a:prstGeom>
          <a:noFill/>
          <a:ln w="0">
            <a:noFill/>
          </a:ln>
        </p:spPr>
        <p:txBody>
          <a:bodyPr anchor="b">
            <a:noAutofit/>
          </a:bodyPr>
          <a:p>
            <a:pPr indent="0" defTabSz="914400">
              <a:lnSpc>
                <a:spcPct val="90000"/>
              </a:lnSpc>
              <a:buNone/>
            </a:pPr>
            <a:r>
              <a:rPr b="0" lang="de-DE" sz="3200" spc="-1" strike="noStrike">
                <a:solidFill>
                  <a:schemeClr val="dk1"/>
                </a:solidFill>
                <a:latin typeface="Leelawadee"/>
              </a:rPr>
              <a:t>Mastertitelformat bearbeiten</a:t>
            </a:r>
            <a:endParaRPr b="0" lang="de-DE" sz="3200" spc="-1" strike="noStrike">
              <a:solidFill>
                <a:schemeClr val="dk1"/>
              </a:solidFill>
              <a:latin typeface="Calibri"/>
            </a:endParaRPr>
          </a:p>
        </p:txBody>
      </p:sp>
      <p:sp>
        <p:nvSpPr>
          <p:cNvPr id="100" name="PlaceHolder 2"/>
          <p:cNvSpPr>
            <a:spLocks noGrp="1"/>
          </p:cNvSpPr>
          <p:nvPr>
            <p:ph type="body"/>
          </p:nvPr>
        </p:nvSpPr>
        <p:spPr>
          <a:xfrm>
            <a:off x="5183280" y="987480"/>
            <a:ext cx="6171840" cy="4873320"/>
          </a:xfrm>
          <a:prstGeom prst="rect">
            <a:avLst/>
          </a:prstGeom>
          <a:noFill/>
          <a:ln w="0">
            <a:noFill/>
          </a:ln>
        </p:spPr>
        <p:txBody>
          <a:bodyPr anchor="t">
            <a:noAutofit/>
          </a:bodyPr>
          <a:p>
            <a:pPr marL="228600" indent="-228600" defTabSz="914400">
              <a:lnSpc>
                <a:spcPct val="90000"/>
              </a:lnSpc>
              <a:spcBef>
                <a:spcPts val="1001"/>
              </a:spcBef>
              <a:buClr>
                <a:srgbClr val="000000"/>
              </a:buClr>
              <a:buFont typeface="Arial"/>
              <a:buChar char="•"/>
            </a:pPr>
            <a:r>
              <a:rPr b="0" lang="de-DE" sz="3200" spc="-1" strike="noStrike">
                <a:solidFill>
                  <a:schemeClr val="dk1"/>
                </a:solidFill>
                <a:latin typeface="Leelawadee"/>
              </a:rPr>
              <a:t>Mastertextformat bearbeiten</a:t>
            </a:r>
            <a:endParaRPr b="0" lang="de-DE" sz="32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800" spc="-1" strike="noStrike">
                <a:solidFill>
                  <a:schemeClr val="dk1"/>
                </a:solidFill>
                <a:latin typeface="Leelawadee"/>
              </a:rPr>
              <a:t>Zweite Ebene</a:t>
            </a:r>
            <a:endParaRPr b="0" lang="de-DE" sz="28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Dritte Ebene</a:t>
            </a:r>
            <a:endParaRPr b="0" lang="de-DE" sz="24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Vierte Ebene</a:t>
            </a:r>
            <a:endParaRPr b="0" lang="de-DE" sz="20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Fünfte Ebene</a:t>
            </a:r>
            <a:endParaRPr b="0" lang="de-DE" sz="2000" spc="-1" strike="noStrike">
              <a:solidFill>
                <a:schemeClr val="dk1"/>
              </a:solidFill>
              <a:latin typeface="Leelawadee"/>
            </a:endParaRPr>
          </a:p>
        </p:txBody>
      </p:sp>
      <p:sp>
        <p:nvSpPr>
          <p:cNvPr id="101" name="PlaceHolder 3"/>
          <p:cNvSpPr>
            <a:spLocks noGrp="1"/>
          </p:cNvSpPr>
          <p:nvPr>
            <p:ph type="body"/>
          </p:nvPr>
        </p:nvSpPr>
        <p:spPr>
          <a:xfrm>
            <a:off x="839880" y="2057400"/>
            <a:ext cx="3931920" cy="3811320"/>
          </a:xfrm>
          <a:prstGeom prst="rect">
            <a:avLst/>
          </a:prstGeom>
          <a:noFill/>
          <a:ln w="0">
            <a:noFill/>
          </a:ln>
        </p:spPr>
        <p:txBody>
          <a:bodyPr anchor="t">
            <a:noAutofit/>
          </a:bodyPr>
          <a:p>
            <a:pPr indent="0" defTabSz="914400">
              <a:lnSpc>
                <a:spcPct val="90000"/>
              </a:lnSpc>
              <a:spcBef>
                <a:spcPts val="1001"/>
              </a:spcBef>
              <a:buNone/>
              <a:tabLst>
                <a:tab algn="l" pos="0"/>
              </a:tabLst>
            </a:pPr>
            <a:r>
              <a:rPr b="0" lang="de-DE" sz="1600" spc="-1" strike="noStrike">
                <a:solidFill>
                  <a:schemeClr val="dk1"/>
                </a:solidFill>
                <a:latin typeface="Leelawadee"/>
              </a:rPr>
              <a:t>Mastertextformat bearbeiten</a:t>
            </a:r>
            <a:endParaRPr b="0" lang="de-DE" sz="1600" spc="-1" strike="noStrike">
              <a:solidFill>
                <a:schemeClr val="dk1"/>
              </a:solidFill>
              <a:latin typeface="Leelawadee"/>
            </a:endParaRPr>
          </a:p>
        </p:txBody>
      </p:sp>
      <p:sp>
        <p:nvSpPr>
          <p:cNvPr id="102" name="PlaceHolder 4"/>
          <p:cNvSpPr>
            <a:spLocks noGrp="1"/>
          </p:cNvSpPr>
          <p:nvPr>
            <p:ph type="dt" idx="30"/>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103" name="PlaceHolder 5"/>
          <p:cNvSpPr>
            <a:spLocks noGrp="1"/>
          </p:cNvSpPr>
          <p:nvPr>
            <p:ph type="ftr" idx="31"/>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104" name="PlaceHolder 6"/>
          <p:cNvSpPr>
            <a:spLocks noGrp="1"/>
          </p:cNvSpPr>
          <p:nvPr>
            <p:ph type="sldNum" idx="32"/>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51DD694A-C238-4CAE-92CA-D6D092398F67}"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4"/>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5" name="Grafik 7" descr=""/>
          <p:cNvPicPr/>
          <p:nvPr/>
        </p:nvPicPr>
        <p:blipFill>
          <a:blip r:embed="rId2"/>
          <a:stretch/>
        </p:blipFill>
        <p:spPr>
          <a:xfrm>
            <a:off x="208080" y="6172200"/>
            <a:ext cx="1259640" cy="640800"/>
          </a:xfrm>
          <a:prstGeom prst="rect">
            <a:avLst/>
          </a:prstGeom>
          <a:ln w="0">
            <a:noFill/>
          </a:ln>
        </p:spPr>
      </p:pic>
      <p:pic>
        <p:nvPicPr>
          <p:cNvPr id="106" name="Grafik 6" descr=""/>
          <p:cNvPicPr/>
          <p:nvPr/>
        </p:nvPicPr>
        <p:blipFill>
          <a:blip r:embed="rId3"/>
          <a:stretch/>
        </p:blipFill>
        <p:spPr>
          <a:xfrm>
            <a:off x="9966240" y="6104520"/>
            <a:ext cx="1879920" cy="625680"/>
          </a:xfrm>
          <a:prstGeom prst="rect">
            <a:avLst/>
          </a:prstGeom>
          <a:ln w="0">
            <a:noFill/>
          </a:ln>
        </p:spPr>
      </p:pic>
      <p:sp>
        <p:nvSpPr>
          <p:cNvPr id="107" name="PlaceHolder 1"/>
          <p:cNvSpPr>
            <a:spLocks noGrp="1"/>
          </p:cNvSpPr>
          <p:nvPr>
            <p:ph type="title"/>
          </p:nvPr>
        </p:nvSpPr>
        <p:spPr>
          <a:xfrm>
            <a:off x="839880" y="457200"/>
            <a:ext cx="3931920" cy="1599840"/>
          </a:xfrm>
          <a:prstGeom prst="rect">
            <a:avLst/>
          </a:prstGeom>
          <a:noFill/>
          <a:ln w="0">
            <a:noFill/>
          </a:ln>
        </p:spPr>
        <p:txBody>
          <a:bodyPr anchor="b">
            <a:noAutofit/>
          </a:bodyPr>
          <a:p>
            <a:pPr indent="0" defTabSz="914400">
              <a:lnSpc>
                <a:spcPct val="90000"/>
              </a:lnSpc>
              <a:buNone/>
            </a:pPr>
            <a:r>
              <a:rPr b="0" lang="de-DE" sz="3200" spc="-1" strike="noStrike">
                <a:solidFill>
                  <a:schemeClr val="dk1"/>
                </a:solidFill>
                <a:latin typeface="Leelawadee"/>
              </a:rPr>
              <a:t>Mastertitelformat bearbeiten</a:t>
            </a:r>
            <a:endParaRPr b="0" lang="de-DE" sz="3200" spc="-1" strike="noStrike">
              <a:solidFill>
                <a:schemeClr val="dk1"/>
              </a:solidFill>
              <a:latin typeface="Calibri"/>
            </a:endParaRPr>
          </a:p>
        </p:txBody>
      </p:sp>
      <p:sp>
        <p:nvSpPr>
          <p:cNvPr id="108" name="PlaceHolder 2"/>
          <p:cNvSpPr>
            <a:spLocks noGrp="1"/>
          </p:cNvSpPr>
          <p:nvPr>
            <p:ph type="body"/>
          </p:nvPr>
        </p:nvSpPr>
        <p:spPr>
          <a:xfrm>
            <a:off x="5183280" y="987480"/>
            <a:ext cx="6171840" cy="4873320"/>
          </a:xfrm>
          <a:prstGeom prst="rect">
            <a:avLst/>
          </a:prstGeom>
          <a:noFill/>
          <a:ln w="0">
            <a:noFill/>
          </a:ln>
        </p:spPr>
        <p:txBody>
          <a:bodyPr lIns="90000" rIns="90000" tIns="45000" bIns="45000" anchor="t">
            <a:noAutofit/>
          </a:bodyPr>
          <a:p>
            <a:pPr marL="432000" indent="-324000">
              <a:lnSpc>
                <a:spcPct val="90000"/>
              </a:lnSpc>
              <a:spcBef>
                <a:spcPts val="1417"/>
              </a:spcBef>
              <a:buClr>
                <a:srgbClr val="000000"/>
              </a:buClr>
              <a:buSzPct val="45000"/>
              <a:buFont typeface="Wingdings" charset="2"/>
              <a:buChar char=""/>
            </a:pPr>
            <a:r>
              <a:rPr b="0" lang="de-DE" sz="3200" spc="-1" strike="noStrike">
                <a:solidFill>
                  <a:schemeClr val="dk1"/>
                </a:solidFill>
                <a:latin typeface="Leelawadee"/>
              </a:rPr>
              <a:t>Click to edit the outline text format</a:t>
            </a:r>
            <a:endParaRPr b="0" lang="de-DE" sz="3200" spc="-1" strike="noStrike">
              <a:solidFill>
                <a:schemeClr val="dk1"/>
              </a:solidFill>
              <a:latin typeface="Leelawadee"/>
            </a:endParaRPr>
          </a:p>
          <a:p>
            <a:pPr lvl="1" marL="864000" indent="-324000">
              <a:lnSpc>
                <a:spcPct val="90000"/>
              </a:lnSpc>
              <a:spcBef>
                <a:spcPts val="1134"/>
              </a:spcBef>
              <a:buClr>
                <a:srgbClr val="000000"/>
              </a:buClr>
              <a:buSzPct val="75000"/>
              <a:buFont typeface="Symbol" charset="2"/>
              <a:buChar char=""/>
            </a:pPr>
            <a:r>
              <a:rPr b="0" lang="de-DE" sz="3200" spc="-1" strike="noStrike">
                <a:solidFill>
                  <a:schemeClr val="dk1"/>
                </a:solidFill>
                <a:latin typeface="Leelawadee"/>
              </a:rPr>
              <a:t>Second Outline Level</a:t>
            </a:r>
            <a:endParaRPr b="0" lang="de-DE" sz="3200" spc="-1" strike="noStrike">
              <a:solidFill>
                <a:schemeClr val="dk1"/>
              </a:solidFill>
              <a:latin typeface="Leelawadee"/>
            </a:endParaRPr>
          </a:p>
          <a:p>
            <a:pPr lvl="2" marL="1296000" indent="-288000">
              <a:lnSpc>
                <a:spcPct val="90000"/>
              </a:lnSpc>
              <a:spcBef>
                <a:spcPts val="850"/>
              </a:spcBef>
              <a:buClr>
                <a:srgbClr val="000000"/>
              </a:buClr>
              <a:buSzPct val="45000"/>
              <a:buFont typeface="Wingdings" charset="2"/>
              <a:buChar char=""/>
            </a:pPr>
            <a:r>
              <a:rPr b="0" lang="de-DE" sz="3200" spc="-1" strike="noStrike">
                <a:solidFill>
                  <a:schemeClr val="dk1"/>
                </a:solidFill>
                <a:latin typeface="Leelawadee"/>
              </a:rPr>
              <a:t>Third Outline Level</a:t>
            </a:r>
            <a:endParaRPr b="0" lang="de-DE" sz="3200" spc="-1" strike="noStrike">
              <a:solidFill>
                <a:schemeClr val="dk1"/>
              </a:solidFill>
              <a:latin typeface="Leelawadee"/>
            </a:endParaRPr>
          </a:p>
          <a:p>
            <a:pPr lvl="3" marL="1728000" indent="-216000">
              <a:lnSpc>
                <a:spcPct val="90000"/>
              </a:lnSpc>
              <a:spcBef>
                <a:spcPts val="567"/>
              </a:spcBef>
              <a:buClr>
                <a:srgbClr val="000000"/>
              </a:buClr>
              <a:buSzPct val="75000"/>
              <a:buFont typeface="Symbol" charset="2"/>
              <a:buChar char=""/>
            </a:pPr>
            <a:r>
              <a:rPr b="0" lang="de-DE" sz="3200" spc="-1" strike="noStrike">
                <a:solidFill>
                  <a:schemeClr val="dk1"/>
                </a:solidFill>
                <a:latin typeface="Leelawadee"/>
              </a:rPr>
              <a:t>Fourth Outline Level</a:t>
            </a:r>
            <a:endParaRPr b="0" lang="de-DE" sz="3200" spc="-1" strike="noStrike">
              <a:solidFill>
                <a:schemeClr val="dk1"/>
              </a:solidFill>
              <a:latin typeface="Leelawadee"/>
            </a:endParaRPr>
          </a:p>
          <a:p>
            <a:pPr lvl="4" marL="2160000" indent="-216000">
              <a:lnSpc>
                <a:spcPct val="90000"/>
              </a:lnSpc>
              <a:spcBef>
                <a:spcPts val="283"/>
              </a:spcBef>
              <a:buClr>
                <a:srgbClr val="000000"/>
              </a:buClr>
              <a:buSzPct val="45000"/>
              <a:buFont typeface="Wingdings" charset="2"/>
              <a:buChar char=""/>
            </a:pPr>
            <a:r>
              <a:rPr b="0" lang="de-DE" sz="3200" spc="-1" strike="noStrike">
                <a:solidFill>
                  <a:schemeClr val="dk1"/>
                </a:solidFill>
                <a:latin typeface="Leelawadee"/>
              </a:rPr>
              <a:t>Fifth Outline Level</a:t>
            </a:r>
            <a:endParaRPr b="0" lang="de-DE" sz="3200" spc="-1" strike="noStrike">
              <a:solidFill>
                <a:schemeClr val="dk1"/>
              </a:solidFill>
              <a:latin typeface="Leelawadee"/>
            </a:endParaRPr>
          </a:p>
          <a:p>
            <a:pPr lvl="5" marL="2592000" indent="-216000">
              <a:lnSpc>
                <a:spcPct val="90000"/>
              </a:lnSpc>
              <a:spcBef>
                <a:spcPts val="283"/>
              </a:spcBef>
              <a:buClr>
                <a:srgbClr val="000000"/>
              </a:buClr>
              <a:buSzPct val="45000"/>
              <a:buFont typeface="Wingdings" charset="2"/>
              <a:buChar char=""/>
            </a:pPr>
            <a:r>
              <a:rPr b="0" lang="de-DE" sz="3200" spc="-1" strike="noStrike">
                <a:solidFill>
                  <a:schemeClr val="dk1"/>
                </a:solidFill>
                <a:latin typeface="Leelawadee"/>
              </a:rPr>
              <a:t>Sixth Outline Level</a:t>
            </a:r>
            <a:endParaRPr b="0" lang="de-DE" sz="3200" spc="-1" strike="noStrike">
              <a:solidFill>
                <a:schemeClr val="dk1"/>
              </a:solidFill>
              <a:latin typeface="Leelawadee"/>
            </a:endParaRPr>
          </a:p>
          <a:p>
            <a:pPr lvl="6" marL="3024000" indent="-216000">
              <a:lnSpc>
                <a:spcPct val="90000"/>
              </a:lnSpc>
              <a:spcBef>
                <a:spcPts val="283"/>
              </a:spcBef>
              <a:buClr>
                <a:srgbClr val="000000"/>
              </a:buClr>
              <a:buSzPct val="45000"/>
              <a:buFont typeface="Wingdings" charset="2"/>
              <a:buChar char=""/>
            </a:pPr>
            <a:r>
              <a:rPr b="0" lang="de-DE" sz="3200" spc="-1" strike="noStrike">
                <a:solidFill>
                  <a:schemeClr val="dk1"/>
                </a:solidFill>
                <a:latin typeface="Leelawadee"/>
              </a:rPr>
              <a:t>Seventh Outline Level</a:t>
            </a:r>
            <a:endParaRPr b="0" lang="de-DE" sz="3200" spc="-1" strike="noStrike">
              <a:solidFill>
                <a:schemeClr val="dk1"/>
              </a:solidFill>
              <a:latin typeface="Leelawadee"/>
            </a:endParaRPr>
          </a:p>
        </p:txBody>
      </p:sp>
      <p:sp>
        <p:nvSpPr>
          <p:cNvPr id="109" name="PlaceHolder 3"/>
          <p:cNvSpPr>
            <a:spLocks noGrp="1"/>
          </p:cNvSpPr>
          <p:nvPr>
            <p:ph type="body"/>
          </p:nvPr>
        </p:nvSpPr>
        <p:spPr>
          <a:xfrm>
            <a:off x="839880" y="2057400"/>
            <a:ext cx="3931920" cy="3811320"/>
          </a:xfrm>
          <a:prstGeom prst="rect">
            <a:avLst/>
          </a:prstGeom>
          <a:noFill/>
          <a:ln w="0">
            <a:noFill/>
          </a:ln>
        </p:spPr>
        <p:txBody>
          <a:bodyPr anchor="t">
            <a:noAutofit/>
          </a:bodyPr>
          <a:p>
            <a:pPr indent="0" defTabSz="914400">
              <a:lnSpc>
                <a:spcPct val="90000"/>
              </a:lnSpc>
              <a:spcBef>
                <a:spcPts val="1001"/>
              </a:spcBef>
              <a:buNone/>
              <a:tabLst>
                <a:tab algn="l" pos="0"/>
              </a:tabLst>
            </a:pPr>
            <a:r>
              <a:rPr b="0" lang="de-DE" sz="1600" spc="-1" strike="noStrike">
                <a:solidFill>
                  <a:schemeClr val="dk1"/>
                </a:solidFill>
                <a:latin typeface="Leelawadee"/>
              </a:rPr>
              <a:t>Mastertextformat bearbeiten</a:t>
            </a:r>
            <a:endParaRPr b="0" lang="de-DE" sz="1600" spc="-1" strike="noStrike">
              <a:solidFill>
                <a:schemeClr val="dk1"/>
              </a:solidFill>
              <a:latin typeface="Leelawadee"/>
            </a:endParaRPr>
          </a:p>
        </p:txBody>
      </p:sp>
      <p:sp>
        <p:nvSpPr>
          <p:cNvPr id="110" name="PlaceHolder 4"/>
          <p:cNvSpPr>
            <a:spLocks noGrp="1"/>
          </p:cNvSpPr>
          <p:nvPr>
            <p:ph type="dt" idx="33"/>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111" name="PlaceHolder 5"/>
          <p:cNvSpPr>
            <a:spLocks noGrp="1"/>
          </p:cNvSpPr>
          <p:nvPr>
            <p:ph type="ftr" idx="34"/>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112" name="PlaceHolder 6"/>
          <p:cNvSpPr>
            <a:spLocks noGrp="1"/>
          </p:cNvSpPr>
          <p:nvPr>
            <p:ph type="sldNum" idx="35"/>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B8E97E39-94B2-4795-BD7A-25965743295C}"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7" r:id="rId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 name="Grafik 7" descr=""/>
          <p:cNvPicPr/>
          <p:nvPr/>
        </p:nvPicPr>
        <p:blipFill>
          <a:blip r:embed="rId2"/>
          <a:stretch/>
        </p:blipFill>
        <p:spPr>
          <a:xfrm>
            <a:off x="208080" y="6172200"/>
            <a:ext cx="1259640" cy="640800"/>
          </a:xfrm>
          <a:prstGeom prst="rect">
            <a:avLst/>
          </a:prstGeom>
          <a:ln w="0">
            <a:noFill/>
          </a:ln>
        </p:spPr>
      </p:pic>
      <p:pic>
        <p:nvPicPr>
          <p:cNvPr id="9" name="Grafik 6" descr=""/>
          <p:cNvPicPr/>
          <p:nvPr/>
        </p:nvPicPr>
        <p:blipFill>
          <a:blip r:embed="rId3"/>
          <a:stretch/>
        </p:blipFill>
        <p:spPr>
          <a:xfrm>
            <a:off x="9966240" y="6104520"/>
            <a:ext cx="1879920" cy="625680"/>
          </a:xfrm>
          <a:prstGeom prst="rect">
            <a:avLst/>
          </a:prstGeom>
          <a:ln w="0">
            <a:noFill/>
          </a:ln>
        </p:spPr>
      </p:pic>
      <p:sp>
        <p:nvSpPr>
          <p:cNvPr id="10" name="PlaceHolder 1"/>
          <p:cNvSpPr>
            <a:spLocks noGrp="1"/>
          </p:cNvSpPr>
          <p:nvPr>
            <p:ph type="title"/>
          </p:nvPr>
        </p:nvSpPr>
        <p:spPr>
          <a:xfrm>
            <a:off x="838080" y="365040"/>
            <a:ext cx="10515240" cy="893160"/>
          </a:xfrm>
          <a:prstGeom prst="rect">
            <a:avLst/>
          </a:prstGeom>
          <a:noFill/>
          <a:ln w="0">
            <a:noFill/>
          </a:ln>
        </p:spPr>
        <p:txBody>
          <a:bodyPr anchor="ctr">
            <a:noAutofit/>
          </a:bodyPr>
          <a:p>
            <a:pPr indent="0" defTabSz="914400">
              <a:lnSpc>
                <a:spcPct val="90000"/>
              </a:lnSpc>
              <a:buNone/>
            </a:pPr>
            <a:r>
              <a:rPr b="0" lang="de-DE" sz="4400" spc="-1" strike="noStrike">
                <a:solidFill>
                  <a:schemeClr val="dk1"/>
                </a:solidFill>
                <a:latin typeface="Leelawadee"/>
              </a:rPr>
              <a:t>Mastertitelformat bearbeiten</a:t>
            </a:r>
            <a:endParaRPr b="0" lang="de-DE" sz="4400" spc="-1" strike="noStrike">
              <a:solidFill>
                <a:schemeClr val="dk1"/>
              </a:solidFill>
              <a:latin typeface="Calibri"/>
            </a:endParaRPr>
          </a:p>
        </p:txBody>
      </p:sp>
      <p:sp>
        <p:nvSpPr>
          <p:cNvPr id="11" name="PlaceHolder 2"/>
          <p:cNvSpPr>
            <a:spLocks noGrp="1"/>
          </p:cNvSpPr>
          <p:nvPr>
            <p:ph type="body"/>
          </p:nvPr>
        </p:nvSpPr>
        <p:spPr>
          <a:xfrm>
            <a:off x="838080" y="1504440"/>
            <a:ext cx="10515240" cy="4483080"/>
          </a:xfrm>
          <a:prstGeom prst="rect">
            <a:avLst/>
          </a:prstGeom>
          <a:noFill/>
          <a:ln w="0">
            <a:noFill/>
          </a:ln>
        </p:spPr>
        <p:txBody>
          <a:bodyPr anchor="t" vert="eaVe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Mastertextformat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
        <p:nvSpPr>
          <p:cNvPr id="12" name="PlaceHolder 3"/>
          <p:cNvSpPr>
            <a:spLocks noGrp="1"/>
          </p:cNvSpPr>
          <p:nvPr>
            <p:ph type="dt" idx="4"/>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13" name="PlaceHolder 4"/>
          <p:cNvSpPr>
            <a:spLocks noGrp="1"/>
          </p:cNvSpPr>
          <p:nvPr>
            <p:ph type="ftr" idx="5"/>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14" name="PlaceHolder 5"/>
          <p:cNvSpPr>
            <a:spLocks noGrp="1"/>
          </p:cNvSpPr>
          <p:nvPr>
            <p:ph type="sldNum" idx="6"/>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10BEAB2C-D34A-46BA-8DBB-6BD7424514A1}"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51" r:id="rId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5" name="Grafik 7" descr=""/>
          <p:cNvPicPr/>
          <p:nvPr/>
        </p:nvPicPr>
        <p:blipFill>
          <a:blip r:embed="rId2"/>
          <a:stretch/>
        </p:blipFill>
        <p:spPr>
          <a:xfrm>
            <a:off x="208080" y="6172200"/>
            <a:ext cx="1259640" cy="640800"/>
          </a:xfrm>
          <a:prstGeom prst="rect">
            <a:avLst/>
          </a:prstGeom>
          <a:ln w="0">
            <a:noFill/>
          </a:ln>
        </p:spPr>
      </p:pic>
      <p:pic>
        <p:nvPicPr>
          <p:cNvPr id="16" name="Grafik 6" descr=""/>
          <p:cNvPicPr/>
          <p:nvPr/>
        </p:nvPicPr>
        <p:blipFill>
          <a:blip r:embed="rId3"/>
          <a:stretch/>
        </p:blipFill>
        <p:spPr>
          <a:xfrm>
            <a:off x="9966240" y="6104520"/>
            <a:ext cx="1879920" cy="625680"/>
          </a:xfrm>
          <a:prstGeom prst="rect">
            <a:avLst/>
          </a:prstGeom>
          <a:ln w="0">
            <a:noFill/>
          </a:ln>
        </p:spPr>
      </p:pic>
      <p:sp>
        <p:nvSpPr>
          <p:cNvPr id="17" name="PlaceHolder 1"/>
          <p:cNvSpPr>
            <a:spLocks noGrp="1"/>
          </p:cNvSpPr>
          <p:nvPr>
            <p:ph type="title"/>
          </p:nvPr>
        </p:nvSpPr>
        <p:spPr>
          <a:xfrm>
            <a:off x="8724960" y="365040"/>
            <a:ext cx="2628720" cy="5811480"/>
          </a:xfrm>
          <a:prstGeom prst="rect">
            <a:avLst/>
          </a:prstGeom>
          <a:noFill/>
          <a:ln w="0">
            <a:noFill/>
          </a:ln>
        </p:spPr>
        <p:txBody>
          <a:bodyPr anchor="ctr" vert="eaVert">
            <a:noAutofit/>
          </a:bodyPr>
          <a:p>
            <a:pPr indent="0" defTabSz="914400">
              <a:lnSpc>
                <a:spcPct val="90000"/>
              </a:lnSpc>
              <a:buNone/>
            </a:pPr>
            <a:r>
              <a:rPr b="0" lang="de-DE" sz="4400" spc="-1" strike="noStrike">
                <a:solidFill>
                  <a:schemeClr val="dk1"/>
                </a:solidFill>
                <a:latin typeface="Leelawadee"/>
              </a:rPr>
              <a:t>Mastertitelformat bearbeiten</a:t>
            </a:r>
            <a:endParaRPr b="0" lang="de-DE" sz="4400" spc="-1" strike="noStrike">
              <a:solidFill>
                <a:schemeClr val="dk1"/>
              </a:solidFill>
              <a:latin typeface="Calibri"/>
            </a:endParaRPr>
          </a:p>
        </p:txBody>
      </p:sp>
      <p:sp>
        <p:nvSpPr>
          <p:cNvPr id="18" name="PlaceHolder 2"/>
          <p:cNvSpPr>
            <a:spLocks noGrp="1"/>
          </p:cNvSpPr>
          <p:nvPr>
            <p:ph type="body"/>
          </p:nvPr>
        </p:nvSpPr>
        <p:spPr>
          <a:xfrm>
            <a:off x="838080" y="365040"/>
            <a:ext cx="7733880" cy="5811480"/>
          </a:xfrm>
          <a:prstGeom prst="rect">
            <a:avLst/>
          </a:prstGeom>
          <a:noFill/>
          <a:ln w="0">
            <a:noFill/>
          </a:ln>
        </p:spPr>
        <p:txBody>
          <a:bodyPr anchor="t" vert="eaVe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Mastertextformat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
        <p:nvSpPr>
          <p:cNvPr id="19" name="PlaceHolder 3"/>
          <p:cNvSpPr>
            <a:spLocks noGrp="1"/>
          </p:cNvSpPr>
          <p:nvPr>
            <p:ph type="dt" idx="7"/>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20" name="PlaceHolder 4"/>
          <p:cNvSpPr>
            <a:spLocks noGrp="1"/>
          </p:cNvSpPr>
          <p:nvPr>
            <p:ph type="ftr" idx="8"/>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21" name="PlaceHolder 5"/>
          <p:cNvSpPr>
            <a:spLocks noGrp="1"/>
          </p:cNvSpPr>
          <p:nvPr>
            <p:ph type="sldNum" idx="9"/>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B59F9BB6-9E6B-427D-B87A-9361319850E3}"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53" r:id="rId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2" name="Grafik 7" descr=""/>
          <p:cNvPicPr/>
          <p:nvPr/>
        </p:nvPicPr>
        <p:blipFill>
          <a:blip r:embed="rId2"/>
          <a:stretch/>
        </p:blipFill>
        <p:spPr>
          <a:xfrm>
            <a:off x="208080" y="6172200"/>
            <a:ext cx="1259640" cy="640800"/>
          </a:xfrm>
          <a:prstGeom prst="rect">
            <a:avLst/>
          </a:prstGeom>
          <a:ln w="0">
            <a:noFill/>
          </a:ln>
        </p:spPr>
      </p:pic>
      <p:pic>
        <p:nvPicPr>
          <p:cNvPr id="23" name="Grafik 6" descr=""/>
          <p:cNvPicPr/>
          <p:nvPr/>
        </p:nvPicPr>
        <p:blipFill>
          <a:blip r:embed="rId3"/>
          <a:stretch/>
        </p:blipFill>
        <p:spPr>
          <a:xfrm>
            <a:off x="9966240" y="6104520"/>
            <a:ext cx="1879920" cy="625680"/>
          </a:xfrm>
          <a:prstGeom prst="rect">
            <a:avLst/>
          </a:prstGeom>
          <a:ln w="0">
            <a:noFill/>
          </a:ln>
        </p:spPr>
      </p:pic>
      <p:pic>
        <p:nvPicPr>
          <p:cNvPr id="24" name="Picture 7" descr="A white rectangular frame with blue and white lines&#10;&#10;Description automatically generated with medium confidence"/>
          <p:cNvPicPr/>
          <p:nvPr/>
        </p:nvPicPr>
        <p:blipFill>
          <a:blip r:embed="rId4"/>
          <a:stretch/>
        </p:blipFill>
        <p:spPr>
          <a:xfrm>
            <a:off x="0" y="-29520"/>
            <a:ext cx="12244320" cy="6887160"/>
          </a:xfrm>
          <a:prstGeom prst="rect">
            <a:avLst/>
          </a:prstGeom>
          <a:ln w="0">
            <a:noFill/>
          </a:ln>
        </p:spPr>
      </p:pic>
      <p:sp>
        <p:nvSpPr>
          <p:cNvPr id="25" name="TextBox 9"/>
          <p:cNvSpPr/>
          <p:nvPr/>
        </p:nvSpPr>
        <p:spPr>
          <a:xfrm>
            <a:off x="455760" y="319320"/>
            <a:ext cx="382284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GB" sz="1600" spc="-1" strike="noStrike">
                <a:solidFill>
                  <a:schemeClr val="lt1"/>
                </a:solidFill>
                <a:latin typeface="Arial"/>
              </a:rPr>
              <a:t>ESA-ECMWF WORKSHOP 2024 -</a:t>
            </a:r>
            <a:endParaRPr b="0" lang="de-DE" sz="1600" spc="-1" strike="noStrike">
              <a:solidFill>
                <a:srgbClr val="000000"/>
              </a:solidFill>
              <a:latin typeface="Calibri"/>
            </a:endParaRPr>
          </a:p>
        </p:txBody>
      </p:sp>
      <p:sp>
        <p:nvSpPr>
          <p:cNvPr id="26" name="TextBox 11"/>
          <p:cNvSpPr/>
          <p:nvPr/>
        </p:nvSpPr>
        <p:spPr>
          <a:xfrm>
            <a:off x="3697200" y="357840"/>
            <a:ext cx="6163200" cy="2574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en-GB" sz="1100" spc="-1" strike="noStrike">
                <a:solidFill>
                  <a:schemeClr val="lt1"/>
                </a:solidFill>
                <a:latin typeface="Arial"/>
              </a:rPr>
              <a:t>Machine Learning for Earth System Observation and Prediction</a:t>
            </a:r>
            <a:endParaRPr b="0" lang="de-DE" sz="1100" spc="-1" strike="noStrike">
              <a:solidFill>
                <a:srgbClr val="000000"/>
              </a:solidFill>
              <a:latin typeface="Calibri"/>
            </a:endParaRPr>
          </a:p>
        </p:txBody>
      </p:sp>
      <p:pic>
        <p:nvPicPr>
          <p:cNvPr id="27" name="Grafik 2" descr=""/>
          <p:cNvPicPr/>
          <p:nvPr/>
        </p:nvPicPr>
        <p:blipFill>
          <a:blip r:embed="rId5"/>
          <a:stretch/>
        </p:blipFill>
        <p:spPr>
          <a:xfrm>
            <a:off x="10273680" y="6059520"/>
            <a:ext cx="1755720" cy="58428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55" r:id="rId6"/>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8" name="Grafik 7" descr=""/>
          <p:cNvPicPr/>
          <p:nvPr/>
        </p:nvPicPr>
        <p:blipFill>
          <a:blip r:embed="rId2"/>
          <a:stretch/>
        </p:blipFill>
        <p:spPr>
          <a:xfrm>
            <a:off x="208080" y="6172200"/>
            <a:ext cx="1259640" cy="640800"/>
          </a:xfrm>
          <a:prstGeom prst="rect">
            <a:avLst/>
          </a:prstGeom>
          <a:ln w="0">
            <a:noFill/>
          </a:ln>
        </p:spPr>
      </p:pic>
      <p:pic>
        <p:nvPicPr>
          <p:cNvPr id="29" name="Grafik 6" descr=""/>
          <p:cNvPicPr/>
          <p:nvPr/>
        </p:nvPicPr>
        <p:blipFill>
          <a:blip r:embed="rId3"/>
          <a:stretch/>
        </p:blipFill>
        <p:spPr>
          <a:xfrm>
            <a:off x="9966240" y="6104520"/>
            <a:ext cx="1879920" cy="625680"/>
          </a:xfrm>
          <a:prstGeom prst="rect">
            <a:avLst/>
          </a:prstGeom>
          <a:ln w="0">
            <a:noFill/>
          </a:ln>
        </p:spPr>
      </p:pic>
      <p:sp>
        <p:nvSpPr>
          <p:cNvPr id="30"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4400" spc="-1" strike="noStrike">
                <a:solidFill>
                  <a:schemeClr val="dk2"/>
                </a:solidFill>
                <a:latin typeface="Leelawadee"/>
              </a:rPr>
              <a:t>Titelmasterformat durch Klicken bearbeiten</a:t>
            </a:r>
            <a:endParaRPr b="0" lang="de-DE" sz="4400" spc="-1" strike="noStrike">
              <a:solidFill>
                <a:schemeClr val="dk1"/>
              </a:solidFill>
              <a:latin typeface="Calibri"/>
            </a:endParaRPr>
          </a:p>
        </p:txBody>
      </p:sp>
      <p:sp>
        <p:nvSpPr>
          <p:cNvPr id="31" name="PlaceHolder 2"/>
          <p:cNvSpPr>
            <a:spLocks noGrp="1"/>
          </p:cNvSpPr>
          <p:nvPr>
            <p:ph type="body"/>
          </p:nvPr>
        </p:nvSpPr>
        <p:spPr>
          <a:xfrm>
            <a:off x="358920" y="938880"/>
            <a:ext cx="11448720" cy="509760"/>
          </a:xfrm>
          <a:prstGeom prst="rect">
            <a:avLst/>
          </a:prstGeom>
          <a:noFill/>
          <a:ln w="0">
            <a:noFill/>
          </a:ln>
        </p:spPr>
        <p:txBody>
          <a:bodyPr anchor="t">
            <a:noAutofit/>
          </a:bodyPr>
          <a:p>
            <a:pPr indent="0" defTabSz="914400">
              <a:lnSpc>
                <a:spcPct val="114000"/>
              </a:lnSpc>
              <a:spcBef>
                <a:spcPts val="1001"/>
              </a:spcBef>
              <a:buNone/>
              <a:tabLst>
                <a:tab algn="l" pos="0"/>
              </a:tabLst>
            </a:pPr>
            <a:r>
              <a:rPr b="1" lang="de-DE" sz="1800" spc="-1" strike="noStrike">
                <a:solidFill>
                  <a:srgbClr val="0487ea"/>
                </a:solidFill>
                <a:latin typeface="Leelawadee"/>
              </a:rPr>
              <a:t>Subline</a:t>
            </a:r>
            <a:endParaRPr b="0" lang="de-DE" sz="1800" spc="-1" strike="noStrike">
              <a:solidFill>
                <a:schemeClr val="dk1"/>
              </a:solidFill>
              <a:latin typeface="Leelawadee"/>
            </a:endParaRPr>
          </a:p>
        </p:txBody>
      </p:sp>
      <p:sp>
        <p:nvSpPr>
          <p:cNvPr id="32" name="PlaceHolder 3"/>
          <p:cNvSpPr>
            <a:spLocks noGrp="1"/>
          </p:cNvSpPr>
          <p:nvPr>
            <p:ph type="sldNum" idx="10"/>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1A331249-275F-474A-936B-2B56BB33A4AF}"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57" r:id="rId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 name="Grafik 7" descr=""/>
          <p:cNvPicPr/>
          <p:nvPr/>
        </p:nvPicPr>
        <p:blipFill>
          <a:blip r:embed="rId2"/>
          <a:stretch/>
        </p:blipFill>
        <p:spPr>
          <a:xfrm>
            <a:off x="208080" y="6172200"/>
            <a:ext cx="1259640" cy="640800"/>
          </a:xfrm>
          <a:prstGeom prst="rect">
            <a:avLst/>
          </a:prstGeom>
          <a:ln w="0">
            <a:noFill/>
          </a:ln>
        </p:spPr>
      </p:pic>
      <p:pic>
        <p:nvPicPr>
          <p:cNvPr id="34" name="Grafik 6" descr=""/>
          <p:cNvPicPr/>
          <p:nvPr/>
        </p:nvPicPr>
        <p:blipFill>
          <a:blip r:embed="rId3"/>
          <a:stretch/>
        </p:blipFill>
        <p:spPr>
          <a:xfrm>
            <a:off x="9966240" y="6104520"/>
            <a:ext cx="1879920" cy="625680"/>
          </a:xfrm>
          <a:prstGeom prst="rect">
            <a:avLst/>
          </a:prstGeom>
          <a:ln w="0">
            <a:noFill/>
          </a:ln>
        </p:spPr>
      </p:pic>
      <p:sp>
        <p:nvSpPr>
          <p:cNvPr id="35"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4400" spc="-1" strike="noStrike">
                <a:solidFill>
                  <a:schemeClr val="dk2"/>
                </a:solidFill>
                <a:latin typeface="Leelawadee"/>
              </a:rPr>
              <a:t>Titelmasterformat durch Klicken bearbeiten</a:t>
            </a:r>
            <a:endParaRPr b="0" lang="de-DE" sz="4400" spc="-1" strike="noStrike">
              <a:solidFill>
                <a:schemeClr val="dk1"/>
              </a:solidFill>
              <a:latin typeface="Calibri"/>
            </a:endParaRPr>
          </a:p>
        </p:txBody>
      </p:sp>
      <p:sp>
        <p:nvSpPr>
          <p:cNvPr id="36" name="PlaceHolder 2"/>
          <p:cNvSpPr>
            <a:spLocks noGrp="1"/>
          </p:cNvSpPr>
          <p:nvPr>
            <p:ph type="body"/>
          </p:nvPr>
        </p:nvSpPr>
        <p:spPr>
          <a:xfrm>
            <a:off x="360000" y="1578240"/>
            <a:ext cx="11448720" cy="4190400"/>
          </a:xfrm>
          <a:prstGeom prst="rect">
            <a:avLst/>
          </a:prstGeom>
          <a:noFill/>
          <a:ln w="0">
            <a:noFill/>
          </a:ln>
        </p:spPr>
        <p:txBody>
          <a:bodyPr anchor="t">
            <a:noAutofit/>
          </a:bodyPr>
          <a:p>
            <a:pPr marL="177840" indent="-177840" defTabSz="914400">
              <a:lnSpc>
                <a:spcPct val="90000"/>
              </a:lnSpc>
              <a:spcBef>
                <a:spcPts val="1001"/>
              </a:spcBef>
              <a:buClr>
                <a:srgbClr val="000000"/>
              </a:buClr>
              <a:buFont typeface="Arial"/>
              <a:buChar char="•"/>
            </a:pPr>
            <a:r>
              <a:rPr b="0" lang="de-DE" sz="2200" spc="18" strike="noStrike">
                <a:solidFill>
                  <a:schemeClr val="dk1"/>
                </a:solidFill>
                <a:latin typeface="Franklin Gothic Medium"/>
              </a:rPr>
              <a:t>Formatvorlagen des Textmasters bearbeiten</a:t>
            </a:r>
            <a:endParaRPr b="0" lang="de-DE" sz="2200" spc="-1" strike="noStrike">
              <a:solidFill>
                <a:schemeClr val="dk1"/>
              </a:solidFill>
              <a:latin typeface="Leelawadee"/>
            </a:endParaRPr>
          </a:p>
          <a:p>
            <a:pPr lvl="1" marL="361800" indent="-184320" defTabSz="914400">
              <a:lnSpc>
                <a:spcPct val="90000"/>
              </a:lnSpc>
              <a:spcBef>
                <a:spcPts val="499"/>
              </a:spcBef>
              <a:buClr>
                <a:srgbClr val="000000"/>
              </a:buClr>
              <a:buFont typeface="Arial"/>
              <a:buChar char="•"/>
            </a:pPr>
            <a:r>
              <a:rPr b="0" lang="de-DE" sz="2200" spc="18" strike="noStrike">
                <a:solidFill>
                  <a:schemeClr val="dk1"/>
                </a:solidFill>
                <a:latin typeface="Franklin Gothic Medium"/>
              </a:rPr>
              <a:t>Zweite Ebene</a:t>
            </a:r>
            <a:endParaRPr b="0" lang="de-DE" sz="2200" spc="-1" strike="noStrike">
              <a:solidFill>
                <a:schemeClr val="dk1"/>
              </a:solidFill>
              <a:latin typeface="Leelawadee"/>
            </a:endParaRPr>
          </a:p>
          <a:p>
            <a:pPr lvl="2" marL="539640" indent="-177840" defTabSz="914400">
              <a:lnSpc>
                <a:spcPct val="90000"/>
              </a:lnSpc>
              <a:spcBef>
                <a:spcPts val="499"/>
              </a:spcBef>
              <a:buClr>
                <a:srgbClr val="000000"/>
              </a:buClr>
              <a:buFont typeface="Arial"/>
              <a:buChar char="•"/>
            </a:pPr>
            <a:r>
              <a:rPr b="0" lang="de-DE" sz="2200" spc="18" strike="noStrike">
                <a:solidFill>
                  <a:schemeClr val="dk1"/>
                </a:solidFill>
                <a:latin typeface="Franklin Gothic Medium"/>
              </a:rPr>
              <a:t>Dritte Ebene</a:t>
            </a:r>
            <a:endParaRPr b="0" lang="de-DE" sz="2200" spc="-1" strike="noStrike">
              <a:solidFill>
                <a:schemeClr val="dk1"/>
              </a:solidFill>
              <a:latin typeface="Leelawadee"/>
            </a:endParaRPr>
          </a:p>
          <a:p>
            <a:pPr lvl="3" marL="717480" indent="-177840" defTabSz="914400">
              <a:lnSpc>
                <a:spcPct val="90000"/>
              </a:lnSpc>
              <a:spcBef>
                <a:spcPts val="499"/>
              </a:spcBef>
              <a:buClr>
                <a:srgbClr val="000000"/>
              </a:buClr>
              <a:buFont typeface="Arial"/>
              <a:buChar char="•"/>
            </a:pPr>
            <a:r>
              <a:rPr b="0" lang="de-DE" sz="2200" spc="18" strike="noStrike">
                <a:solidFill>
                  <a:schemeClr val="dk1"/>
                </a:solidFill>
                <a:latin typeface="Franklin Gothic Medium"/>
              </a:rPr>
              <a:t>Vierte Ebene</a:t>
            </a:r>
            <a:endParaRPr b="0" lang="de-DE" sz="2200" spc="-1" strike="noStrike">
              <a:solidFill>
                <a:schemeClr val="dk1"/>
              </a:solidFill>
              <a:latin typeface="Leelawadee"/>
            </a:endParaRPr>
          </a:p>
          <a:p>
            <a:pPr lvl="4" marL="895320" indent="-177840" defTabSz="914400">
              <a:lnSpc>
                <a:spcPct val="90000"/>
              </a:lnSpc>
              <a:spcBef>
                <a:spcPts val="499"/>
              </a:spcBef>
              <a:buClr>
                <a:srgbClr val="000000"/>
              </a:buClr>
              <a:buFont typeface="Arial"/>
              <a:buChar char="•"/>
            </a:pPr>
            <a:r>
              <a:rPr b="0" lang="de-DE" sz="2200" spc="18" strike="noStrike">
                <a:solidFill>
                  <a:schemeClr val="dk1"/>
                </a:solidFill>
                <a:latin typeface="Franklin Gothic Medium"/>
              </a:rPr>
              <a:t>Fünfte Ebene</a:t>
            </a:r>
            <a:endParaRPr b="0" lang="de-DE" sz="2200" spc="-1" strike="noStrike">
              <a:solidFill>
                <a:schemeClr val="dk1"/>
              </a:solidFill>
              <a:latin typeface="Leelawadee"/>
            </a:endParaRPr>
          </a:p>
        </p:txBody>
      </p:sp>
      <p:sp>
        <p:nvSpPr>
          <p:cNvPr id="37" name="PlaceHolder 3"/>
          <p:cNvSpPr>
            <a:spLocks noGrp="1"/>
          </p:cNvSpPr>
          <p:nvPr>
            <p:ph type="body"/>
          </p:nvPr>
        </p:nvSpPr>
        <p:spPr>
          <a:xfrm>
            <a:off x="358920" y="938880"/>
            <a:ext cx="11448720" cy="509760"/>
          </a:xfrm>
          <a:prstGeom prst="rect">
            <a:avLst/>
          </a:prstGeom>
          <a:noFill/>
          <a:ln w="0">
            <a:noFill/>
          </a:ln>
        </p:spPr>
        <p:txBody>
          <a:bodyPr anchor="t">
            <a:noAutofit/>
          </a:bodyPr>
          <a:p>
            <a:pPr indent="0" defTabSz="914400">
              <a:lnSpc>
                <a:spcPct val="114000"/>
              </a:lnSpc>
              <a:spcBef>
                <a:spcPts val="1001"/>
              </a:spcBef>
              <a:buNone/>
              <a:tabLst>
                <a:tab algn="l" pos="0"/>
              </a:tabLst>
            </a:pPr>
            <a:r>
              <a:rPr b="1" lang="de-DE" sz="1800" spc="-1" strike="noStrike">
                <a:solidFill>
                  <a:srgbClr val="0487ea"/>
                </a:solidFill>
                <a:latin typeface="Leelawadee"/>
              </a:rPr>
              <a:t>Subline</a:t>
            </a:r>
            <a:endParaRPr b="0" lang="de-DE" sz="1800" spc="-1" strike="noStrike">
              <a:solidFill>
                <a:schemeClr val="dk1"/>
              </a:solidFill>
              <a:latin typeface="Leelawadee"/>
            </a:endParaRPr>
          </a:p>
        </p:txBody>
      </p:sp>
      <p:sp>
        <p:nvSpPr>
          <p:cNvPr id="38" name="PlaceHolder 4"/>
          <p:cNvSpPr>
            <a:spLocks noGrp="1"/>
          </p:cNvSpPr>
          <p:nvPr>
            <p:ph type="sldNum" idx="11"/>
          </p:nvPr>
        </p:nvSpPr>
        <p:spPr>
          <a:xfrm>
            <a:off x="0" y="0"/>
            <a:ext cx="0" cy="0"/>
          </a:xfrm>
          <a:prstGeom prst="rect">
            <a:avLst/>
          </a:prstGeom>
          <a:noFill/>
          <a:ln w="0">
            <a:noFill/>
          </a:ln>
        </p:spPr>
        <p:txBody>
          <a:bodyPr lIns="90000" rIns="90000" tIns="-45000" bIns="-45000" anchor="t">
            <a:noAutofit/>
          </a:bodyPr>
          <a:lstStyle>
            <a:lvl1pPr indent="0" defTabSz="914400">
              <a:lnSpc>
                <a:spcPct val="100000"/>
              </a:lnSpc>
              <a:buNone/>
              <a:defRPr b="0" lang="en-GB" sz="1800" spc="-1" strike="noStrike">
                <a:solidFill>
                  <a:schemeClr val="dk1"/>
                </a:solidFill>
                <a:latin typeface="Calibri"/>
              </a:defRPr>
            </a:lvl1pPr>
          </a:lstStyle>
          <a:p>
            <a:pPr indent="0" defTabSz="914400">
              <a:lnSpc>
                <a:spcPct val="100000"/>
              </a:lnSpc>
              <a:buNone/>
            </a:pPr>
            <a:r>
              <a:rPr b="0" lang="en-GB" sz="1800" spc="-1" strike="noStrike">
                <a:solidFill>
                  <a:schemeClr val="dk1"/>
                </a:solidFill>
                <a:latin typeface="Calibri"/>
              </a:rPr>
              <a:t>Slide </a:t>
            </a:r>
            <a:fld id="{49C8B6B7-F772-4609-B676-BC8DB7AB77F9}" type="slidenum">
              <a:rPr b="0" lang="en-GB"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59" r:id="rId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9" name="Grafik 7" descr=""/>
          <p:cNvPicPr/>
          <p:nvPr/>
        </p:nvPicPr>
        <p:blipFill>
          <a:blip r:embed="rId2"/>
          <a:stretch/>
        </p:blipFill>
        <p:spPr>
          <a:xfrm>
            <a:off x="208080" y="6172200"/>
            <a:ext cx="1259640" cy="640800"/>
          </a:xfrm>
          <a:prstGeom prst="rect">
            <a:avLst/>
          </a:prstGeom>
          <a:ln w="0">
            <a:noFill/>
          </a:ln>
        </p:spPr>
      </p:pic>
      <p:pic>
        <p:nvPicPr>
          <p:cNvPr id="40" name="Grafik 6" descr=""/>
          <p:cNvPicPr/>
          <p:nvPr/>
        </p:nvPicPr>
        <p:blipFill>
          <a:blip r:embed="rId3"/>
          <a:stretch/>
        </p:blipFill>
        <p:spPr>
          <a:xfrm>
            <a:off x="9966240" y="6104520"/>
            <a:ext cx="1879920" cy="625680"/>
          </a:xfrm>
          <a:prstGeom prst="rect">
            <a:avLst/>
          </a:prstGeom>
          <a:ln w="0">
            <a:noFill/>
          </a:ln>
        </p:spPr>
      </p:pic>
      <p:sp>
        <p:nvSpPr>
          <p:cNvPr id="41" name="PlaceHolder 1"/>
          <p:cNvSpPr>
            <a:spLocks noGrp="1"/>
          </p:cNvSpPr>
          <p:nvPr>
            <p:ph type="title"/>
          </p:nvPr>
        </p:nvSpPr>
        <p:spPr>
          <a:xfrm>
            <a:off x="838080" y="365040"/>
            <a:ext cx="10515240" cy="893160"/>
          </a:xfrm>
          <a:prstGeom prst="rect">
            <a:avLst/>
          </a:prstGeom>
          <a:noFill/>
          <a:ln w="0">
            <a:noFill/>
          </a:ln>
        </p:spPr>
        <p:txBody>
          <a:bodyPr anchor="ctr">
            <a:noAutofit/>
          </a:bodyPr>
          <a:p>
            <a:pPr indent="0" defTabSz="914400">
              <a:lnSpc>
                <a:spcPct val="90000"/>
              </a:lnSpc>
              <a:buNone/>
            </a:pPr>
            <a:r>
              <a:rPr b="0" lang="de-DE" sz="2930" spc="-1" strike="noStrike">
                <a:solidFill>
                  <a:srgbClr val="002864"/>
                </a:solidFill>
                <a:latin typeface="Leelawadee"/>
              </a:rPr>
              <a:t>Folientitel, insgesamt zweizeilig</a:t>
            </a:r>
            <a:endParaRPr b="0" lang="de-DE" sz="2930" spc="-1" strike="noStrike">
              <a:solidFill>
                <a:schemeClr val="dk1"/>
              </a:solidFill>
              <a:latin typeface="Calibri"/>
            </a:endParaRPr>
          </a:p>
        </p:txBody>
      </p:sp>
      <p:sp>
        <p:nvSpPr>
          <p:cNvPr id="42" name="PlaceHolder 2"/>
          <p:cNvSpPr>
            <a:spLocks noGrp="1"/>
          </p:cNvSpPr>
          <p:nvPr>
            <p:ph type="body"/>
          </p:nvPr>
        </p:nvSpPr>
        <p:spPr>
          <a:xfrm>
            <a:off x="478440" y="921600"/>
            <a:ext cx="11231640" cy="354960"/>
          </a:xfrm>
          <a:prstGeom prst="rect">
            <a:avLst/>
          </a:prstGeom>
          <a:noFill/>
          <a:ln w="0">
            <a:noFill/>
          </a:ln>
        </p:spPr>
        <p:txBody>
          <a:bodyPr anchor="t">
            <a:noAutofit/>
          </a:bodyPr>
          <a:p>
            <a:pPr indent="0" defTabSz="914400">
              <a:lnSpc>
                <a:spcPct val="90000"/>
              </a:lnSpc>
              <a:spcBef>
                <a:spcPts val="1001"/>
              </a:spcBef>
              <a:buNone/>
              <a:tabLst>
                <a:tab algn="l" pos="0"/>
              </a:tabLst>
            </a:pPr>
            <a:r>
              <a:rPr b="0" lang="de-DE" sz="2660" spc="-1" strike="noStrike">
                <a:solidFill>
                  <a:srgbClr val="002864"/>
                </a:solidFill>
                <a:latin typeface="Leelawadee"/>
              </a:rPr>
              <a:t>Entweder zweizeiliger Titel oder Titel mit Subheader</a:t>
            </a:r>
            <a:endParaRPr b="0" lang="de-DE" sz="2660" spc="-1" strike="noStrike">
              <a:solidFill>
                <a:schemeClr val="dk1"/>
              </a:solidFill>
              <a:latin typeface="Leelawadee"/>
            </a:endParaRPr>
          </a:p>
        </p:txBody>
      </p:sp>
      <p:sp>
        <p:nvSpPr>
          <p:cNvPr id="43" name="PlaceHolder 3"/>
          <p:cNvSpPr>
            <a:spLocks noGrp="1"/>
          </p:cNvSpPr>
          <p:nvPr>
            <p:ph type="body"/>
          </p:nvPr>
        </p:nvSpPr>
        <p:spPr>
          <a:xfrm>
            <a:off x="478440" y="1748520"/>
            <a:ext cx="5473440" cy="4563000"/>
          </a:xfrm>
          <a:prstGeom prst="rect">
            <a:avLst/>
          </a:prstGeom>
          <a:noFill/>
          <a:ln w="0">
            <a:noFill/>
          </a:ln>
        </p:spPr>
        <p:txBody>
          <a:bodyPr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Textmasterformat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
        <p:nvSpPr>
          <p:cNvPr id="44" name="PlaceHolder 4"/>
          <p:cNvSpPr>
            <a:spLocks noGrp="1"/>
          </p:cNvSpPr>
          <p:nvPr>
            <p:ph type="body"/>
          </p:nvPr>
        </p:nvSpPr>
        <p:spPr>
          <a:xfrm>
            <a:off x="6239880" y="1748520"/>
            <a:ext cx="5456520" cy="4563000"/>
          </a:xfrm>
          <a:prstGeom prst="rect">
            <a:avLst/>
          </a:prstGeom>
          <a:noFill/>
          <a:ln w="0">
            <a:noFill/>
          </a:ln>
        </p:spPr>
        <p:txBody>
          <a:bodyPr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Textmasterformat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Tree>
  </p:cSld>
  <p:clrMap bg1="lt1" bg2="lt2" tx1="dk1" tx2="dk2" accent1="accent1" accent2="accent2" accent3="accent3" accent4="accent4" accent5="accent5" accent6="accent6" hlink="hlink" folHlink="folHlink"/>
  <p:sldLayoutIdLst>
    <p:sldLayoutId id="2147483661" r:id="rId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Grafik 7" descr=""/>
          <p:cNvPicPr/>
          <p:nvPr/>
        </p:nvPicPr>
        <p:blipFill>
          <a:blip r:embed="rId2"/>
          <a:stretch/>
        </p:blipFill>
        <p:spPr>
          <a:xfrm>
            <a:off x="208080" y="6172200"/>
            <a:ext cx="1259640" cy="640800"/>
          </a:xfrm>
          <a:prstGeom prst="rect">
            <a:avLst/>
          </a:prstGeom>
          <a:ln w="0">
            <a:noFill/>
          </a:ln>
        </p:spPr>
      </p:pic>
      <p:pic>
        <p:nvPicPr>
          <p:cNvPr id="46" name="Grafik 6" descr=""/>
          <p:cNvPicPr/>
          <p:nvPr/>
        </p:nvPicPr>
        <p:blipFill>
          <a:blip r:embed="rId3"/>
          <a:stretch/>
        </p:blipFill>
        <p:spPr>
          <a:xfrm>
            <a:off x="9966240" y="6104520"/>
            <a:ext cx="1879920" cy="625680"/>
          </a:xfrm>
          <a:prstGeom prst="rect">
            <a:avLst/>
          </a:prstGeom>
          <a:ln w="0">
            <a:noFill/>
          </a:ln>
        </p:spPr>
      </p:pic>
      <p:sp>
        <p:nvSpPr>
          <p:cNvPr id="47" name="PlaceHolder 1"/>
          <p:cNvSpPr>
            <a:spLocks noGrp="1"/>
          </p:cNvSpPr>
          <p:nvPr>
            <p:ph type="title"/>
          </p:nvPr>
        </p:nvSpPr>
        <p:spPr>
          <a:xfrm>
            <a:off x="838080" y="365040"/>
            <a:ext cx="10515240" cy="893160"/>
          </a:xfrm>
          <a:prstGeom prst="rect">
            <a:avLst/>
          </a:prstGeom>
          <a:noFill/>
          <a:ln w="0">
            <a:noFill/>
          </a:ln>
        </p:spPr>
        <p:txBody>
          <a:bodyPr anchor="ctr">
            <a:noAutofit/>
          </a:bodyPr>
          <a:p>
            <a:pPr indent="0" defTabSz="914400">
              <a:lnSpc>
                <a:spcPct val="90000"/>
              </a:lnSpc>
              <a:buNone/>
            </a:pPr>
            <a:r>
              <a:rPr b="0" lang="de-DE" sz="4400" spc="-1" strike="noStrike">
                <a:solidFill>
                  <a:schemeClr val="dk1"/>
                </a:solidFill>
                <a:latin typeface="Leelawadee"/>
              </a:rPr>
              <a:t>Mastertitelformat bearbeiten</a:t>
            </a:r>
            <a:endParaRPr b="0" lang="de-DE" sz="4400" spc="-1" strike="noStrike">
              <a:solidFill>
                <a:schemeClr val="dk1"/>
              </a:solidFill>
              <a:latin typeface="Calibri"/>
            </a:endParaRPr>
          </a:p>
        </p:txBody>
      </p:sp>
      <p:sp>
        <p:nvSpPr>
          <p:cNvPr id="48" name="PlaceHolder 2"/>
          <p:cNvSpPr>
            <a:spLocks noGrp="1"/>
          </p:cNvSpPr>
          <p:nvPr>
            <p:ph type="body"/>
          </p:nvPr>
        </p:nvSpPr>
        <p:spPr>
          <a:xfrm>
            <a:off x="838080" y="1504440"/>
            <a:ext cx="10515240" cy="4483080"/>
          </a:xfrm>
          <a:prstGeom prst="rect">
            <a:avLst/>
          </a:prstGeom>
          <a:noFill/>
          <a:ln w="0">
            <a:noFill/>
          </a:ln>
        </p:spPr>
        <p:txBody>
          <a:bodyPr anchor="t">
            <a:noAutofit/>
          </a:bodyPr>
          <a:p>
            <a:pPr marL="228600" indent="-228600" defTabSz="914400">
              <a:lnSpc>
                <a:spcPct val="90000"/>
              </a:lnSpc>
              <a:spcBef>
                <a:spcPts val="1001"/>
              </a:spcBef>
              <a:buClr>
                <a:srgbClr val="000000"/>
              </a:buClr>
              <a:buFont typeface="Arial"/>
              <a:buChar char="•"/>
            </a:pPr>
            <a:r>
              <a:rPr b="0" lang="de-DE" sz="2800" spc="-1" strike="noStrike">
                <a:solidFill>
                  <a:schemeClr val="dk1"/>
                </a:solidFill>
                <a:latin typeface="Leelawadee"/>
              </a:rPr>
              <a:t>Mastertextformat bearbeiten</a:t>
            </a:r>
            <a:endParaRPr b="0" lang="de-DE" sz="2800" spc="-1" strike="noStrike">
              <a:solidFill>
                <a:schemeClr val="dk1"/>
              </a:solidFill>
              <a:latin typeface="Leelawadee"/>
            </a:endParaRPr>
          </a:p>
          <a:p>
            <a:pPr lvl="1" marL="685800" indent="-228600" defTabSz="914400">
              <a:lnSpc>
                <a:spcPct val="90000"/>
              </a:lnSpc>
              <a:spcBef>
                <a:spcPts val="499"/>
              </a:spcBef>
              <a:buClr>
                <a:srgbClr val="000000"/>
              </a:buClr>
              <a:buFont typeface="Arial"/>
              <a:buChar char="•"/>
            </a:pPr>
            <a:r>
              <a:rPr b="0" lang="de-DE" sz="2400" spc="-1" strike="noStrike">
                <a:solidFill>
                  <a:schemeClr val="dk1"/>
                </a:solidFill>
                <a:latin typeface="Leelawadee"/>
              </a:rPr>
              <a:t>Zweite Ebene</a:t>
            </a:r>
            <a:endParaRPr b="0" lang="de-DE" sz="2400" spc="-1" strike="noStrike">
              <a:solidFill>
                <a:schemeClr val="dk1"/>
              </a:solidFill>
              <a:latin typeface="Leelawadee"/>
            </a:endParaRPr>
          </a:p>
          <a:p>
            <a:pPr lvl="2" marL="1143000" indent="-228600" defTabSz="914400">
              <a:lnSpc>
                <a:spcPct val="90000"/>
              </a:lnSpc>
              <a:spcBef>
                <a:spcPts val="499"/>
              </a:spcBef>
              <a:buClr>
                <a:srgbClr val="000000"/>
              </a:buClr>
              <a:buFont typeface="Arial"/>
              <a:buChar char="•"/>
            </a:pPr>
            <a:r>
              <a:rPr b="0" lang="de-DE" sz="2000" spc="-1" strike="noStrike">
                <a:solidFill>
                  <a:schemeClr val="dk1"/>
                </a:solidFill>
                <a:latin typeface="Leelawadee"/>
              </a:rPr>
              <a:t>Dritte Ebene</a:t>
            </a:r>
            <a:endParaRPr b="0" lang="de-DE" sz="2000" spc="-1" strike="noStrike">
              <a:solidFill>
                <a:schemeClr val="dk1"/>
              </a:solidFill>
              <a:latin typeface="Leelawadee"/>
            </a:endParaRPr>
          </a:p>
          <a:p>
            <a:pPr lvl="3" marL="16002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Vierte Ebene</a:t>
            </a:r>
            <a:endParaRPr b="0" lang="de-DE" sz="1800" spc="-1" strike="noStrike">
              <a:solidFill>
                <a:schemeClr val="dk1"/>
              </a:solidFill>
              <a:latin typeface="Leelawadee"/>
            </a:endParaRPr>
          </a:p>
          <a:p>
            <a:pPr lvl="4" marL="2057400" indent="-228600" defTabSz="914400">
              <a:lnSpc>
                <a:spcPct val="90000"/>
              </a:lnSpc>
              <a:spcBef>
                <a:spcPts val="499"/>
              </a:spcBef>
              <a:buClr>
                <a:srgbClr val="000000"/>
              </a:buClr>
              <a:buFont typeface="Arial"/>
              <a:buChar char="•"/>
            </a:pPr>
            <a:r>
              <a:rPr b="0" lang="de-DE" sz="1800" spc="-1" strike="noStrike">
                <a:solidFill>
                  <a:schemeClr val="dk1"/>
                </a:solidFill>
                <a:latin typeface="Leelawadee"/>
              </a:rPr>
              <a:t>Fünfte Ebene</a:t>
            </a:r>
            <a:endParaRPr b="0" lang="de-DE" sz="1800" spc="-1" strike="noStrike">
              <a:solidFill>
                <a:schemeClr val="dk1"/>
              </a:solidFill>
              <a:latin typeface="Leelawadee"/>
            </a:endParaRPr>
          </a:p>
        </p:txBody>
      </p:sp>
      <p:sp>
        <p:nvSpPr>
          <p:cNvPr id="49" name="PlaceHolder 3"/>
          <p:cNvSpPr>
            <a:spLocks noGrp="1"/>
          </p:cNvSpPr>
          <p:nvPr>
            <p:ph type="dt" idx="12"/>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50" name="PlaceHolder 4"/>
          <p:cNvSpPr>
            <a:spLocks noGrp="1"/>
          </p:cNvSpPr>
          <p:nvPr>
            <p:ph type="ftr" idx="13"/>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51" name="PlaceHolder 5"/>
          <p:cNvSpPr>
            <a:spLocks noGrp="1"/>
          </p:cNvSpPr>
          <p:nvPr>
            <p:ph type="sldNum" idx="14"/>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D58C2609-A90D-4931-8C7C-F7D28853BA7C}"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3" r:id="rId4"/>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54" name="Grafik 7" descr=""/>
          <p:cNvPicPr/>
          <p:nvPr/>
        </p:nvPicPr>
        <p:blipFill>
          <a:blip r:embed="rId2"/>
          <a:stretch/>
        </p:blipFill>
        <p:spPr>
          <a:xfrm>
            <a:off x="208080" y="6172200"/>
            <a:ext cx="1259640" cy="640800"/>
          </a:xfrm>
          <a:prstGeom prst="rect">
            <a:avLst/>
          </a:prstGeom>
          <a:ln w="0">
            <a:noFill/>
          </a:ln>
        </p:spPr>
      </p:pic>
      <p:pic>
        <p:nvPicPr>
          <p:cNvPr id="55" name="Grafik 6" descr=""/>
          <p:cNvPicPr/>
          <p:nvPr/>
        </p:nvPicPr>
        <p:blipFill>
          <a:blip r:embed="rId3"/>
          <a:stretch/>
        </p:blipFill>
        <p:spPr>
          <a:xfrm>
            <a:off x="9966240" y="6104520"/>
            <a:ext cx="1879920" cy="625680"/>
          </a:xfrm>
          <a:prstGeom prst="rect">
            <a:avLst/>
          </a:prstGeom>
          <a:ln w="0">
            <a:noFill/>
          </a:ln>
        </p:spPr>
      </p:pic>
      <p:sp>
        <p:nvSpPr>
          <p:cNvPr id="56" name="PlaceHolder 1"/>
          <p:cNvSpPr>
            <a:spLocks noGrp="1"/>
          </p:cNvSpPr>
          <p:nvPr>
            <p:ph type="title"/>
          </p:nvPr>
        </p:nvSpPr>
        <p:spPr>
          <a:xfrm>
            <a:off x="831960" y="1709640"/>
            <a:ext cx="10515240" cy="2852280"/>
          </a:xfrm>
          <a:prstGeom prst="rect">
            <a:avLst/>
          </a:prstGeom>
          <a:noFill/>
          <a:ln w="0">
            <a:noFill/>
          </a:ln>
        </p:spPr>
        <p:txBody>
          <a:bodyPr anchor="b">
            <a:noAutofit/>
          </a:bodyPr>
          <a:p>
            <a:pPr indent="0" defTabSz="914400">
              <a:lnSpc>
                <a:spcPct val="90000"/>
              </a:lnSpc>
              <a:buNone/>
            </a:pPr>
            <a:r>
              <a:rPr b="0" lang="de-DE" sz="6000" spc="-1" strike="noStrike">
                <a:solidFill>
                  <a:schemeClr val="dk1"/>
                </a:solidFill>
                <a:latin typeface="Leelawadee"/>
              </a:rPr>
              <a:t>Mastertitelformat bearbeiten</a:t>
            </a:r>
            <a:endParaRPr b="0" lang="de-DE" sz="6000" spc="-1" strike="noStrike">
              <a:solidFill>
                <a:schemeClr val="dk1"/>
              </a:solidFill>
              <a:latin typeface="Calibri"/>
            </a:endParaRPr>
          </a:p>
        </p:txBody>
      </p:sp>
      <p:sp>
        <p:nvSpPr>
          <p:cNvPr id="57" name="PlaceHolder 2"/>
          <p:cNvSpPr>
            <a:spLocks noGrp="1"/>
          </p:cNvSpPr>
          <p:nvPr>
            <p:ph type="body"/>
          </p:nvPr>
        </p:nvSpPr>
        <p:spPr>
          <a:xfrm>
            <a:off x="831960" y="4589640"/>
            <a:ext cx="10515240" cy="1499760"/>
          </a:xfrm>
          <a:prstGeom prst="rect">
            <a:avLst/>
          </a:prstGeom>
          <a:noFill/>
          <a:ln w="0">
            <a:noFill/>
          </a:ln>
        </p:spPr>
        <p:txBody>
          <a:bodyPr anchor="t">
            <a:noAutofit/>
          </a:bodyPr>
          <a:p>
            <a:pPr indent="0" defTabSz="914400">
              <a:lnSpc>
                <a:spcPct val="90000"/>
              </a:lnSpc>
              <a:spcBef>
                <a:spcPts val="1001"/>
              </a:spcBef>
              <a:buNone/>
              <a:tabLst>
                <a:tab algn="l" pos="0"/>
              </a:tabLst>
            </a:pPr>
            <a:r>
              <a:rPr b="0" lang="de-DE" sz="2400" spc="-1" strike="noStrike">
                <a:solidFill>
                  <a:schemeClr val="dk1">
                    <a:tint val="75000"/>
                  </a:schemeClr>
                </a:solidFill>
                <a:latin typeface="Leelawadee"/>
              </a:rPr>
              <a:t>Mastertextformat bearbeiten</a:t>
            </a:r>
            <a:endParaRPr b="0" lang="de-DE" sz="2400" spc="-1" strike="noStrike">
              <a:solidFill>
                <a:schemeClr val="dk1"/>
              </a:solidFill>
              <a:latin typeface="Leelawadee"/>
            </a:endParaRPr>
          </a:p>
        </p:txBody>
      </p:sp>
      <p:sp>
        <p:nvSpPr>
          <p:cNvPr id="58" name="PlaceHolder 3"/>
          <p:cNvSpPr>
            <a:spLocks noGrp="1"/>
          </p:cNvSpPr>
          <p:nvPr>
            <p:ph type="dt" idx="15"/>
          </p:nvPr>
        </p:nvSpPr>
        <p:spPr>
          <a:xfrm>
            <a:off x="838080" y="6356520"/>
            <a:ext cx="274284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r>
              <a:rPr b="0" lang="de-DE" sz="1800" spc="-1" strike="noStrike">
                <a:solidFill>
                  <a:schemeClr val="dk1"/>
                </a:solidFill>
                <a:latin typeface="Calibri"/>
              </a:rPr>
              <a:t>&lt;date/time&gt;</a:t>
            </a:r>
            <a:endParaRPr b="0" lang="de-DE" sz="1800" spc="-1" strike="noStrike">
              <a:solidFill>
                <a:srgbClr val="000000"/>
              </a:solidFill>
              <a:latin typeface="Calibri"/>
            </a:endParaRPr>
          </a:p>
        </p:txBody>
      </p:sp>
      <p:sp>
        <p:nvSpPr>
          <p:cNvPr id="59" name="PlaceHolder 4"/>
          <p:cNvSpPr>
            <a:spLocks noGrp="1"/>
          </p:cNvSpPr>
          <p:nvPr>
            <p:ph type="ftr" idx="16"/>
          </p:nvPr>
        </p:nvSpPr>
        <p:spPr>
          <a:xfrm>
            <a:off x="1995840" y="6356520"/>
            <a:ext cx="8022600" cy="364680"/>
          </a:xfrm>
          <a:prstGeom prst="rect">
            <a:avLst/>
          </a:prstGeom>
          <a:noFill/>
          <a:ln w="0">
            <a:noFill/>
          </a:ln>
        </p:spPr>
        <p:txBody>
          <a:bodyPr lIns="90000" rIns="90000" tIns="45000" bIns="45000" anchor="t">
            <a:noAutofit/>
          </a:bodyPr>
          <a:lstStyle>
            <a:lvl1pPr indent="0" algn="ctr">
              <a:buNone/>
              <a:defRPr b="0" lang="de-DE" sz="1400" spc="-1" strike="noStrike">
                <a:solidFill>
                  <a:srgbClr val="000000"/>
                </a:solidFill>
                <a:latin typeface="Calibri"/>
              </a:defRPr>
            </a:lvl1pPr>
          </a:lstStyle>
          <a:p>
            <a:pPr indent="0" algn="ctr">
              <a:buNone/>
            </a:pPr>
            <a:r>
              <a:rPr b="0" lang="de-DE" sz="1400" spc="-1" strike="noStrike">
                <a:solidFill>
                  <a:srgbClr val="000000"/>
                </a:solidFill>
                <a:latin typeface="Calibri"/>
              </a:rPr>
              <a:t>&lt;footer&gt;</a:t>
            </a:r>
            <a:endParaRPr b="0" lang="de-DE" sz="1400" spc="-1" strike="noStrike">
              <a:solidFill>
                <a:srgbClr val="000000"/>
              </a:solidFill>
              <a:latin typeface="Calibri"/>
            </a:endParaRPr>
          </a:p>
        </p:txBody>
      </p:sp>
      <p:sp>
        <p:nvSpPr>
          <p:cNvPr id="60" name="PlaceHolder 5"/>
          <p:cNvSpPr>
            <a:spLocks noGrp="1"/>
          </p:cNvSpPr>
          <p:nvPr>
            <p:ph type="sldNum" idx="17"/>
          </p:nvPr>
        </p:nvSpPr>
        <p:spPr>
          <a:xfrm>
            <a:off x="10117440" y="6356520"/>
            <a:ext cx="1235880" cy="364680"/>
          </a:xfrm>
          <a:prstGeom prst="rect">
            <a:avLst/>
          </a:prstGeom>
          <a:noFill/>
          <a:ln w="0">
            <a:noFill/>
          </a:ln>
        </p:spPr>
        <p:txBody>
          <a:bodyPr lIns="90000" rIns="90000" tIns="45000" bIns="45000" anchor="t">
            <a:noAutofit/>
          </a:bodyPr>
          <a:lstStyle>
            <a:lvl1pPr indent="0" defTabSz="914400">
              <a:lnSpc>
                <a:spcPct val="100000"/>
              </a:lnSpc>
              <a:buNone/>
              <a:defRPr b="0" lang="de-DE" sz="1800" spc="-1" strike="noStrike">
                <a:solidFill>
                  <a:schemeClr val="dk1"/>
                </a:solidFill>
                <a:latin typeface="Calibri"/>
              </a:defRPr>
            </a:lvl1pPr>
          </a:lstStyle>
          <a:p>
            <a:pPr indent="0" defTabSz="914400">
              <a:lnSpc>
                <a:spcPct val="100000"/>
              </a:lnSpc>
              <a:buNone/>
            </a:pPr>
            <a:fld id="{ADED0975-1D62-44E1-A4E0-724F2D295E01}" type="slidenum">
              <a:rPr b="0" lang="de-DE" sz="1800" spc="-1" strike="noStrike">
                <a:solidFill>
                  <a:schemeClr val="dk1"/>
                </a:solidFill>
                <a:latin typeface="Calibri"/>
              </a:rPr>
              <a:t>&lt;number&gt;</a:t>
            </a:fld>
            <a:endParaRPr b="0" lang="de-DE" sz="18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5" r:id="rId4"/>
  </p:sldLayoutIdLst>
</p:sldMaster>
</file>

<file path=ppt/slides/_rels/slide1.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10.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hyperlink" Target="https://onlinelibrary.wiley.com/doi/abs/10.1029/2020MS002109" TargetMode="External"/><Relationship Id="rId3" Type="http://schemas.openxmlformats.org/officeDocument/2006/relationships/image" Target="../media/image29.png"/><Relationship Id="rId4" Type="http://schemas.openxmlformats.org/officeDocument/2006/relationships/slideLayout" Target="../slideLayouts/slideLayout12.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hyperlink" Target="http://arxiv.org/abs/2202.07575" TargetMode="External"/><Relationship Id="rId2" Type="http://schemas.openxmlformats.org/officeDocument/2006/relationships/hyperlink" Target="http://arxiv.org/abs/2202.07575" TargetMode="Externa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slideLayout" Target="../slideLayouts/slideLayout12.xml"/><Relationship Id="rId7"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slideLayout" Target="../slideLayouts/slideLayout12.xml"/><Relationship Id="rId7"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24.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5.png"/><Relationship Id="rId11" Type="http://schemas.openxmlformats.org/officeDocument/2006/relationships/image" Target="../media/image25.png"/><Relationship Id="rId12" Type="http://schemas.openxmlformats.org/officeDocument/2006/relationships/slideLayout" Target="../slideLayouts/slideLayout12.xml"/><Relationship Id="rId1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hyperlink" Target="https://www.atmorep.org/" TargetMode="External"/><Relationship Id="rId3" Type="http://schemas.openxmlformats.org/officeDocument/2006/relationships/slideLayout" Target="../slideLayouts/slideLayout12.xml"/>
</Relationships>
</file>

<file path=ppt/slides/_rels/slide15.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hyperlink" Target="http://arxiv.org/abs/2108.07258" TargetMode="External"/><Relationship Id="rId3" Type="http://schemas.openxmlformats.org/officeDocument/2006/relationships/hyperlink" Target="http://arxiv.org/abs/2108.07258" TargetMode="External"/><Relationship Id="rId4" Type="http://schemas.openxmlformats.org/officeDocument/2006/relationships/slideLayout" Target="../slideLayouts/slideLayout12.xml"/>
</Relationships>
</file>

<file path=ppt/slides/_rels/slide17.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png"/><Relationship Id="rId3" Type="http://schemas.openxmlformats.org/officeDocument/2006/relationships/slideLayout" Target="../slideLayouts/slideLayout12.xml"/>
</Relationships>
</file>

<file path=ppt/slides/_rels/slide18.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hyperlink" Target="https://www.esm-project.net/news/news/detail/News/what-is-a-climate-model-and-how-does-it-work/" TargetMode="External"/><Relationship Id="rId3" Type="http://schemas.openxmlformats.org/officeDocument/2006/relationships/image" Target="../media/image6.png"/><Relationship Id="rId4" Type="http://schemas.openxmlformats.org/officeDocument/2006/relationships/slideLayout" Target="../slideLayouts/slideLayout12.xml"/>
</Relationships>
</file>

<file path=ppt/slides/_rels/slide20.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hyperlink" Target="https://jalammar.github.io/illustrated-bert/" TargetMode="External"/><Relationship Id="rId3" Type="http://schemas.openxmlformats.org/officeDocument/2006/relationships/slideLayout" Target="../slideLayouts/slideLayout12.xml"/>
</Relationships>
</file>

<file path=ppt/slides/_rels/slide23.xml.rels><?xml version="1.0" encoding="UTF-8"?>
<Relationships xmlns="http://schemas.openxmlformats.org/package/2006/relationships"><Relationship Id="rId1" Type="http://schemas.openxmlformats.org/officeDocument/2006/relationships/hyperlink" Target="https://jalammar.github.io/illustrated-bert/" TargetMode="External"/><Relationship Id="rId2" Type="http://schemas.openxmlformats.org/officeDocument/2006/relationships/image" Target="../media/image54.png"/><Relationship Id="rId3" Type="http://schemas.openxmlformats.org/officeDocument/2006/relationships/slideLayout" Target="../slideLayouts/slideLayout12.xml"/>
</Relationships>
</file>

<file path=ppt/slides/_rels/slide24.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slideLayout" Target="../slideLayouts/slideLayout12.xml"/>
</Relationships>
</file>

<file path=ppt/slides/_rels/slide25.xml.rels><?xml version="1.0" encoding="UTF-8"?>
<Relationships xmlns="http://schemas.openxmlformats.org/package/2006/relationships"><Relationship Id="rId1" Type="http://schemas.openxmlformats.org/officeDocument/2006/relationships/image" Target="../media/image56.png"/><Relationship Id="rId2" Type="http://schemas.openxmlformats.org/officeDocument/2006/relationships/slideLayout" Target="../slideLayouts/slideLayout5.xml"/>
</Relationships>
</file>

<file path=ppt/slides/_rels/slide26.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5.xml"/>
</Relationships>
</file>

<file path=ppt/slides/_rels/slide27.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slideLayout" Target="../slideLayouts/slideLayout5.xml"/>
</Relationships>
</file>

<file path=ppt/slides/_rels/slide28.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5.xml"/>
</Relationships>
</file>

<file path=ppt/slides/_rels/slide29.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5.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image" Target="../media/image8.png"/><Relationship Id="rId4" Type="http://schemas.openxmlformats.org/officeDocument/2006/relationships/image" Target="../media/image8.png"/><Relationship Id="rId5" Type="http://schemas.openxmlformats.org/officeDocument/2006/relationships/hyperlink" Target="https://de.slideshare.net/AbdulKarim141/01-introduction-to-meterology-and-weather-forecasting" TargetMode="External"/><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jpeg"/><Relationship Id="rId9" Type="http://schemas.openxmlformats.org/officeDocument/2006/relationships/slideLayout" Target="../slideLayouts/slideLayout12.xml"/><Relationship Id="rId10"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5.xml"/>
</Relationships>
</file>

<file path=ppt/slides/_rels/slide31.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5.xml"/>
</Relationships>
</file>

<file path=ppt/slides/_rels/slide32.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slideLayout" Target="../slideLayouts/slideLayout5.xml"/>
</Relationships>
</file>

<file path=ppt/slides/_rels/slide33.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slideLayout" Target="../slideLayouts/slideLayout5.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
</Relationships>
</file>

<file path=ppt/slides/_rels/slide36.xml.rels><?xml version="1.0" encoding="UTF-8"?>
<Relationships xmlns="http://schemas.openxmlformats.org/package/2006/relationships"><Relationship Id="rId1" Type="http://schemas.openxmlformats.org/officeDocument/2006/relationships/image" Target="../media/image67.png"/><Relationship Id="rId2" Type="http://schemas.openxmlformats.org/officeDocument/2006/relationships/image" Target="../media/image68.png"/><Relationship Id="rId3" Type="http://schemas.openxmlformats.org/officeDocument/2006/relationships/slideLayout" Target="../slideLayouts/slideLayout7.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7.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jpeg"/><Relationship Id="rId3" Type="http://schemas.openxmlformats.org/officeDocument/2006/relationships/image" Target="../media/image13.jpeg"/><Relationship Id="rId4" Type="http://schemas.openxmlformats.org/officeDocument/2006/relationships/image" Target="../media/image12.png"/><Relationship Id="rId5" Type="http://schemas.openxmlformats.org/officeDocument/2006/relationships/slideLayout" Target="../slideLayouts/slideLayout12.xml"/>
</Relationships>
</file>

<file path=ppt/slides/_rels/slide40.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hyperlink" Target="http://arxiv.org/abs/2307.10128" TargetMode="External"/><Relationship Id="rId3" Type="http://schemas.openxmlformats.org/officeDocument/2006/relationships/hyperlink" Target="http://arxiv.org/abs/2307.10128" TargetMode="External"/><Relationship Id="rId4" Type="http://schemas.openxmlformats.org/officeDocument/2006/relationships/image" Target="../media/image70.png"/><Relationship Id="rId5" Type="http://schemas.openxmlformats.org/officeDocument/2006/relationships/slideLayout" Target="../slideLayouts/slideLayout12.xml"/><Relationship Id="rId6"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hyperlink" Target="http://arxiv.org/abs/2307.10128" TargetMode="External"/><Relationship Id="rId4" Type="http://schemas.openxmlformats.org/officeDocument/2006/relationships/hyperlink" Target="http://arxiv.org/abs/2307.10128" TargetMode="External"/><Relationship Id="rId5" Type="http://schemas.openxmlformats.org/officeDocument/2006/relationships/image" Target="../media/image70.png"/><Relationship Id="rId6" Type="http://schemas.openxmlformats.org/officeDocument/2006/relationships/slideLayout" Target="../slideLayouts/slideLayout12.xml"/><Relationship Id="rId7"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hyperlink" Target="http://arxiv.org/abs/2309.08473" TargetMode="External"/><Relationship Id="rId3" Type="http://schemas.openxmlformats.org/officeDocument/2006/relationships/slideLayout" Target="../slideLayouts/slideLayout12.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44.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hyperlink" Target="http://arxiv.org/abs/2311.07222" TargetMode="External"/><Relationship Id="rId3" Type="http://schemas.openxmlformats.org/officeDocument/2006/relationships/hyperlink" Target="http://arxiv.org/abs/2311.07222" TargetMode="External"/><Relationship Id="rId4" Type="http://schemas.openxmlformats.org/officeDocument/2006/relationships/image" Target="../media/image75.png"/><Relationship Id="rId5" Type="http://schemas.openxmlformats.org/officeDocument/2006/relationships/hyperlink" Target="http://arxiv.org/abs/2311.07222" TargetMode="External"/><Relationship Id="rId6" Type="http://schemas.openxmlformats.org/officeDocument/2006/relationships/hyperlink" Target="http://arxiv.org/abs/2311.07222" TargetMode="External"/><Relationship Id="rId7" Type="http://schemas.openxmlformats.org/officeDocument/2006/relationships/slideLayout" Target="../slideLayouts/slideLayout12.xml"/>
</Relationships>
</file>

<file path=ppt/slides/_rels/slide45.xml.rels><?xml version="1.0" encoding="UTF-8"?>
<Relationships xmlns="http://schemas.openxmlformats.org/package/2006/relationships"><Relationship Id="rId1" Type="http://schemas.openxmlformats.org/officeDocument/2006/relationships/hyperlink" Target="http://arxiv.org/abs/2311.07222" TargetMode="External"/><Relationship Id="rId2" Type="http://schemas.openxmlformats.org/officeDocument/2006/relationships/hyperlink" Target="http://arxiv.org/abs/2311.07222" TargetMode="External"/><Relationship Id="rId3" Type="http://schemas.openxmlformats.org/officeDocument/2006/relationships/image" Target="../media/image76.png"/><Relationship Id="rId4" Type="http://schemas.openxmlformats.org/officeDocument/2006/relationships/slideLayout" Target="../slideLayouts/slideLayout12.xml"/>
</Relationships>
</file>

<file path=ppt/slides/_rels/slide46.xml.rels><?xml version="1.0" encoding="UTF-8"?>
<Relationships xmlns="http://schemas.openxmlformats.org/package/2006/relationships"><Relationship Id="rId1" Type="http://schemas.openxmlformats.org/officeDocument/2006/relationships/hyperlink" Target="http://arxiv.org/abs/2311.07222" TargetMode="External"/><Relationship Id="rId2" Type="http://schemas.openxmlformats.org/officeDocument/2006/relationships/hyperlink" Target="http://arxiv.org/abs/2311.07222" TargetMode="Externa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slideLayout" Target="../slideLayouts/slideLayout12.xml"/>
</Relationships>
</file>

<file path=ppt/slides/_rels/slide47.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hyperlink" Target="http://arxiv.org/abs/2311.07222" TargetMode="External"/><Relationship Id="rId4" Type="http://schemas.openxmlformats.org/officeDocument/2006/relationships/hyperlink" Target="http://arxiv.org/abs/2311.07222" TargetMode="External"/><Relationship Id="rId5" Type="http://schemas.openxmlformats.org/officeDocument/2006/relationships/slideLayout" Target="../slideLayouts/slideLayout12.xml"/>
</Relationships>
</file>

<file path=ppt/slides/_rels/slide48.xml.rels><?xml version="1.0" encoding="UTF-8"?>
<Relationships xmlns="http://schemas.openxmlformats.org/package/2006/relationships"><Relationship Id="rId1" Type="http://schemas.openxmlformats.org/officeDocument/2006/relationships/hyperlink" Target="https://arxiv.org/abs/2308.13280" TargetMode="External"/><Relationship Id="rId2" Type="http://schemas.openxmlformats.org/officeDocument/2006/relationships/image" Target="../media/image81.png"/><Relationship Id="rId3" Type="http://schemas.openxmlformats.org/officeDocument/2006/relationships/slideLayout" Target="../slideLayouts/slideLayout12.xml"/>
</Relationships>
</file>

<file path=ppt/slides/_rels/slide49.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hyperlink" Target="https://www.science.org/doi/10.1126/sciadv.adk4489" TargetMode="External"/><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12.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2.xml"/>
</Relationships>
</file>

<file path=ppt/slides/_rels/slide50.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hyperlink" Target="http://arxiv.org/abs/2310.02074" TargetMode="External"/><Relationship Id="rId3" Type="http://schemas.openxmlformats.org/officeDocument/2006/relationships/hyperlink" Target="http://arxiv.org/abs/2310.02074" TargetMode="External"/><Relationship Id="rId4" Type="http://schemas.openxmlformats.org/officeDocument/2006/relationships/slideLayout" Target="../slideLayouts/slideLayout12.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53.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hyperlink" Target="http://arxiv.org/abs/2203.15556" TargetMode="External"/><Relationship Id="rId3" Type="http://schemas.openxmlformats.org/officeDocument/2006/relationships/hyperlink" Target="http://arxiv.org/abs/2203.15556" TargetMode="External"/><Relationship Id="rId4" Type="http://schemas.openxmlformats.org/officeDocument/2006/relationships/slideLayout" Target="../slideLayouts/slideLayout12.xml"/>
</Relationships>
</file>

<file path=ppt/slides/_rels/slide54.xml.rels><?xml version="1.0" encoding="UTF-8"?>
<Relationships xmlns="http://schemas.openxmlformats.org/package/2006/relationships"><Relationship Id="rId1" Type="http://schemas.openxmlformats.org/officeDocument/2006/relationships/hyperlink" Target="https://github.com/huggingface/large_language_model_training_playbook" TargetMode="External"/><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slideLayout" Target="../slideLayouts/slideLayout12.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2.xml"/>
</Relationships>
</file>

<file path=ppt/slides/_rels/slide56.xml.rels><?xml version="1.0" encoding="UTF-8"?>
<Relationships xmlns="http://schemas.openxmlformats.org/package/2006/relationships"><Relationship Id="rId1" Type="http://schemas.openxmlformats.org/officeDocument/2006/relationships/image" Target="../media/image90.png"/><Relationship Id="rId2" Type="http://schemas.openxmlformats.org/officeDocument/2006/relationships/hyperlink" Target="https://cesoc.net/workshop-on-large-scale-deep-learning-for-the-earth-system/" TargetMode="External"/><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hyperlink" Target="https://www.infodiagram.com/" TargetMode="External"/><Relationship Id="rId2" Type="http://schemas.openxmlformats.org/officeDocument/2006/relationships/image" Target="../media/image16.png"/><Relationship Id="rId3" Type="http://schemas.openxmlformats.org/officeDocument/2006/relationships/slideLayout" Target="../slideLayouts/slideLayout12.xml"/>
</Relationships>
</file>

<file path=ppt/slides/_rels/slide7.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slideLayout" Target="../slideLayouts/slideLayout12.xml"/>
</Relationships>
</file>

<file path=ppt/slides/_rels/slide8.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5.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 Id="rId11" Type="http://schemas.openxmlformats.org/officeDocument/2006/relationships/slideLayout" Target="../slideLayouts/slideLayout12.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8.png"/><Relationship Id="rId3" Type="http://schemas.openxmlformats.org/officeDocument/2006/relationships/hyperlink" Target="https://gmd.copernicus.org/articles/11/3999/2018/" TargetMode="External"/><Relationship Id="rId4" Type="http://schemas.openxmlformats.org/officeDocument/2006/relationships/slideLayout" Target="../slideLayouts/slideLayout1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Rechteck 3"/>
          <p:cNvSpPr/>
          <p:nvPr/>
        </p:nvSpPr>
        <p:spPr>
          <a:xfrm>
            <a:off x="0" y="0"/>
            <a:ext cx="12191760" cy="5947200"/>
          </a:xfrm>
          <a:prstGeom prst="rect">
            <a:avLst/>
          </a:prstGeom>
          <a:gradFill rotWithShape="0">
            <a:gsLst>
              <a:gs pos="0">
                <a:srgbClr val="1d4aa7"/>
              </a:gs>
              <a:gs pos="31000">
                <a:srgbClr val="236cb9"/>
              </a:gs>
              <a:gs pos="54000">
                <a:srgbClr val="3392d3"/>
              </a:gs>
              <a:gs pos="75000">
                <a:srgbClr val="94cedc"/>
              </a:gs>
              <a:gs pos="100000">
                <a:srgbClr val="b3dbe4"/>
              </a:gs>
            </a:gsLst>
            <a:lin ang="5400000"/>
          </a:gradFill>
          <a:ln>
            <a:solidFill>
              <a:srgbClr val="32549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pic>
        <p:nvPicPr>
          <p:cNvPr id="120" name="Picture 2" descr="I would like a fantasy image reflecing on how ai transforms weather and climate research. Draw some fancy dynamic neurons, hint at electric circuits on a computer chip and place this seemlessly in a wonderful blue sky with some scattered clouds. Be creative!"/>
          <p:cNvPicPr/>
          <p:nvPr/>
        </p:nvPicPr>
        <p:blipFill>
          <a:blip r:embed="rId1"/>
          <a:srcRect l="0" t="0" r="0" b="34149"/>
          <a:stretch/>
        </p:blipFill>
        <p:spPr>
          <a:xfrm>
            <a:off x="1464840" y="0"/>
            <a:ext cx="9031680" cy="5947200"/>
          </a:xfrm>
          <a:prstGeom prst="rect">
            <a:avLst/>
          </a:prstGeom>
          <a:ln w="0">
            <a:noFill/>
          </a:ln>
        </p:spPr>
      </p:pic>
      <p:sp>
        <p:nvSpPr>
          <p:cNvPr id="121" name="Textfeld 4"/>
          <p:cNvSpPr/>
          <p:nvPr/>
        </p:nvSpPr>
        <p:spPr>
          <a:xfrm>
            <a:off x="436320" y="305640"/>
            <a:ext cx="11088360" cy="118692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1" lang="en-GB" sz="3600" spc="-1" strike="noStrike">
                <a:solidFill>
                  <a:schemeClr val="lt1"/>
                </a:solidFill>
                <a:latin typeface="Calibri"/>
                <a:ea typeface="Calibri"/>
              </a:rPr>
              <a:t>Is there an end to deep learning for weather and climate?</a:t>
            </a:r>
            <a:endParaRPr b="0" lang="de-DE" sz="3600" spc="-1" strike="noStrike">
              <a:solidFill>
                <a:srgbClr val="000000"/>
              </a:solidFill>
              <a:latin typeface="Calibri"/>
            </a:endParaRPr>
          </a:p>
          <a:p>
            <a:pPr algn="ctr" defTabSz="914400">
              <a:lnSpc>
                <a:spcPct val="100000"/>
              </a:lnSpc>
            </a:pPr>
            <a:r>
              <a:rPr b="1" lang="en-GB" sz="3600" spc="-1" strike="noStrike">
                <a:solidFill>
                  <a:schemeClr val="lt1"/>
                </a:solidFill>
                <a:latin typeface="Calibri"/>
                <a:ea typeface="Calibri"/>
              </a:rPr>
              <a:t>The HClimRep project</a:t>
            </a:r>
            <a:endParaRPr b="0" lang="de-DE" sz="3600" spc="-1" strike="noStrike">
              <a:solidFill>
                <a:srgbClr val="000000"/>
              </a:solidFill>
              <a:latin typeface="Calibri"/>
            </a:endParaRPr>
          </a:p>
        </p:txBody>
      </p:sp>
      <p:sp>
        <p:nvSpPr>
          <p:cNvPr id="122" name="Textfeld 5"/>
          <p:cNvSpPr/>
          <p:nvPr/>
        </p:nvSpPr>
        <p:spPr>
          <a:xfrm>
            <a:off x="1665000" y="6068520"/>
            <a:ext cx="8380440" cy="63828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0" lang="de-DE" sz="1800" spc="-1" strike="noStrike">
                <a:solidFill>
                  <a:schemeClr val="dk1"/>
                </a:solidFill>
                <a:latin typeface="Leelawadee"/>
              </a:rPr>
              <a:t>Martin Schultz, JSC Forschungszentrum Jülich and University of Cologne</a:t>
            </a:r>
            <a:endParaRPr b="0" lang="de-DE" sz="1800" spc="-1" strike="noStrike">
              <a:solidFill>
                <a:srgbClr val="000000"/>
              </a:solidFill>
              <a:latin typeface="Calibri"/>
            </a:endParaRPr>
          </a:p>
          <a:p>
            <a:pPr algn="ctr" defTabSz="914400">
              <a:lnSpc>
                <a:spcPct val="100000"/>
              </a:lnSpc>
            </a:pPr>
            <a:r>
              <a:rPr b="0" lang="de-DE" sz="1800" spc="-1" strike="noStrike">
                <a:solidFill>
                  <a:schemeClr val="dk1"/>
                </a:solidFill>
                <a:latin typeface="Leelawadee"/>
              </a:rPr>
              <a:t>HAICON, Düsseldorf, 12 June 2024</a:t>
            </a:r>
            <a:endParaRPr b="0" lang="de-DE"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62" name="Textfeld 1"/>
          <p:cNvSpPr/>
          <p:nvPr/>
        </p:nvSpPr>
        <p:spPr>
          <a:xfrm>
            <a:off x="623880" y="1101960"/>
            <a:ext cx="10195920" cy="13802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50000"/>
              </a:lnSpc>
            </a:pPr>
            <a:r>
              <a:rPr b="1" lang="de-DE" sz="1800" spc="-1" strike="noStrike">
                <a:solidFill>
                  <a:schemeClr val="dk1"/>
                </a:solidFill>
                <a:latin typeface="Calibri"/>
              </a:rPr>
              <a:t>2020:</a:t>
            </a:r>
            <a:r>
              <a:rPr b="0" lang="de-DE" sz="1800" spc="-1" strike="noStrike">
                <a:solidFill>
                  <a:schemeClr val="dk1"/>
                </a:solidFill>
                <a:latin typeface="Calibri"/>
              </a:rPr>
              <a:t> global forecasts up to 14 days with a U-net, 11 Conv2D layers</a:t>
            </a:r>
            <a:endParaRPr b="0" lang="de-DE" sz="1800" spc="-1" strike="noStrike">
              <a:solidFill>
                <a:srgbClr val="000000"/>
              </a:solidFill>
              <a:latin typeface="Calibri"/>
            </a:endParaRPr>
          </a:p>
          <a:p>
            <a:pPr defTabSz="914400">
              <a:lnSpc>
                <a:spcPct val="150000"/>
              </a:lnSpc>
            </a:pPr>
            <a:r>
              <a:rPr b="0" i="1" lang="de-DE" sz="1800" spc="-1" strike="noStrike">
                <a:solidFill>
                  <a:schemeClr val="dk1"/>
                </a:solidFill>
                <a:latin typeface="Calibri"/>
              </a:rPr>
              <a:t>Input:</a:t>
            </a:r>
            <a:r>
              <a:rPr b="0" lang="de-DE" sz="1800" spc="-1" strike="noStrike">
                <a:solidFill>
                  <a:schemeClr val="dk1"/>
                </a:solidFill>
                <a:latin typeface="Calibri"/>
              </a:rPr>
              <a:t> 4 variables: Z</a:t>
            </a:r>
            <a:r>
              <a:rPr b="0" lang="de-DE" sz="1800" spc="-1" strike="noStrike" baseline="-25000">
                <a:solidFill>
                  <a:schemeClr val="dk1"/>
                </a:solidFill>
                <a:latin typeface="Calibri"/>
              </a:rPr>
              <a:t>500</a:t>
            </a:r>
            <a:r>
              <a:rPr b="0" lang="de-DE" sz="1800" spc="-1" strike="noStrike">
                <a:solidFill>
                  <a:schemeClr val="dk1"/>
                </a:solidFill>
                <a:latin typeface="Calibri"/>
              </a:rPr>
              <a:t>, Z</a:t>
            </a:r>
            <a:r>
              <a:rPr b="0" lang="de-DE" sz="1800" spc="-1" strike="noStrike" baseline="-25000">
                <a:solidFill>
                  <a:schemeClr val="dk1"/>
                </a:solidFill>
                <a:latin typeface="Calibri"/>
              </a:rPr>
              <a:t>1000</a:t>
            </a:r>
            <a:r>
              <a:rPr b="0" lang="de-DE" sz="1800" spc="-1" strike="noStrike">
                <a:solidFill>
                  <a:schemeClr val="dk1"/>
                </a:solidFill>
                <a:latin typeface="Calibri"/>
              </a:rPr>
              <a:t>, </a:t>
            </a:r>
            <a:r>
              <a:rPr b="0" lang="el-GR" sz="1800" spc="-1" strike="noStrike">
                <a:solidFill>
                  <a:schemeClr val="dk1"/>
                </a:solidFill>
                <a:latin typeface="Calibri"/>
              </a:rPr>
              <a:t>τ</a:t>
            </a:r>
            <a:r>
              <a:rPr b="0" lang="de-DE" sz="1800" spc="-1" strike="noStrike" baseline="-25000">
                <a:solidFill>
                  <a:schemeClr val="dk1"/>
                </a:solidFill>
                <a:latin typeface="Calibri"/>
              </a:rPr>
              <a:t>300-700</a:t>
            </a:r>
            <a:r>
              <a:rPr b="0" lang="de-DE" sz="1800" spc="-1" strike="noStrike">
                <a:solidFill>
                  <a:schemeClr val="dk1"/>
                </a:solidFill>
                <a:latin typeface="Calibri"/>
              </a:rPr>
              <a:t>, T</a:t>
            </a:r>
            <a:r>
              <a:rPr b="0" lang="de-DE" sz="1800" spc="-1" strike="noStrike" baseline="-25000">
                <a:solidFill>
                  <a:schemeClr val="dk1"/>
                </a:solidFill>
                <a:latin typeface="Calibri"/>
              </a:rPr>
              <a:t>2m</a:t>
            </a:r>
            <a:r>
              <a:rPr b="0" lang="de-DE" sz="1800" spc="-1" strike="noStrike">
                <a:solidFill>
                  <a:schemeClr val="dk1"/>
                </a:solidFill>
                <a:latin typeface="Calibri"/>
              </a:rPr>
              <a:t>, 6-hourly data, 1917-2012 (100,000 samples), 2° horizontal resolution</a:t>
            </a:r>
            <a:endParaRPr b="0" lang="de-DE" sz="1800" spc="-1" strike="noStrike">
              <a:solidFill>
                <a:srgbClr val="000000"/>
              </a:solidFill>
              <a:latin typeface="Calibri"/>
            </a:endParaRPr>
          </a:p>
          <a:p>
            <a:pPr defTabSz="914400">
              <a:lnSpc>
                <a:spcPct val="150000"/>
              </a:lnSpc>
            </a:pPr>
            <a:r>
              <a:rPr b="0" i="1" lang="de-DE" sz="1800" spc="-1" strike="noStrike">
                <a:solidFill>
                  <a:schemeClr val="dk1"/>
                </a:solidFill>
                <a:latin typeface="Calibri"/>
              </a:rPr>
              <a:t>Output:</a:t>
            </a:r>
            <a:r>
              <a:rPr b="0" lang="de-DE" sz="1800" spc="-1" strike="noStrike">
                <a:solidFill>
                  <a:schemeClr val="dk1"/>
                </a:solidFill>
                <a:latin typeface="Calibri"/>
              </a:rPr>
              <a:t> 4 variables, 6-hourly for t+6 and t+12</a:t>
            </a:r>
            <a:endParaRPr b="0" lang="de-DE" sz="1800" spc="-1" strike="noStrike">
              <a:solidFill>
                <a:srgbClr val="000000"/>
              </a:solidFill>
              <a:latin typeface="Calibri"/>
            </a:endParaRPr>
          </a:p>
        </p:txBody>
      </p:sp>
      <p:sp>
        <p:nvSpPr>
          <p:cNvPr id="263" name="Textfeld 3"/>
          <p:cNvSpPr/>
          <p:nvPr/>
        </p:nvSpPr>
        <p:spPr>
          <a:xfrm>
            <a:off x="9197640" y="2333160"/>
            <a:ext cx="202824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Model error (RMSE)</a:t>
            </a:r>
            <a:endParaRPr b="0" lang="de-DE" sz="1800" spc="-1" strike="noStrike">
              <a:solidFill>
                <a:srgbClr val="000000"/>
              </a:solidFill>
              <a:latin typeface="Calibri"/>
            </a:endParaRPr>
          </a:p>
        </p:txBody>
      </p:sp>
      <p:pic>
        <p:nvPicPr>
          <p:cNvPr id="264" name="Grafik 6" descr=""/>
          <p:cNvPicPr/>
          <p:nvPr/>
        </p:nvPicPr>
        <p:blipFill>
          <a:blip r:embed="rId1"/>
          <a:stretch/>
        </p:blipFill>
        <p:spPr>
          <a:xfrm>
            <a:off x="1039320" y="2458080"/>
            <a:ext cx="6542280" cy="3589200"/>
          </a:xfrm>
          <a:prstGeom prst="rect">
            <a:avLst/>
          </a:prstGeom>
          <a:ln w="0">
            <a:noFill/>
          </a:ln>
        </p:spPr>
      </p:pic>
      <p:sp>
        <p:nvSpPr>
          <p:cNvPr id="265" name="Textfeld 8"/>
          <p:cNvSpPr/>
          <p:nvPr/>
        </p:nvSpPr>
        <p:spPr>
          <a:xfrm>
            <a:off x="999720" y="5855760"/>
            <a:ext cx="158328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Weyn et al. (</a:t>
            </a:r>
            <a:r>
              <a:rPr b="0" lang="de-DE" sz="1050" spc="-1" strike="noStrike" u="sng">
                <a:solidFill>
                  <a:schemeClr val="dk1"/>
                </a:solidFill>
                <a:uFillTx/>
                <a:latin typeface="Calibri"/>
                <a:hlinkClick r:id="rId2"/>
              </a:rPr>
              <a:t>JAMES, 2020</a:t>
            </a:r>
            <a:r>
              <a:rPr b="0" lang="de-DE" sz="1050" spc="-1" strike="noStrike">
                <a:solidFill>
                  <a:schemeClr val="dk1"/>
                </a:solidFill>
                <a:latin typeface="Calibri"/>
              </a:rPr>
              <a:t>)</a:t>
            </a:r>
            <a:endParaRPr b="0" lang="de-DE" sz="1050" spc="-1" strike="noStrike">
              <a:solidFill>
                <a:srgbClr val="000000"/>
              </a:solidFill>
              <a:latin typeface="Calibri"/>
            </a:endParaRPr>
          </a:p>
        </p:txBody>
      </p:sp>
      <p:pic>
        <p:nvPicPr>
          <p:cNvPr id="266" name="Grafik 9" descr=""/>
          <p:cNvPicPr/>
          <p:nvPr/>
        </p:nvPicPr>
        <p:blipFill>
          <a:blip r:embed="rId3"/>
          <a:srcRect l="0" t="0" r="49087" b="0"/>
          <a:stretch/>
        </p:blipFill>
        <p:spPr>
          <a:xfrm>
            <a:off x="7922160" y="2638080"/>
            <a:ext cx="4287240" cy="2885400"/>
          </a:xfrm>
          <a:prstGeom prst="rect">
            <a:avLst/>
          </a:prstGeom>
          <a:ln w="0">
            <a:noFill/>
          </a:ln>
        </p:spPr>
      </p:pic>
      <p:sp>
        <p:nvSpPr>
          <p:cNvPr id="267" name="PlaceHolder 1"/>
          <p:cNvSpPr>
            <a:spLocks noGrp="1"/>
          </p:cNvSpPr>
          <p:nvPr>
            <p:ph type="title"/>
          </p:nvPr>
        </p:nvSpPr>
        <p:spPr>
          <a:xfrm>
            <a:off x="838080" y="136440"/>
            <a:ext cx="10515240" cy="893160"/>
          </a:xfrm>
          <a:prstGeom prst="rect">
            <a:avLst/>
          </a:prstGeom>
          <a:noFill/>
          <a:ln w="0">
            <a:noFill/>
          </a:ln>
        </p:spPr>
        <p:txBody>
          <a:bodyPr anchor="ctr">
            <a:normAutofit fontScale="93507"/>
          </a:bodyPr>
          <a:p>
            <a:pPr indent="0" defTabSz="914400">
              <a:lnSpc>
                <a:spcPct val="90000"/>
              </a:lnSpc>
              <a:buNone/>
            </a:pPr>
            <a:r>
              <a:rPr b="0" lang="de-DE" sz="4000" spc="-1" strike="noStrike">
                <a:solidFill>
                  <a:schemeClr val="dk1"/>
                </a:solidFill>
                <a:latin typeface="Calibri"/>
                <a:ea typeface="Calibri"/>
              </a:rPr>
              <a:t>A few milestones on the path to AI weather forecasts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Textfeld 1"/>
          <p:cNvSpPr/>
          <p:nvPr/>
        </p:nvSpPr>
        <p:spPr>
          <a:xfrm>
            <a:off x="603720" y="1057680"/>
            <a:ext cx="107712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2022: </a:t>
            </a:r>
            <a:r>
              <a:rPr b="0" lang="de-DE" sz="1800" spc="-1" strike="noStrike">
                <a:solidFill>
                  <a:schemeClr val="dk1"/>
                </a:solidFill>
                <a:latin typeface="Calibri"/>
              </a:rPr>
              <a:t>Global forecasts at 1° resolution, 6 variables at 13 pressure levels, Graph Neural Network on icosahedric grid</a:t>
            </a:r>
            <a:endParaRPr b="0" lang="de-DE" sz="1800" spc="-1" strike="noStrike">
              <a:solidFill>
                <a:srgbClr val="000000"/>
              </a:solidFill>
              <a:latin typeface="Calibri"/>
            </a:endParaRPr>
          </a:p>
        </p:txBody>
      </p:sp>
      <p:sp>
        <p:nvSpPr>
          <p:cNvPr id="269" name="Textfeld 15"/>
          <p:cNvSpPr/>
          <p:nvPr/>
        </p:nvSpPr>
        <p:spPr>
          <a:xfrm>
            <a:off x="993600" y="5638680"/>
            <a:ext cx="124920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Keisler (</a:t>
            </a:r>
            <a:r>
              <a:rPr b="0" lang="de-DE" sz="1050" spc="-1" strike="noStrike" u="sng">
                <a:solidFill>
                  <a:schemeClr val="dk1"/>
                </a:solidFill>
                <a:uFillTx/>
                <a:latin typeface="Calibri"/>
                <a:hlinkClick r:id="rId1"/>
              </a:rPr>
              <a:t>Arxiv</a:t>
            </a:r>
            <a:r>
              <a:rPr b="0" lang="de-DE" sz="1050" spc="-1" strike="noStrike" u="sng">
                <a:solidFill>
                  <a:schemeClr val="dk1"/>
                </a:solidFill>
                <a:uFillTx/>
                <a:latin typeface="Calibri"/>
                <a:hlinkClick r:id="rId2"/>
              </a:rPr>
              <a:t>, 2022</a:t>
            </a:r>
            <a:r>
              <a:rPr b="0" lang="de-DE" sz="1050" spc="-1" strike="noStrike">
                <a:solidFill>
                  <a:schemeClr val="dk1"/>
                </a:solidFill>
                <a:latin typeface="Calibri"/>
              </a:rPr>
              <a:t>)</a:t>
            </a:r>
            <a:endParaRPr b="0" lang="de-DE" sz="1050" spc="-1" strike="noStrike">
              <a:solidFill>
                <a:srgbClr val="000000"/>
              </a:solidFill>
              <a:latin typeface="Calibri"/>
            </a:endParaRPr>
          </a:p>
        </p:txBody>
      </p:sp>
      <p:pic>
        <p:nvPicPr>
          <p:cNvPr id="270" name="Grafik 5" descr=""/>
          <p:cNvPicPr/>
          <p:nvPr/>
        </p:nvPicPr>
        <p:blipFill>
          <a:blip r:embed="rId3"/>
          <a:stretch/>
        </p:blipFill>
        <p:spPr>
          <a:xfrm>
            <a:off x="981000" y="2008080"/>
            <a:ext cx="4282920" cy="3428640"/>
          </a:xfrm>
          <a:prstGeom prst="rect">
            <a:avLst/>
          </a:prstGeom>
          <a:ln w="0">
            <a:noFill/>
          </a:ln>
        </p:spPr>
      </p:pic>
      <p:sp>
        <p:nvSpPr>
          <p:cNvPr id="271" name="Textfeld 7"/>
          <p:cNvSpPr/>
          <p:nvPr/>
        </p:nvSpPr>
        <p:spPr>
          <a:xfrm>
            <a:off x="2588760" y="1622880"/>
            <a:ext cx="1432440" cy="3945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000" spc="-1" strike="noStrike">
                <a:solidFill>
                  <a:schemeClr val="dk1"/>
                </a:solidFill>
                <a:latin typeface="Calibri"/>
              </a:rPr>
              <a:t>Model error</a:t>
            </a:r>
            <a:endParaRPr b="0" lang="de-DE" sz="2000" spc="-1" strike="noStrike">
              <a:solidFill>
                <a:srgbClr val="000000"/>
              </a:solidFill>
              <a:latin typeface="Calibri"/>
            </a:endParaRPr>
          </a:p>
        </p:txBody>
      </p:sp>
      <p:pic>
        <p:nvPicPr>
          <p:cNvPr id="272" name="Grafik 10" descr=""/>
          <p:cNvPicPr/>
          <p:nvPr/>
        </p:nvPicPr>
        <p:blipFill>
          <a:blip r:embed="rId4"/>
          <a:stretch/>
        </p:blipFill>
        <p:spPr>
          <a:xfrm>
            <a:off x="6446880" y="3722760"/>
            <a:ext cx="3613680" cy="1824840"/>
          </a:xfrm>
          <a:prstGeom prst="rect">
            <a:avLst/>
          </a:prstGeom>
          <a:ln w="0">
            <a:noFill/>
          </a:ln>
        </p:spPr>
      </p:pic>
      <p:pic>
        <p:nvPicPr>
          <p:cNvPr id="273" name="Grafik 17" descr=""/>
          <p:cNvPicPr/>
          <p:nvPr/>
        </p:nvPicPr>
        <p:blipFill>
          <a:blip r:embed="rId5"/>
          <a:stretch/>
        </p:blipFill>
        <p:spPr>
          <a:xfrm>
            <a:off x="6446880" y="1851480"/>
            <a:ext cx="3613680" cy="1815840"/>
          </a:xfrm>
          <a:prstGeom prst="rect">
            <a:avLst/>
          </a:prstGeom>
          <a:ln w="0">
            <a:noFill/>
          </a:ln>
        </p:spPr>
      </p:pic>
      <p:sp>
        <p:nvSpPr>
          <p:cNvPr id="274" name="PlaceHolder 1"/>
          <p:cNvSpPr>
            <a:spLocks noGrp="1"/>
          </p:cNvSpPr>
          <p:nvPr>
            <p:ph type="title"/>
          </p:nvPr>
        </p:nvSpPr>
        <p:spPr>
          <a:xfrm>
            <a:off x="838080" y="136440"/>
            <a:ext cx="10515240" cy="893160"/>
          </a:xfrm>
          <a:prstGeom prst="rect">
            <a:avLst/>
          </a:prstGeom>
          <a:noFill/>
          <a:ln w="0">
            <a:noFill/>
          </a:ln>
        </p:spPr>
        <p:txBody>
          <a:bodyPr anchor="ctr">
            <a:normAutofit fontScale="93507"/>
          </a:bodyPr>
          <a:p>
            <a:pPr indent="0" defTabSz="914400">
              <a:lnSpc>
                <a:spcPct val="90000"/>
              </a:lnSpc>
              <a:buNone/>
            </a:pPr>
            <a:r>
              <a:rPr b="0" lang="de-DE" sz="4000" spc="-1" strike="noStrike">
                <a:solidFill>
                  <a:schemeClr val="dk1"/>
                </a:solidFill>
                <a:latin typeface="Calibri"/>
                <a:ea typeface="Calibri"/>
              </a:rPr>
              <a:t>A few milestones on the path to AI weather forecasts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275" name="Textfeld 1"/>
          <p:cNvSpPr/>
          <p:nvPr/>
        </p:nvSpPr>
        <p:spPr>
          <a:xfrm>
            <a:off x="516600" y="1183320"/>
            <a:ext cx="108810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2022: </a:t>
            </a:r>
            <a:r>
              <a:rPr b="0" lang="de-DE" sz="1800" spc="-1" strike="noStrike">
                <a:solidFill>
                  <a:schemeClr val="dk1"/>
                </a:solidFill>
                <a:latin typeface="Calibri"/>
              </a:rPr>
              <a:t>Global forecasts at 0.25 ° resolution, 20 variables at 5 pressure levels, Transformer + Fourier Neural Operators</a:t>
            </a:r>
            <a:endParaRPr b="0" lang="de-DE" sz="1800" spc="-1" strike="noStrike">
              <a:solidFill>
                <a:srgbClr val="000000"/>
              </a:solidFill>
              <a:latin typeface="Calibri"/>
            </a:endParaRPr>
          </a:p>
        </p:txBody>
      </p:sp>
      <p:sp>
        <p:nvSpPr>
          <p:cNvPr id="276" name="Textfeld 3"/>
          <p:cNvSpPr/>
          <p:nvPr/>
        </p:nvSpPr>
        <p:spPr>
          <a:xfrm>
            <a:off x="4981680" y="1669320"/>
            <a:ext cx="1680840" cy="45540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0" lang="de-DE" sz="2400" spc="-1" strike="noStrike">
                <a:solidFill>
                  <a:schemeClr val="dk1"/>
                </a:solidFill>
                <a:latin typeface="Calibri"/>
              </a:rPr>
              <a:t>Model error</a:t>
            </a:r>
            <a:endParaRPr b="0" lang="de-DE" sz="2400" spc="-1" strike="noStrike">
              <a:solidFill>
                <a:srgbClr val="000000"/>
              </a:solidFill>
              <a:latin typeface="Calibri"/>
            </a:endParaRPr>
          </a:p>
        </p:txBody>
      </p:sp>
      <p:grpSp>
        <p:nvGrpSpPr>
          <p:cNvPr id="277" name="Gruppieren 13"/>
          <p:cNvGrpSpPr/>
          <p:nvPr/>
        </p:nvGrpSpPr>
        <p:grpSpPr>
          <a:xfrm>
            <a:off x="3095640" y="2044440"/>
            <a:ext cx="5259600" cy="3704760"/>
            <a:chOff x="3095640" y="2044440"/>
            <a:chExt cx="5259600" cy="3704760"/>
          </a:xfrm>
        </p:grpSpPr>
        <p:grpSp>
          <p:nvGrpSpPr>
            <p:cNvPr id="278" name="Gruppieren 6"/>
            <p:cNvGrpSpPr/>
            <p:nvPr/>
          </p:nvGrpSpPr>
          <p:grpSpPr>
            <a:xfrm>
              <a:off x="3095640" y="2044440"/>
              <a:ext cx="5259600" cy="3704760"/>
              <a:chOff x="3095640" y="2044440"/>
              <a:chExt cx="5259600" cy="3704760"/>
            </a:xfrm>
          </p:grpSpPr>
          <p:sp>
            <p:nvSpPr>
              <p:cNvPr id="279" name="Textfeld 8"/>
              <p:cNvSpPr/>
              <p:nvPr/>
            </p:nvSpPr>
            <p:spPr>
              <a:xfrm>
                <a:off x="3772440" y="5499720"/>
                <a:ext cx="192744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Pathak et al. (2022): Fourcastnet</a:t>
                </a:r>
                <a:endParaRPr b="0" lang="de-DE" sz="1050" spc="-1" strike="noStrike">
                  <a:solidFill>
                    <a:srgbClr val="000000"/>
                  </a:solidFill>
                  <a:latin typeface="Calibri"/>
                </a:endParaRPr>
              </a:p>
            </p:txBody>
          </p:sp>
          <p:grpSp>
            <p:nvGrpSpPr>
              <p:cNvPr id="280" name="Gruppieren 21"/>
              <p:cNvGrpSpPr/>
              <p:nvPr/>
            </p:nvGrpSpPr>
            <p:grpSpPr>
              <a:xfrm>
                <a:off x="3095640" y="2044440"/>
                <a:ext cx="5259600" cy="3454920"/>
                <a:chOff x="3095640" y="2044440"/>
                <a:chExt cx="5259600" cy="3454920"/>
              </a:xfrm>
            </p:grpSpPr>
            <p:pic>
              <p:nvPicPr>
                <p:cNvPr id="281" name="Grafik 4" descr=""/>
                <p:cNvPicPr/>
                <p:nvPr/>
              </p:nvPicPr>
              <p:blipFill>
                <a:blip r:embed="rId1"/>
                <a:stretch/>
              </p:blipFill>
              <p:spPr>
                <a:xfrm>
                  <a:off x="3095640" y="2044440"/>
                  <a:ext cx="5259600" cy="3174120"/>
                </a:xfrm>
                <a:prstGeom prst="rect">
                  <a:avLst/>
                </a:prstGeom>
                <a:ln w="0">
                  <a:noFill/>
                </a:ln>
              </p:spPr>
            </p:pic>
            <p:pic>
              <p:nvPicPr>
                <p:cNvPr id="282" name="Grafik 12" descr=""/>
                <p:cNvPicPr/>
                <p:nvPr/>
              </p:nvPicPr>
              <p:blipFill>
                <a:blip r:embed="rId2"/>
                <a:stretch/>
              </p:blipFill>
              <p:spPr>
                <a:xfrm>
                  <a:off x="4736520" y="5145480"/>
                  <a:ext cx="2656440" cy="353880"/>
                </a:xfrm>
                <a:prstGeom prst="rect">
                  <a:avLst/>
                </a:prstGeom>
                <a:ln w="0">
                  <a:noFill/>
                </a:ln>
              </p:spPr>
            </p:pic>
            <p:grpSp>
              <p:nvGrpSpPr>
                <p:cNvPr id="283" name="Gruppieren 19"/>
                <p:cNvGrpSpPr/>
                <p:nvPr/>
              </p:nvGrpSpPr>
              <p:grpSpPr>
                <a:xfrm>
                  <a:off x="5324400" y="3976200"/>
                  <a:ext cx="2783880" cy="799560"/>
                  <a:chOff x="5324400" y="3976200"/>
                  <a:chExt cx="2783880" cy="799560"/>
                </a:xfrm>
              </p:grpSpPr>
              <p:pic>
                <p:nvPicPr>
                  <p:cNvPr id="284" name="Grafik 14" descr=""/>
                  <p:cNvPicPr/>
                  <p:nvPr/>
                </p:nvPicPr>
                <p:blipFill>
                  <a:blip r:embed="rId3"/>
                  <a:stretch/>
                </p:blipFill>
                <p:spPr>
                  <a:xfrm>
                    <a:off x="5324400" y="3976200"/>
                    <a:ext cx="2783880" cy="309960"/>
                  </a:xfrm>
                  <a:prstGeom prst="rect">
                    <a:avLst/>
                  </a:prstGeom>
                  <a:ln w="0">
                    <a:noFill/>
                  </a:ln>
                </p:spPr>
              </p:pic>
              <p:pic>
                <p:nvPicPr>
                  <p:cNvPr id="285" name="Grafik 16" descr=""/>
                  <p:cNvPicPr/>
                  <p:nvPr/>
                </p:nvPicPr>
                <p:blipFill>
                  <a:blip r:embed="rId4"/>
                  <a:stretch/>
                </p:blipFill>
                <p:spPr>
                  <a:xfrm>
                    <a:off x="5376240" y="4206240"/>
                    <a:ext cx="2022120" cy="329040"/>
                  </a:xfrm>
                  <a:prstGeom prst="rect">
                    <a:avLst/>
                  </a:prstGeom>
                  <a:ln w="0">
                    <a:noFill/>
                  </a:ln>
                </p:spPr>
              </p:pic>
              <p:pic>
                <p:nvPicPr>
                  <p:cNvPr id="286" name="Grafik 18" descr=""/>
                  <p:cNvPicPr/>
                  <p:nvPr/>
                </p:nvPicPr>
                <p:blipFill>
                  <a:blip r:embed="rId5"/>
                  <a:stretch/>
                </p:blipFill>
                <p:spPr>
                  <a:xfrm>
                    <a:off x="5340600" y="4521960"/>
                    <a:ext cx="1899720" cy="253800"/>
                  </a:xfrm>
                  <a:prstGeom prst="rect">
                    <a:avLst/>
                  </a:prstGeom>
                  <a:ln w="0">
                    <a:noFill/>
                  </a:ln>
                </p:spPr>
              </p:pic>
            </p:grpSp>
          </p:grpSp>
        </p:grpSp>
        <p:sp>
          <p:nvSpPr>
            <p:cNvPr id="287" name="Textfeld 24"/>
            <p:cNvSpPr/>
            <p:nvPr/>
          </p:nvSpPr>
          <p:spPr>
            <a:xfrm>
              <a:off x="4438440" y="2173320"/>
              <a:ext cx="72684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400" spc="-1" strike="noStrike">
                  <a:solidFill>
                    <a:schemeClr val="dk1"/>
                  </a:solidFill>
                  <a:latin typeface="Calibri"/>
                </a:rPr>
                <a:t>T2m</a:t>
              </a:r>
              <a:endParaRPr b="0" lang="de-DE" sz="2400" spc="-1" strike="noStrike">
                <a:solidFill>
                  <a:srgbClr val="000000"/>
                </a:solidFill>
                <a:latin typeface="Calibri"/>
              </a:endParaRPr>
            </a:p>
          </p:txBody>
        </p:sp>
      </p:grpSp>
      <p:sp>
        <p:nvSpPr>
          <p:cNvPr id="288" name="PlaceHolder 1"/>
          <p:cNvSpPr>
            <a:spLocks noGrp="1"/>
          </p:cNvSpPr>
          <p:nvPr>
            <p:ph type="title"/>
          </p:nvPr>
        </p:nvSpPr>
        <p:spPr>
          <a:xfrm>
            <a:off x="838080" y="136440"/>
            <a:ext cx="10515240" cy="893160"/>
          </a:xfrm>
          <a:prstGeom prst="rect">
            <a:avLst/>
          </a:prstGeom>
          <a:noFill/>
          <a:ln w="0">
            <a:noFill/>
          </a:ln>
        </p:spPr>
        <p:txBody>
          <a:bodyPr anchor="ctr">
            <a:normAutofit fontScale="93507"/>
          </a:bodyPr>
          <a:p>
            <a:pPr indent="0" defTabSz="914400">
              <a:lnSpc>
                <a:spcPct val="90000"/>
              </a:lnSpc>
              <a:buNone/>
            </a:pPr>
            <a:r>
              <a:rPr b="0" lang="de-DE" sz="4000" spc="-1" strike="noStrike">
                <a:solidFill>
                  <a:schemeClr val="dk1"/>
                </a:solidFill>
                <a:latin typeface="Calibri"/>
                <a:ea typeface="Calibri"/>
              </a:rPr>
              <a:t>A few milestones on the path to AI weather forecasts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Textfeld 1"/>
          <p:cNvSpPr/>
          <p:nvPr/>
        </p:nvSpPr>
        <p:spPr>
          <a:xfrm>
            <a:off x="862920" y="1057680"/>
            <a:ext cx="59158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2022/23: </a:t>
            </a:r>
            <a:r>
              <a:rPr b="0" lang="de-DE" sz="1800" spc="-1" strike="noStrike">
                <a:solidFill>
                  <a:schemeClr val="dk1"/>
                </a:solidFill>
                <a:latin typeface="Calibri"/>
              </a:rPr>
              <a:t>The breakthrough – DL models outperform IFS HRES</a:t>
            </a:r>
            <a:endParaRPr b="0" lang="de-DE" sz="1800" spc="-1" strike="noStrike">
              <a:solidFill>
                <a:srgbClr val="000000"/>
              </a:solidFill>
              <a:latin typeface="Calibri"/>
            </a:endParaRPr>
          </a:p>
        </p:txBody>
      </p:sp>
      <p:sp>
        <p:nvSpPr>
          <p:cNvPr id="290" name="Textfeld 3"/>
          <p:cNvSpPr/>
          <p:nvPr/>
        </p:nvSpPr>
        <p:spPr>
          <a:xfrm>
            <a:off x="5379840" y="1549440"/>
            <a:ext cx="13042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Model error</a:t>
            </a:r>
            <a:endParaRPr b="0" lang="de-DE" sz="1800" spc="-1" strike="noStrike">
              <a:solidFill>
                <a:srgbClr val="000000"/>
              </a:solidFill>
              <a:latin typeface="Calibri"/>
            </a:endParaRPr>
          </a:p>
        </p:txBody>
      </p:sp>
      <p:grpSp>
        <p:nvGrpSpPr>
          <p:cNvPr id="291" name="Gruppieren 2"/>
          <p:cNvGrpSpPr/>
          <p:nvPr/>
        </p:nvGrpSpPr>
        <p:grpSpPr>
          <a:xfrm>
            <a:off x="712800" y="1918800"/>
            <a:ext cx="2757960" cy="3666600"/>
            <a:chOff x="712800" y="1918800"/>
            <a:chExt cx="2757960" cy="3666600"/>
          </a:xfrm>
        </p:grpSpPr>
        <p:pic>
          <p:nvPicPr>
            <p:cNvPr id="292" name="Grafik 23" descr=""/>
            <p:cNvPicPr/>
            <p:nvPr/>
          </p:nvPicPr>
          <p:blipFill>
            <a:blip r:embed="rId1"/>
            <a:stretch/>
          </p:blipFill>
          <p:spPr>
            <a:xfrm>
              <a:off x="712800" y="1918800"/>
              <a:ext cx="2737800" cy="3400200"/>
            </a:xfrm>
            <a:prstGeom prst="rect">
              <a:avLst/>
            </a:prstGeom>
            <a:ln w="0">
              <a:noFill/>
            </a:ln>
          </p:spPr>
        </p:pic>
        <p:sp>
          <p:nvSpPr>
            <p:cNvPr id="293" name="Textfeld 26"/>
            <p:cNvSpPr/>
            <p:nvPr/>
          </p:nvSpPr>
          <p:spPr>
            <a:xfrm>
              <a:off x="1605600" y="5335920"/>
              <a:ext cx="186516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Bi et al. (2022): Pangu-Weather</a:t>
              </a:r>
              <a:endParaRPr b="0" lang="de-DE" sz="1050" spc="-1" strike="noStrike">
                <a:solidFill>
                  <a:srgbClr val="000000"/>
                </a:solidFill>
                <a:latin typeface="Calibri"/>
              </a:endParaRPr>
            </a:p>
          </p:txBody>
        </p:sp>
        <p:grpSp>
          <p:nvGrpSpPr>
            <p:cNvPr id="294" name="Gruppieren 30"/>
            <p:cNvGrpSpPr/>
            <p:nvPr/>
          </p:nvGrpSpPr>
          <p:grpSpPr>
            <a:xfrm>
              <a:off x="1970640" y="4264200"/>
              <a:ext cx="1288800" cy="306720"/>
              <a:chOff x="1970640" y="4264200"/>
              <a:chExt cx="1288800" cy="306720"/>
            </a:xfrm>
          </p:grpSpPr>
          <p:pic>
            <p:nvPicPr>
              <p:cNvPr id="295" name="Grafik 27" descr=""/>
              <p:cNvPicPr/>
              <p:nvPr/>
            </p:nvPicPr>
            <p:blipFill>
              <a:blip r:embed="rId2"/>
              <a:stretch/>
            </p:blipFill>
            <p:spPr>
              <a:xfrm>
                <a:off x="1994760" y="4264200"/>
                <a:ext cx="1264680" cy="153720"/>
              </a:xfrm>
              <a:prstGeom prst="rect">
                <a:avLst/>
              </a:prstGeom>
              <a:ln w="0">
                <a:noFill/>
              </a:ln>
            </p:spPr>
          </p:pic>
          <p:pic>
            <p:nvPicPr>
              <p:cNvPr id="296" name="Grafik 29" descr=""/>
              <p:cNvPicPr/>
              <p:nvPr/>
            </p:nvPicPr>
            <p:blipFill>
              <a:blip r:embed="rId3"/>
              <a:stretch/>
            </p:blipFill>
            <p:spPr>
              <a:xfrm>
                <a:off x="1970640" y="4407840"/>
                <a:ext cx="1288800" cy="163080"/>
              </a:xfrm>
              <a:prstGeom prst="rect">
                <a:avLst/>
              </a:prstGeom>
              <a:ln w="0">
                <a:noFill/>
              </a:ln>
            </p:spPr>
          </p:pic>
        </p:grpSp>
      </p:grpSp>
      <p:cxnSp>
        <p:nvCxnSpPr>
          <p:cNvPr id="297" name="Gerader Verbinder 34"/>
          <p:cNvCxnSpPr/>
          <p:nvPr/>
        </p:nvCxnSpPr>
        <p:spPr>
          <a:xfrm flipH="1">
            <a:off x="914400" y="1770480"/>
            <a:ext cx="4248000" cy="360"/>
          </a:xfrm>
          <a:prstGeom prst="straightConnector1">
            <a:avLst/>
          </a:prstGeom>
          <a:ln>
            <a:solidFill>
              <a:srgbClr val="000000"/>
            </a:solidFill>
          </a:ln>
        </p:spPr>
      </p:cxnSp>
      <p:cxnSp>
        <p:nvCxnSpPr>
          <p:cNvPr id="298" name="Gerader Verbinder 36"/>
          <p:cNvCxnSpPr/>
          <p:nvPr/>
        </p:nvCxnSpPr>
        <p:spPr>
          <a:xfrm flipH="1">
            <a:off x="6901200" y="1752120"/>
            <a:ext cx="4248000" cy="360"/>
          </a:xfrm>
          <a:prstGeom prst="straightConnector1">
            <a:avLst/>
          </a:prstGeom>
          <a:ln>
            <a:solidFill>
              <a:srgbClr val="000000"/>
            </a:solidFill>
          </a:ln>
        </p:spPr>
      </p:cxnSp>
      <p:grpSp>
        <p:nvGrpSpPr>
          <p:cNvPr id="299" name="Gruppieren 20"/>
          <p:cNvGrpSpPr/>
          <p:nvPr/>
        </p:nvGrpSpPr>
        <p:grpSpPr>
          <a:xfrm>
            <a:off x="4359960" y="2282040"/>
            <a:ext cx="3407400" cy="3286800"/>
            <a:chOff x="4359960" y="2282040"/>
            <a:chExt cx="3407400" cy="3286800"/>
          </a:xfrm>
        </p:grpSpPr>
        <p:pic>
          <p:nvPicPr>
            <p:cNvPr id="300" name="Grafik 32" descr=""/>
            <p:cNvPicPr/>
            <p:nvPr/>
          </p:nvPicPr>
          <p:blipFill>
            <a:blip r:embed="rId4"/>
            <a:srcRect l="0" t="10680" r="0" b="0"/>
            <a:stretch/>
          </p:blipFill>
          <p:spPr>
            <a:xfrm>
              <a:off x="4424040" y="2282040"/>
              <a:ext cx="3343320" cy="2602080"/>
            </a:xfrm>
            <a:prstGeom prst="rect">
              <a:avLst/>
            </a:prstGeom>
            <a:ln w="0">
              <a:noFill/>
            </a:ln>
          </p:spPr>
        </p:pic>
        <p:sp>
          <p:nvSpPr>
            <p:cNvPr id="301" name="Textfeld 37"/>
            <p:cNvSpPr/>
            <p:nvPr/>
          </p:nvSpPr>
          <p:spPr>
            <a:xfrm>
              <a:off x="5468040" y="5319360"/>
              <a:ext cx="170964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Lam et al. (2022): GraphCast</a:t>
              </a:r>
              <a:endParaRPr b="0" lang="de-DE" sz="1050" spc="-1" strike="noStrike">
                <a:solidFill>
                  <a:srgbClr val="000000"/>
                </a:solidFill>
                <a:latin typeface="Calibri"/>
              </a:endParaRPr>
            </a:p>
          </p:txBody>
        </p:sp>
        <p:grpSp>
          <p:nvGrpSpPr>
            <p:cNvPr id="302" name="Gruppieren 41"/>
            <p:cNvGrpSpPr/>
            <p:nvPr/>
          </p:nvGrpSpPr>
          <p:grpSpPr>
            <a:xfrm>
              <a:off x="5814720" y="4042080"/>
              <a:ext cx="1684800" cy="369000"/>
              <a:chOff x="5814720" y="4042080"/>
              <a:chExt cx="1684800" cy="369000"/>
            </a:xfrm>
          </p:grpSpPr>
          <p:pic>
            <p:nvPicPr>
              <p:cNvPr id="303" name="Grafik 38" descr=""/>
              <p:cNvPicPr/>
              <p:nvPr/>
            </p:nvPicPr>
            <p:blipFill>
              <a:blip r:embed="rId5"/>
              <a:stretch/>
            </p:blipFill>
            <p:spPr>
              <a:xfrm>
                <a:off x="5814720" y="4042080"/>
                <a:ext cx="1423080" cy="199800"/>
              </a:xfrm>
              <a:prstGeom prst="rect">
                <a:avLst/>
              </a:prstGeom>
              <a:ln w="0">
                <a:noFill/>
              </a:ln>
            </p:spPr>
          </p:pic>
          <p:pic>
            <p:nvPicPr>
              <p:cNvPr id="304" name="Grafik 40" descr=""/>
              <p:cNvPicPr/>
              <p:nvPr/>
            </p:nvPicPr>
            <p:blipFill>
              <a:blip r:embed="rId6"/>
              <a:stretch/>
            </p:blipFill>
            <p:spPr>
              <a:xfrm>
                <a:off x="5870520" y="4240080"/>
                <a:ext cx="1629000" cy="171000"/>
              </a:xfrm>
              <a:prstGeom prst="rect">
                <a:avLst/>
              </a:prstGeom>
              <a:ln w="0">
                <a:noFill/>
              </a:ln>
            </p:spPr>
          </p:pic>
        </p:grpSp>
        <p:sp>
          <p:nvSpPr>
            <p:cNvPr id="305" name="Rechteck 13"/>
            <p:cNvSpPr/>
            <p:nvPr/>
          </p:nvSpPr>
          <p:spPr>
            <a:xfrm>
              <a:off x="4897440" y="2358360"/>
              <a:ext cx="2660400" cy="2187360"/>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
          <p:nvSpPr>
            <p:cNvPr id="306" name="Textfeld 15"/>
            <p:cNvSpPr/>
            <p:nvPr/>
          </p:nvSpPr>
          <p:spPr>
            <a:xfrm rot="16200000">
              <a:off x="3979800" y="3218760"/>
              <a:ext cx="109368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dk1"/>
                  </a:solidFill>
                  <a:latin typeface="Arial"/>
                </a:rPr>
                <a:t>RMSE (K)</a:t>
              </a:r>
              <a:endParaRPr b="0" lang="de-DE" sz="1600" spc="-1" strike="noStrike">
                <a:solidFill>
                  <a:srgbClr val="000000"/>
                </a:solidFill>
                <a:latin typeface="Calibri"/>
              </a:endParaRPr>
            </a:p>
          </p:txBody>
        </p:sp>
        <p:sp>
          <p:nvSpPr>
            <p:cNvPr id="307" name="Textfeld 17"/>
            <p:cNvSpPr/>
            <p:nvPr/>
          </p:nvSpPr>
          <p:spPr>
            <a:xfrm>
              <a:off x="5307480" y="4820400"/>
              <a:ext cx="203112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dk1"/>
                  </a:solidFill>
                  <a:latin typeface="Arial"/>
                </a:rPr>
                <a:t>Forecast time (days)</a:t>
              </a:r>
              <a:endParaRPr b="0" lang="de-DE" sz="1600" spc="-1" strike="noStrike">
                <a:solidFill>
                  <a:srgbClr val="000000"/>
                </a:solidFill>
                <a:latin typeface="Calibri"/>
              </a:endParaRPr>
            </a:p>
          </p:txBody>
        </p:sp>
      </p:grpSp>
      <p:grpSp>
        <p:nvGrpSpPr>
          <p:cNvPr id="308" name="Gruppieren 35"/>
          <p:cNvGrpSpPr/>
          <p:nvPr/>
        </p:nvGrpSpPr>
        <p:grpSpPr>
          <a:xfrm>
            <a:off x="8363520" y="2072520"/>
            <a:ext cx="3634200" cy="3427200"/>
            <a:chOff x="8363520" y="2072520"/>
            <a:chExt cx="3634200" cy="3427200"/>
          </a:xfrm>
        </p:grpSpPr>
        <p:grpSp>
          <p:nvGrpSpPr>
            <p:cNvPr id="309" name="Gruppieren 10"/>
            <p:cNvGrpSpPr/>
            <p:nvPr/>
          </p:nvGrpSpPr>
          <p:grpSpPr>
            <a:xfrm>
              <a:off x="8363520" y="2072520"/>
              <a:ext cx="3424680" cy="2857320"/>
              <a:chOff x="8363520" y="2072520"/>
              <a:chExt cx="3424680" cy="2857320"/>
            </a:xfrm>
          </p:grpSpPr>
          <p:pic>
            <p:nvPicPr>
              <p:cNvPr id="310" name="Grafik 5" descr=""/>
              <p:cNvPicPr/>
              <p:nvPr/>
            </p:nvPicPr>
            <p:blipFill>
              <a:blip r:embed="rId7"/>
              <a:srcRect l="0" t="0" r="48369" b="0"/>
              <a:stretch/>
            </p:blipFill>
            <p:spPr>
              <a:xfrm>
                <a:off x="8363520" y="2072520"/>
                <a:ext cx="3337560" cy="2857320"/>
              </a:xfrm>
              <a:prstGeom prst="rect">
                <a:avLst/>
              </a:prstGeom>
              <a:ln w="0">
                <a:noFill/>
              </a:ln>
            </p:spPr>
          </p:pic>
          <p:pic>
            <p:nvPicPr>
              <p:cNvPr id="311" name="Grafik 31" descr=""/>
              <p:cNvPicPr/>
              <p:nvPr/>
            </p:nvPicPr>
            <p:blipFill>
              <a:blip r:embed="rId8"/>
              <a:srcRect l="51614" t="0" r="0" b="0"/>
              <a:stretch/>
            </p:blipFill>
            <p:spPr>
              <a:xfrm>
                <a:off x="8660160" y="2072520"/>
                <a:ext cx="3128040" cy="2857320"/>
              </a:xfrm>
              <a:prstGeom prst="rect">
                <a:avLst/>
              </a:prstGeom>
              <a:ln w="0">
                <a:noFill/>
              </a:ln>
            </p:spPr>
          </p:pic>
        </p:grpSp>
        <p:sp>
          <p:nvSpPr>
            <p:cNvPr id="312" name="Textfeld 33"/>
            <p:cNvSpPr/>
            <p:nvPr/>
          </p:nvSpPr>
          <p:spPr>
            <a:xfrm>
              <a:off x="9792000" y="5250240"/>
              <a:ext cx="142920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Chen et al. (2023): FuXi</a:t>
              </a:r>
              <a:endParaRPr b="0" lang="de-DE" sz="1050" spc="-1" strike="noStrike">
                <a:solidFill>
                  <a:srgbClr val="000000"/>
                </a:solidFill>
                <a:latin typeface="Calibri"/>
              </a:endParaRPr>
            </a:p>
          </p:txBody>
        </p:sp>
        <p:sp>
          <p:nvSpPr>
            <p:cNvPr id="313" name="Textfeld 39"/>
            <p:cNvSpPr/>
            <p:nvPr/>
          </p:nvSpPr>
          <p:spPr>
            <a:xfrm>
              <a:off x="9434880" y="4906800"/>
              <a:ext cx="203112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dk1"/>
                  </a:solidFill>
                  <a:latin typeface="Arial"/>
                </a:rPr>
                <a:t>Forecast time (days)</a:t>
              </a:r>
              <a:endParaRPr b="0" lang="de-DE" sz="1600" spc="-1" strike="noStrike">
                <a:solidFill>
                  <a:srgbClr val="000000"/>
                </a:solidFill>
                <a:latin typeface="Calibri"/>
              </a:endParaRPr>
            </a:p>
          </p:txBody>
        </p:sp>
        <p:pic>
          <p:nvPicPr>
            <p:cNvPr id="314" name="Grafik 28" descr=""/>
            <p:cNvPicPr/>
            <p:nvPr/>
          </p:nvPicPr>
          <p:blipFill>
            <a:blip r:embed="rId9"/>
            <a:srcRect l="81821" t="-12044" r="0" b="0"/>
            <a:stretch/>
          </p:blipFill>
          <p:spPr>
            <a:xfrm>
              <a:off x="10171800" y="4240440"/>
              <a:ext cx="713880" cy="304920"/>
            </a:xfrm>
            <a:prstGeom prst="rect">
              <a:avLst/>
            </a:prstGeom>
            <a:ln w="0">
              <a:noFill/>
            </a:ln>
          </p:spPr>
        </p:pic>
        <p:pic>
          <p:nvPicPr>
            <p:cNvPr id="315" name="Grafik 42" descr=""/>
            <p:cNvPicPr/>
            <p:nvPr/>
          </p:nvPicPr>
          <p:blipFill>
            <a:blip r:embed="rId10"/>
            <a:srcRect l="50143" t="-176" r="21014" b="7560"/>
            <a:stretch/>
          </p:blipFill>
          <p:spPr>
            <a:xfrm>
              <a:off x="10131840" y="4105080"/>
              <a:ext cx="1133280" cy="252000"/>
            </a:xfrm>
            <a:prstGeom prst="rect">
              <a:avLst/>
            </a:prstGeom>
            <a:ln w="0">
              <a:noFill/>
            </a:ln>
          </p:spPr>
        </p:pic>
        <p:pic>
          <p:nvPicPr>
            <p:cNvPr id="316" name="Grafik 43" descr=""/>
            <p:cNvPicPr/>
            <p:nvPr/>
          </p:nvPicPr>
          <p:blipFill>
            <a:blip r:embed="rId11"/>
            <a:srcRect l="1122" t="10066" r="52054" b="6813"/>
            <a:stretch/>
          </p:blipFill>
          <p:spPr>
            <a:xfrm>
              <a:off x="10158120" y="3975480"/>
              <a:ext cx="1839600" cy="226080"/>
            </a:xfrm>
            <a:prstGeom prst="rect">
              <a:avLst/>
            </a:prstGeom>
            <a:ln w="0">
              <a:noFill/>
            </a:ln>
          </p:spPr>
        </p:pic>
      </p:grpSp>
      <p:sp>
        <p:nvSpPr>
          <p:cNvPr id="317" name="PlaceHolder 1"/>
          <p:cNvSpPr>
            <a:spLocks noGrp="1"/>
          </p:cNvSpPr>
          <p:nvPr>
            <p:ph type="title"/>
          </p:nvPr>
        </p:nvSpPr>
        <p:spPr>
          <a:xfrm>
            <a:off x="838080" y="136440"/>
            <a:ext cx="10515240" cy="893160"/>
          </a:xfrm>
          <a:prstGeom prst="rect">
            <a:avLst/>
          </a:prstGeom>
          <a:noFill/>
          <a:ln w="0">
            <a:noFill/>
          </a:ln>
        </p:spPr>
        <p:txBody>
          <a:bodyPr anchor="ctr">
            <a:normAutofit fontScale="93507"/>
          </a:bodyPr>
          <a:p>
            <a:pPr indent="0" defTabSz="914400">
              <a:lnSpc>
                <a:spcPct val="90000"/>
              </a:lnSpc>
              <a:buNone/>
            </a:pPr>
            <a:r>
              <a:rPr b="0" lang="de-DE" sz="4000" spc="-1" strike="noStrike">
                <a:solidFill>
                  <a:schemeClr val="dk1"/>
                </a:solidFill>
                <a:latin typeface="Calibri"/>
                <a:ea typeface="Calibri"/>
              </a:rPr>
              <a:t>A few milestones on the path to AI weather forecasts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Foundation model(s) for weather and climate</a:t>
            </a:r>
            <a:endParaRPr b="0" lang="de-DE" sz="4000" spc="-1" strike="noStrike">
              <a:solidFill>
                <a:schemeClr val="dk1"/>
              </a:solidFill>
              <a:latin typeface="Calibri"/>
            </a:endParaRPr>
          </a:p>
        </p:txBody>
      </p:sp>
      <p:pic>
        <p:nvPicPr>
          <p:cNvPr id="319" name="Grafik 3" descr=""/>
          <p:cNvPicPr/>
          <p:nvPr/>
        </p:nvPicPr>
        <p:blipFill>
          <a:blip r:embed="rId1"/>
          <a:stretch/>
        </p:blipFill>
        <p:spPr>
          <a:xfrm>
            <a:off x="1486080" y="1029960"/>
            <a:ext cx="9219960" cy="4982400"/>
          </a:xfrm>
          <a:prstGeom prst="rect">
            <a:avLst/>
          </a:prstGeom>
          <a:ln w="0">
            <a:noFill/>
          </a:ln>
        </p:spPr>
      </p:pic>
      <p:sp>
        <p:nvSpPr>
          <p:cNvPr id="320" name="Textfeld 4"/>
          <p:cNvSpPr/>
          <p:nvPr/>
        </p:nvSpPr>
        <p:spPr>
          <a:xfrm>
            <a:off x="4418640" y="6160680"/>
            <a:ext cx="31024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u="sng">
                <a:solidFill>
                  <a:schemeClr val="dk1"/>
                </a:solidFill>
                <a:uFillTx/>
                <a:latin typeface="Leelawadee"/>
                <a:hlinkClick r:id="rId2"/>
              </a:rPr>
              <a:t>https://www.atmorep.org</a:t>
            </a:r>
            <a:r>
              <a:rPr b="0" lang="de-DE" sz="1800" spc="-1" strike="noStrike">
                <a:solidFill>
                  <a:schemeClr val="dk1"/>
                </a:solidFill>
                <a:latin typeface="Leelawadee"/>
              </a:rPr>
              <a:t> </a:t>
            </a:r>
            <a:endParaRPr b="0" lang="de-DE"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1" name="Grafik 2" descr=""/>
          <p:cNvPicPr/>
          <p:nvPr/>
        </p:nvPicPr>
        <p:blipFill>
          <a:blip r:embed="rId1"/>
          <a:stretch/>
        </p:blipFill>
        <p:spPr>
          <a:xfrm>
            <a:off x="1463760" y="747720"/>
            <a:ext cx="9263880" cy="480132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322" name="Grafik 2" descr=""/>
          <p:cNvPicPr/>
          <p:nvPr/>
        </p:nvPicPr>
        <p:blipFill>
          <a:blip r:embed="rId1"/>
          <a:stretch/>
        </p:blipFill>
        <p:spPr>
          <a:xfrm>
            <a:off x="2225880" y="1029960"/>
            <a:ext cx="7249320" cy="4836960"/>
          </a:xfrm>
          <a:prstGeom prst="rect">
            <a:avLst/>
          </a:prstGeom>
          <a:ln w="0">
            <a:noFill/>
          </a:ln>
          <a:effectLst>
            <a:outerShdw algn="tl" blurRad="291960" dir="2700000" dist="139498" rotWithShape="0">
              <a:srgbClr val="333333">
                <a:alpha val="65000"/>
              </a:srgbClr>
            </a:outerShdw>
          </a:effectLst>
        </p:spPr>
      </p:pic>
      <p:sp>
        <p:nvSpPr>
          <p:cNvPr id="323"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What is a foundation model?</a:t>
            </a:r>
            <a:endParaRPr b="0" lang="de-DE" sz="4000" spc="-1" strike="noStrike">
              <a:solidFill>
                <a:schemeClr val="dk1"/>
              </a:solidFill>
              <a:latin typeface="Calibri"/>
            </a:endParaRPr>
          </a:p>
        </p:txBody>
      </p:sp>
      <p:sp>
        <p:nvSpPr>
          <p:cNvPr id="324" name="Textfeld 4"/>
          <p:cNvSpPr/>
          <p:nvPr/>
        </p:nvSpPr>
        <p:spPr>
          <a:xfrm>
            <a:off x="2070000" y="6092280"/>
            <a:ext cx="239076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u="sng">
                <a:solidFill>
                  <a:schemeClr val="dk1"/>
                </a:solidFill>
                <a:uFillTx/>
                <a:latin typeface="Leelawadee"/>
                <a:hlinkClick r:id="rId2"/>
              </a:rPr>
              <a:t>Bommasani</a:t>
            </a:r>
            <a:r>
              <a:rPr b="0" lang="de-DE" sz="1400" spc="-1" strike="noStrike" u="sng">
                <a:solidFill>
                  <a:schemeClr val="dk1"/>
                </a:solidFill>
                <a:uFillTx/>
                <a:latin typeface="Leelawadee"/>
                <a:hlinkClick r:id="rId3"/>
              </a:rPr>
              <a:t> et al. (2021)</a:t>
            </a:r>
            <a:endParaRPr b="0" lang="de-DE" sz="1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325" name="Gruppieren 1"/>
          <p:cNvGrpSpPr/>
          <p:nvPr/>
        </p:nvGrpSpPr>
        <p:grpSpPr>
          <a:xfrm>
            <a:off x="375840" y="1663200"/>
            <a:ext cx="11439720" cy="3005640"/>
            <a:chOff x="375840" y="1663200"/>
            <a:chExt cx="11439720" cy="3005640"/>
          </a:xfrm>
        </p:grpSpPr>
        <p:pic>
          <p:nvPicPr>
            <p:cNvPr id="326" name="Grafik 2" descr=""/>
            <p:cNvPicPr/>
            <p:nvPr/>
          </p:nvPicPr>
          <p:blipFill>
            <a:blip r:embed="rId1"/>
            <a:stretch/>
          </p:blipFill>
          <p:spPr>
            <a:xfrm>
              <a:off x="375840" y="1807920"/>
              <a:ext cx="7756560" cy="2860920"/>
            </a:xfrm>
            <a:prstGeom prst="rect">
              <a:avLst/>
            </a:prstGeom>
            <a:ln w="0">
              <a:noFill/>
            </a:ln>
          </p:spPr>
        </p:pic>
        <p:sp>
          <p:nvSpPr>
            <p:cNvPr id="327" name="Textfeld 3"/>
            <p:cNvSpPr/>
            <p:nvPr/>
          </p:nvSpPr>
          <p:spPr>
            <a:xfrm>
              <a:off x="871200" y="1663200"/>
              <a:ext cx="1435320" cy="3639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masked input</a:t>
              </a:r>
              <a:endParaRPr b="0" lang="de-DE" sz="1800" spc="-1" strike="noStrike">
                <a:solidFill>
                  <a:srgbClr val="000000"/>
                </a:solidFill>
                <a:latin typeface="Calibri"/>
              </a:endParaRPr>
            </a:p>
          </p:txBody>
        </p:sp>
        <p:grpSp>
          <p:nvGrpSpPr>
            <p:cNvPr id="328" name="Gruppieren 4"/>
            <p:cNvGrpSpPr/>
            <p:nvPr/>
          </p:nvGrpSpPr>
          <p:grpSpPr>
            <a:xfrm>
              <a:off x="3769920" y="1663200"/>
              <a:ext cx="2095200" cy="667800"/>
              <a:chOff x="3769920" y="1663200"/>
              <a:chExt cx="2095200" cy="667800"/>
            </a:xfrm>
          </p:grpSpPr>
          <p:sp>
            <p:nvSpPr>
              <p:cNvPr id="329" name="Textfeld 7"/>
              <p:cNvSpPr/>
              <p:nvPr/>
            </p:nvSpPr>
            <p:spPr>
              <a:xfrm>
                <a:off x="3769920" y="1663200"/>
                <a:ext cx="2095200" cy="3639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boundary conditions</a:t>
                </a:r>
                <a:endParaRPr b="0" lang="de-DE" sz="1800" spc="-1" strike="noStrike">
                  <a:solidFill>
                    <a:srgbClr val="000000"/>
                  </a:solidFill>
                  <a:latin typeface="Calibri"/>
                </a:endParaRPr>
              </a:p>
            </p:txBody>
          </p:sp>
          <p:sp>
            <p:nvSpPr>
              <p:cNvPr id="330" name="Rechteck 8"/>
              <p:cNvSpPr/>
              <p:nvPr/>
            </p:nvSpPr>
            <p:spPr>
              <a:xfrm>
                <a:off x="4054680" y="2114280"/>
                <a:ext cx="250200" cy="21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grpSp>
        <p:sp>
          <p:nvSpPr>
            <p:cNvPr id="331" name="Textfeld 5"/>
            <p:cNvSpPr/>
            <p:nvPr/>
          </p:nvSpPr>
          <p:spPr>
            <a:xfrm>
              <a:off x="8499600" y="1663200"/>
              <a:ext cx="1118520" cy="3639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a:t>
              </a:r>
              <a:r>
                <a:rPr b="0" lang="de-DE" sz="1800" spc="-1" strike="noStrike">
                  <a:solidFill>
                    <a:schemeClr val="dk1"/>
                  </a:solidFill>
                  <a:latin typeface="Calibri"/>
                </a:rPr>
                <a:t>forecast“</a:t>
              </a:r>
              <a:endParaRPr b="0" lang="de-DE" sz="1800" spc="-1" strike="noStrike">
                <a:solidFill>
                  <a:srgbClr val="000000"/>
                </a:solidFill>
                <a:latin typeface="Calibri"/>
              </a:endParaRPr>
            </a:p>
          </p:txBody>
        </p:sp>
        <p:pic>
          <p:nvPicPr>
            <p:cNvPr id="332" name="Grafik 6" descr=""/>
            <p:cNvPicPr/>
            <p:nvPr/>
          </p:nvPicPr>
          <p:blipFill>
            <a:blip r:embed="rId2"/>
            <a:stretch/>
          </p:blipFill>
          <p:spPr>
            <a:xfrm>
              <a:off x="8330040" y="2490120"/>
              <a:ext cx="3485520" cy="1880640"/>
            </a:xfrm>
            <a:prstGeom prst="rect">
              <a:avLst/>
            </a:prstGeom>
            <a:ln w="0">
              <a:noFill/>
            </a:ln>
          </p:spPr>
        </p:pic>
      </p:grpSp>
      <p:sp>
        <p:nvSpPr>
          <p:cNvPr id="333"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The AtmoRep concept</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4" name="Grafik 1" descr=""/>
          <p:cNvPicPr/>
          <p:nvPr/>
        </p:nvPicPr>
        <p:blipFill>
          <a:blip r:embed="rId1"/>
          <a:stretch/>
        </p:blipFill>
        <p:spPr>
          <a:xfrm>
            <a:off x="1404360" y="792000"/>
            <a:ext cx="9204480" cy="469008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5" name="Grafik 1" descr=""/>
          <p:cNvPicPr/>
          <p:nvPr/>
        </p:nvPicPr>
        <p:blipFill>
          <a:blip r:embed="rId1"/>
          <a:stretch/>
        </p:blipFill>
        <p:spPr>
          <a:xfrm>
            <a:off x="1560240" y="689400"/>
            <a:ext cx="9047880" cy="4884480"/>
          </a:xfrm>
          <a:prstGeom prst="rect">
            <a:avLst/>
          </a:prstGeom>
          <a:ln w="0">
            <a:noFill/>
          </a:ln>
        </p:spPr>
      </p:pic>
      <p:sp>
        <p:nvSpPr>
          <p:cNvPr id="336" name="Textfeld 2"/>
          <p:cNvSpPr/>
          <p:nvPr/>
        </p:nvSpPr>
        <p:spPr>
          <a:xfrm>
            <a:off x="7655400" y="3708000"/>
            <a:ext cx="4536000" cy="552600"/>
          </a:xfrm>
          <a:prstGeom prst="rect">
            <a:avLst/>
          </a:prstGeom>
          <a:noFill/>
          <a:ln w="0">
            <a:noFill/>
          </a:ln>
        </p:spPr>
        <p:style>
          <a:lnRef idx="0"/>
          <a:fillRef idx="0"/>
          <a:effectRef idx="0"/>
          <a:fontRef idx="minor"/>
        </p:style>
        <p:txBody>
          <a:bodyPr lIns="90000" rIns="90000" tIns="45000" bIns="45000" anchor="t">
            <a:spAutoFit/>
          </a:bodyPr>
          <a:p>
            <a:pPr defTabSz="914400">
              <a:lnSpc>
                <a:spcPct val="95000"/>
              </a:lnSpc>
            </a:pPr>
            <a:r>
              <a:rPr b="0" lang="de-DE" sz="1600" spc="-1" strike="noStrike">
                <a:solidFill>
                  <a:schemeClr val="accent1">
                    <a:lumMod val="75000"/>
                  </a:schemeClr>
                </a:solidFill>
                <a:latin typeface="Calibri"/>
              </a:rPr>
              <a:t>This is a standard formulation for generative models (large language models, Dall-E, diffusion models)</a:t>
            </a:r>
            <a:endParaRPr b="0" lang="de-DE"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Grafik 16" descr=""/>
          <p:cNvPicPr/>
          <p:nvPr/>
        </p:nvPicPr>
        <p:blipFill>
          <a:blip r:embed="rId1"/>
          <a:stretch/>
        </p:blipFill>
        <p:spPr>
          <a:xfrm>
            <a:off x="250920" y="1419120"/>
            <a:ext cx="4726440" cy="4250520"/>
          </a:xfrm>
          <a:prstGeom prst="rect">
            <a:avLst/>
          </a:prstGeom>
          <a:ln w="0">
            <a:noFill/>
          </a:ln>
        </p:spPr>
      </p:pic>
      <p:sp>
        <p:nvSpPr>
          <p:cNvPr id="124" name="Textfeld 3"/>
          <p:cNvSpPr/>
          <p:nvPr/>
        </p:nvSpPr>
        <p:spPr>
          <a:xfrm>
            <a:off x="654480" y="5601240"/>
            <a:ext cx="83340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u="sng">
                <a:solidFill>
                  <a:schemeClr val="dk1"/>
                </a:solidFill>
                <a:uFillTx/>
                <a:latin typeface="Leelawadee"/>
                <a:hlinkClick r:id="rId2"/>
              </a:rPr>
              <a:t>Bildquelle</a:t>
            </a:r>
            <a:endParaRPr b="0" lang="de-DE" sz="1050" spc="-1" strike="noStrike">
              <a:solidFill>
                <a:srgbClr val="000000"/>
              </a:solidFill>
              <a:latin typeface="Calibri"/>
            </a:endParaRPr>
          </a:p>
        </p:txBody>
      </p:sp>
      <p:sp>
        <p:nvSpPr>
          <p:cNvPr id="125"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0" lang="de-DE" sz="4000" spc="-1" strike="noStrike">
                <a:solidFill>
                  <a:schemeClr val="dk1"/>
                </a:solidFill>
                <a:latin typeface="Leelawadee"/>
              </a:rPr>
              <a:t>Traditional Earth System Modelling</a:t>
            </a:r>
            <a:endParaRPr b="0" lang="de-DE" sz="4000" spc="-1" strike="noStrike">
              <a:solidFill>
                <a:schemeClr val="dk1"/>
              </a:solidFill>
              <a:latin typeface="Calibri"/>
            </a:endParaRPr>
          </a:p>
        </p:txBody>
      </p:sp>
      <p:pic>
        <p:nvPicPr>
          <p:cNvPr id="126" name="Grafik 11" descr=""/>
          <p:cNvPicPr/>
          <p:nvPr/>
        </p:nvPicPr>
        <p:blipFill>
          <a:blip r:embed="rId3"/>
          <a:stretch/>
        </p:blipFill>
        <p:spPr>
          <a:xfrm>
            <a:off x="5151960" y="1614600"/>
            <a:ext cx="6500160" cy="362880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337" name="Grafik 1" descr=""/>
          <p:cNvPicPr/>
          <p:nvPr/>
        </p:nvPicPr>
        <p:blipFill>
          <a:blip r:embed="rId1"/>
          <a:stretch/>
        </p:blipFill>
        <p:spPr>
          <a:xfrm>
            <a:off x="3154320" y="772200"/>
            <a:ext cx="5883120" cy="4747320"/>
          </a:xfrm>
          <a:prstGeom prst="rect">
            <a:avLst/>
          </a:prstGeom>
          <a:ln w="0">
            <a:noFill/>
          </a:ln>
          <a:effectLst>
            <a:outerShdw algn="tl" blurRad="291960" dir="2700000" dist="139498" rotWithShape="0">
              <a:srgbClr val="333333">
                <a:alpha val="65000"/>
              </a:srgbClr>
            </a:outerShdw>
          </a:effectLst>
        </p:spPr>
      </p:pic>
      <p:sp>
        <p:nvSpPr>
          <p:cNvPr id="338" name="Textfeld 2"/>
          <p:cNvSpPr/>
          <p:nvPr/>
        </p:nvSpPr>
        <p:spPr>
          <a:xfrm>
            <a:off x="3165840" y="5631480"/>
            <a:ext cx="20235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Vaswani et al., 2017</a:t>
            </a:r>
            <a:endParaRPr b="0" lang="de-DE"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39" name="Textfeld 1"/>
          <p:cNvSpPr/>
          <p:nvPr/>
        </p:nvSpPr>
        <p:spPr>
          <a:xfrm>
            <a:off x="1624680" y="6255360"/>
            <a:ext cx="161352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Calibri"/>
              </a:rPr>
              <a:t>Vaswani et al., 2017</a:t>
            </a:r>
            <a:endParaRPr b="0" lang="de-DE" sz="1400" spc="-1" strike="noStrike">
              <a:solidFill>
                <a:srgbClr val="000000"/>
              </a:solidFill>
              <a:latin typeface="Calibri"/>
            </a:endParaRPr>
          </a:p>
        </p:txBody>
      </p:sp>
      <p:pic>
        <p:nvPicPr>
          <p:cNvPr id="340" name="Grafik 2" descr=""/>
          <p:cNvPicPr/>
          <p:nvPr/>
        </p:nvPicPr>
        <p:blipFill>
          <a:blip r:embed="rId1"/>
          <a:stretch/>
        </p:blipFill>
        <p:spPr>
          <a:xfrm>
            <a:off x="1354680" y="294840"/>
            <a:ext cx="3790080" cy="5768280"/>
          </a:xfrm>
          <a:prstGeom prst="rect">
            <a:avLst/>
          </a:prstGeom>
          <a:ln w="0">
            <a:noFill/>
          </a:ln>
        </p:spPr>
      </p:pic>
      <p:pic>
        <p:nvPicPr>
          <p:cNvPr id="341" name="Grafik 3" descr=""/>
          <p:cNvPicPr/>
          <p:nvPr/>
        </p:nvPicPr>
        <p:blipFill>
          <a:blip r:embed="rId2"/>
          <a:stretch/>
        </p:blipFill>
        <p:spPr>
          <a:xfrm>
            <a:off x="5145120" y="1428840"/>
            <a:ext cx="6789240" cy="153288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342" name="Grafik 1" descr=""/>
          <p:cNvPicPr/>
          <p:nvPr/>
        </p:nvPicPr>
        <p:blipFill>
          <a:blip r:embed="rId1"/>
          <a:stretch/>
        </p:blipFill>
        <p:spPr>
          <a:xfrm>
            <a:off x="571680" y="900360"/>
            <a:ext cx="11048760" cy="1228320"/>
          </a:xfrm>
          <a:prstGeom prst="rect">
            <a:avLst/>
          </a:prstGeom>
          <a:ln w="0">
            <a:noFill/>
          </a:ln>
        </p:spPr>
      </p:pic>
      <p:grpSp>
        <p:nvGrpSpPr>
          <p:cNvPr id="343" name="Gruppieren 2"/>
          <p:cNvGrpSpPr/>
          <p:nvPr/>
        </p:nvGrpSpPr>
        <p:grpSpPr>
          <a:xfrm>
            <a:off x="1082880" y="2163960"/>
            <a:ext cx="3794040" cy="3220200"/>
            <a:chOff x="1082880" y="2163960"/>
            <a:chExt cx="3794040" cy="3220200"/>
          </a:xfrm>
        </p:grpSpPr>
        <p:cxnSp>
          <p:nvCxnSpPr>
            <p:cNvPr id="344" name="Gerade Verbindung mit Pfeil 3"/>
            <p:cNvCxnSpPr/>
            <p:nvPr/>
          </p:nvCxnSpPr>
          <p:spPr>
            <a:xfrm flipV="1">
              <a:off x="1120680" y="3088440"/>
              <a:ext cx="2736720" cy="1512360"/>
            </a:xfrm>
            <a:prstGeom prst="straightConnector1">
              <a:avLst/>
            </a:prstGeom>
            <a:ln w="12700">
              <a:solidFill>
                <a:srgbClr val="000000"/>
              </a:solidFill>
              <a:tailEnd len="med" type="triangle" w="med"/>
            </a:ln>
          </p:spPr>
        </p:cxnSp>
        <p:cxnSp>
          <p:nvCxnSpPr>
            <p:cNvPr id="345" name="Gerade Verbindung mit Pfeil 4"/>
            <p:cNvCxnSpPr/>
            <p:nvPr/>
          </p:nvCxnSpPr>
          <p:spPr>
            <a:xfrm>
              <a:off x="1155600" y="3428280"/>
              <a:ext cx="2791440" cy="832680"/>
            </a:xfrm>
            <a:prstGeom prst="straightConnector1">
              <a:avLst/>
            </a:prstGeom>
            <a:ln w="12700">
              <a:solidFill>
                <a:srgbClr val="000000"/>
              </a:solidFill>
              <a:tailEnd len="med" type="triangle" w="med"/>
            </a:ln>
          </p:spPr>
        </p:cxnSp>
        <p:cxnSp>
          <p:nvCxnSpPr>
            <p:cNvPr id="346" name="Gerade Verbindung mit Pfeil 5"/>
            <p:cNvCxnSpPr/>
            <p:nvPr/>
          </p:nvCxnSpPr>
          <p:spPr>
            <a:xfrm flipV="1">
              <a:off x="2488680" y="2441520"/>
              <a:ext cx="16200" cy="2493000"/>
            </a:xfrm>
            <a:prstGeom prst="straightConnector1">
              <a:avLst/>
            </a:prstGeom>
            <a:ln w="12700">
              <a:solidFill>
                <a:srgbClr val="000000"/>
              </a:solidFill>
              <a:tailEnd len="med" type="triangle" w="med"/>
            </a:ln>
          </p:spPr>
        </p:cxnSp>
        <p:cxnSp>
          <p:nvCxnSpPr>
            <p:cNvPr id="347" name="Gerade Verbindung mit Pfeil 6"/>
            <p:cNvCxnSpPr/>
            <p:nvPr/>
          </p:nvCxnSpPr>
          <p:spPr>
            <a:xfrm flipV="1">
              <a:off x="2504520" y="2656440"/>
              <a:ext cx="560520" cy="1188360"/>
            </a:xfrm>
            <a:prstGeom prst="straightConnector1">
              <a:avLst/>
            </a:prstGeom>
            <a:ln w="38100">
              <a:solidFill>
                <a:srgbClr val="ed7d31"/>
              </a:solidFill>
              <a:tailEnd len="med" type="triangle" w="med"/>
            </a:ln>
          </p:spPr>
        </p:cxnSp>
        <p:cxnSp>
          <p:nvCxnSpPr>
            <p:cNvPr id="348" name="Gerade Verbindung mit Pfeil 7"/>
            <p:cNvCxnSpPr/>
            <p:nvPr/>
          </p:nvCxnSpPr>
          <p:spPr>
            <a:xfrm flipV="1">
              <a:off x="2520360" y="2754720"/>
              <a:ext cx="832680" cy="1090080"/>
            </a:xfrm>
            <a:prstGeom prst="straightConnector1">
              <a:avLst/>
            </a:prstGeom>
            <a:ln w="38100">
              <a:solidFill>
                <a:srgbClr val="ed7d31">
                  <a:lumMod val="75000"/>
                </a:srgbClr>
              </a:solidFill>
              <a:tailEnd len="med" type="triangle" w="med"/>
            </a:ln>
          </p:spPr>
        </p:cxnSp>
        <p:cxnSp>
          <p:nvCxnSpPr>
            <p:cNvPr id="349" name="Gerade Verbindung mit Pfeil 8"/>
            <p:cNvCxnSpPr/>
            <p:nvPr/>
          </p:nvCxnSpPr>
          <p:spPr>
            <a:xfrm flipH="1" flipV="1">
              <a:off x="1696680" y="2810160"/>
              <a:ext cx="824040" cy="1034640"/>
            </a:xfrm>
            <a:prstGeom prst="straightConnector1">
              <a:avLst/>
            </a:prstGeom>
            <a:ln w="38100">
              <a:solidFill>
                <a:srgbClr val="a5a5a5">
                  <a:lumMod val="75000"/>
                </a:srgbClr>
              </a:solidFill>
              <a:tailEnd len="med" type="triangle" w="med"/>
            </a:ln>
          </p:spPr>
        </p:cxnSp>
        <p:cxnSp>
          <p:nvCxnSpPr>
            <p:cNvPr id="350" name="Gerade Verbindung mit Pfeil 9"/>
            <p:cNvCxnSpPr/>
            <p:nvPr/>
          </p:nvCxnSpPr>
          <p:spPr>
            <a:xfrm flipH="1">
              <a:off x="1984680" y="3851640"/>
              <a:ext cx="536040" cy="1236600"/>
            </a:xfrm>
            <a:prstGeom prst="straightConnector1">
              <a:avLst/>
            </a:prstGeom>
            <a:ln w="38100">
              <a:solidFill>
                <a:srgbClr val="00b050"/>
              </a:solidFill>
              <a:tailEnd len="med" type="triangle" w="med"/>
            </a:ln>
          </p:spPr>
        </p:cxnSp>
        <p:sp>
          <p:nvSpPr>
            <p:cNvPr id="351" name="Textfeld 10"/>
            <p:cNvSpPr/>
            <p:nvPr/>
          </p:nvSpPr>
          <p:spPr>
            <a:xfrm>
              <a:off x="2658600" y="2163960"/>
              <a:ext cx="812160" cy="350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800" spc="-1" strike="noStrike">
                  <a:solidFill>
                    <a:srgbClr val="eb5f73"/>
                  </a:solidFill>
                  <a:latin typeface="Calibri"/>
                </a:rPr>
                <a:t>bicycle</a:t>
              </a:r>
              <a:endParaRPr b="0" lang="de-DE" sz="1800" spc="-1" strike="noStrike">
                <a:solidFill>
                  <a:srgbClr val="000000"/>
                </a:solidFill>
                <a:latin typeface="Calibri"/>
              </a:endParaRPr>
            </a:p>
          </p:txBody>
        </p:sp>
        <p:sp>
          <p:nvSpPr>
            <p:cNvPr id="352" name="Textfeld 11"/>
            <p:cNvSpPr/>
            <p:nvPr/>
          </p:nvSpPr>
          <p:spPr>
            <a:xfrm>
              <a:off x="3417120" y="2462040"/>
              <a:ext cx="1459800" cy="350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800" spc="-1" strike="noStrike">
                  <a:solidFill>
                    <a:srgbClr val="dc1b37"/>
                  </a:solidFill>
                  <a:latin typeface="Calibri"/>
                </a:rPr>
                <a:t>mountainbike</a:t>
              </a:r>
              <a:endParaRPr b="0" lang="de-DE" sz="1800" spc="-1" strike="noStrike">
                <a:solidFill>
                  <a:srgbClr val="000000"/>
                </a:solidFill>
                <a:latin typeface="Calibri"/>
              </a:endParaRPr>
            </a:p>
          </p:txBody>
        </p:sp>
        <p:sp>
          <p:nvSpPr>
            <p:cNvPr id="353" name="Textfeld 12"/>
            <p:cNvSpPr/>
            <p:nvPr/>
          </p:nvSpPr>
          <p:spPr>
            <a:xfrm>
              <a:off x="1082880" y="2430360"/>
              <a:ext cx="613800" cy="350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800" spc="-1" strike="noStrike">
                  <a:solidFill>
                    <a:srgbClr val="8b5597"/>
                  </a:solidFill>
                  <a:latin typeface="Calibri"/>
                </a:rPr>
                <a:t>train</a:t>
              </a:r>
              <a:endParaRPr b="0" lang="de-DE" sz="1800" spc="-1" strike="noStrike">
                <a:solidFill>
                  <a:srgbClr val="000000"/>
                </a:solidFill>
                <a:latin typeface="Calibri"/>
              </a:endParaRPr>
            </a:p>
          </p:txBody>
        </p:sp>
        <p:sp>
          <p:nvSpPr>
            <p:cNvPr id="354" name="Textfeld 13"/>
            <p:cNvSpPr/>
            <p:nvPr/>
          </p:nvSpPr>
          <p:spPr>
            <a:xfrm>
              <a:off x="1444320" y="5033880"/>
              <a:ext cx="1080360" cy="350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800" spc="-1" strike="noStrike">
                  <a:solidFill>
                    <a:srgbClr val="00b050"/>
                  </a:solidFill>
                  <a:latin typeface="Calibri"/>
                </a:rPr>
                <a:t>chocolate</a:t>
              </a:r>
              <a:endParaRPr b="0" lang="de-DE" sz="1800" spc="-1" strike="noStrike">
                <a:solidFill>
                  <a:srgbClr val="000000"/>
                </a:solidFill>
                <a:latin typeface="Calibri"/>
              </a:endParaRPr>
            </a:p>
          </p:txBody>
        </p:sp>
      </p:grpSp>
      <p:sp>
        <p:nvSpPr>
          <p:cNvPr id="355" name="Textfeld 14"/>
          <p:cNvSpPr/>
          <p:nvPr/>
        </p:nvSpPr>
        <p:spPr>
          <a:xfrm>
            <a:off x="5962680" y="2317320"/>
            <a:ext cx="5280840" cy="1828440"/>
          </a:xfrm>
          <a:prstGeom prst="rect">
            <a:avLst/>
          </a:prstGeom>
          <a:noFill/>
          <a:ln w="0">
            <a:noFill/>
          </a:ln>
        </p:spPr>
        <p:style>
          <a:lnRef idx="0"/>
          <a:fillRef idx="0"/>
          <a:effectRef idx="0"/>
          <a:fontRef idx="minor"/>
        </p:style>
        <p:txBody>
          <a:bodyPr lIns="90000" rIns="90000" tIns="45000" bIns="45000" anchor="t">
            <a:spAutoFit/>
          </a:bodyPr>
          <a:p>
            <a:pPr defTabSz="914400">
              <a:lnSpc>
                <a:spcPct val="95000"/>
              </a:lnSpc>
            </a:pPr>
            <a:r>
              <a:rPr b="0" lang="de-DE" sz="2000" spc="-1" strike="noStrike">
                <a:solidFill>
                  <a:schemeClr val="dk1"/>
                </a:solidFill>
                <a:latin typeface="Leelawadee"/>
              </a:rPr>
              <a:t>Embedding translates information (words/tokens) into (unit) vectors in a high-dimensional space.</a:t>
            </a:r>
            <a:endParaRPr b="0" lang="de-DE" sz="2000" spc="-1" strike="noStrike">
              <a:solidFill>
                <a:srgbClr val="000000"/>
              </a:solidFill>
              <a:latin typeface="Calibri"/>
            </a:endParaRPr>
          </a:p>
          <a:p>
            <a:pPr defTabSz="914400">
              <a:lnSpc>
                <a:spcPct val="95000"/>
              </a:lnSpc>
            </a:pPr>
            <a:r>
              <a:rPr b="1" lang="de-DE" sz="2000" spc="-1" strike="noStrike">
                <a:solidFill>
                  <a:schemeClr val="dk1"/>
                </a:solidFill>
                <a:latin typeface="Leelawadee"/>
              </a:rPr>
              <a:t>Goal:</a:t>
            </a:r>
            <a:r>
              <a:rPr b="0" lang="de-DE" sz="2000" spc="-1" strike="noStrike">
                <a:solidFill>
                  <a:schemeClr val="dk1"/>
                </a:solidFill>
                <a:latin typeface="Leelawadee"/>
              </a:rPr>
              <a:t> minimize distance between similar tokens and maximize distance between different tokens.</a:t>
            </a:r>
            <a:endParaRPr b="0" lang="de-DE" sz="2000" spc="-1" strike="noStrike">
              <a:solidFill>
                <a:srgbClr val="000000"/>
              </a:solidFill>
              <a:latin typeface="Calibri"/>
            </a:endParaRPr>
          </a:p>
        </p:txBody>
      </p:sp>
      <p:sp>
        <p:nvSpPr>
          <p:cNvPr id="356" name="Textfeld 15"/>
          <p:cNvSpPr/>
          <p:nvPr/>
        </p:nvSpPr>
        <p:spPr>
          <a:xfrm>
            <a:off x="2825280" y="4547880"/>
            <a:ext cx="4555080" cy="321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600" spc="-1" strike="noStrike">
                <a:solidFill>
                  <a:schemeClr val="dk1"/>
                </a:solidFill>
                <a:latin typeface="Calibri"/>
              </a:rPr>
              <a:t>high-dimensional vector space (for example, N = 768)</a:t>
            </a:r>
            <a:endParaRPr b="0" lang="de-DE" sz="1600" spc="-1" strike="noStrike">
              <a:solidFill>
                <a:srgbClr val="000000"/>
              </a:solidFill>
              <a:latin typeface="Calibri"/>
            </a:endParaRPr>
          </a:p>
        </p:txBody>
      </p:sp>
      <p:sp>
        <p:nvSpPr>
          <p:cNvPr id="357" name="Textfeld 16"/>
          <p:cNvSpPr/>
          <p:nvPr/>
        </p:nvSpPr>
        <p:spPr>
          <a:xfrm>
            <a:off x="492480" y="5758200"/>
            <a:ext cx="323172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From and after </a:t>
            </a:r>
            <a:r>
              <a:rPr b="0" lang="de-DE" sz="1000" spc="-1" strike="noStrike" u="sng">
                <a:solidFill>
                  <a:schemeClr val="dk1"/>
                </a:solidFill>
                <a:uFillTx/>
                <a:latin typeface="Calibri"/>
                <a:hlinkClick r:id="rId2"/>
              </a:rPr>
              <a:t>https://jalammar.github.io/illustrated-bert/</a:t>
            </a:r>
            <a:r>
              <a:rPr b="0" lang="de-DE" sz="1000" spc="-1" strike="noStrike">
                <a:solidFill>
                  <a:schemeClr val="dk1"/>
                </a:solidFill>
                <a:latin typeface="Calibri"/>
              </a:rPr>
              <a:t> </a:t>
            </a:r>
            <a:endParaRPr b="0" lang="de-DE" sz="1000" spc="-1" strike="noStrike">
              <a:solidFill>
                <a:srgbClr val="000000"/>
              </a:solidFill>
              <a:latin typeface="Calibri"/>
            </a:endParaRPr>
          </a:p>
        </p:txBody>
      </p:sp>
      <p:sp>
        <p:nvSpPr>
          <p:cNvPr id="358"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Embedding explained</a:t>
            </a:r>
            <a:endParaRPr b="0" lang="de-DE" sz="4000" spc="-1" strike="noStrike">
              <a:solidFill>
                <a:schemeClr val="dk1"/>
              </a:solidFill>
              <a:latin typeface="Calibri"/>
            </a:endParaRPr>
          </a:p>
        </p:txBody>
      </p:sp>
      <p:sp>
        <p:nvSpPr>
          <p:cNvPr id="359" name="Textfeld 18"/>
          <p:cNvSpPr/>
          <p:nvPr/>
        </p:nvSpPr>
        <p:spPr>
          <a:xfrm>
            <a:off x="9107280" y="136440"/>
            <a:ext cx="25344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rgbClr val="0070c0"/>
                </a:solidFill>
                <a:latin typeface="Leelawadee"/>
              </a:rPr>
              <a:t>Transformers: step 1</a:t>
            </a:r>
            <a:endParaRPr b="0" lang="de-DE"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60"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BERT masking</a:t>
            </a:r>
            <a:endParaRPr b="0" lang="de-DE" sz="4000" spc="-1" strike="noStrike">
              <a:solidFill>
                <a:schemeClr val="dk1"/>
              </a:solidFill>
              <a:latin typeface="Calibri"/>
            </a:endParaRPr>
          </a:p>
        </p:txBody>
      </p:sp>
      <p:sp>
        <p:nvSpPr>
          <p:cNvPr id="361" name="Textfeld 18"/>
          <p:cNvSpPr/>
          <p:nvPr/>
        </p:nvSpPr>
        <p:spPr>
          <a:xfrm>
            <a:off x="9107280" y="136440"/>
            <a:ext cx="25344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rgbClr val="0070c0"/>
                </a:solidFill>
                <a:latin typeface="Leelawadee"/>
              </a:rPr>
              <a:t>Transformers: step 2</a:t>
            </a:r>
            <a:endParaRPr b="0" lang="de-DE" sz="1800" spc="-1" strike="noStrike">
              <a:solidFill>
                <a:srgbClr val="000000"/>
              </a:solidFill>
              <a:latin typeface="Calibri"/>
            </a:endParaRPr>
          </a:p>
        </p:txBody>
      </p:sp>
      <p:sp>
        <p:nvSpPr>
          <p:cNvPr id="362" name="Textfeld 19"/>
          <p:cNvSpPr/>
          <p:nvPr/>
        </p:nvSpPr>
        <p:spPr>
          <a:xfrm>
            <a:off x="2982960" y="6426000"/>
            <a:ext cx="323172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From and after </a:t>
            </a:r>
            <a:r>
              <a:rPr b="0" lang="de-DE" sz="1000" spc="-1" strike="noStrike" u="sng">
                <a:solidFill>
                  <a:schemeClr val="dk1"/>
                </a:solidFill>
                <a:uFillTx/>
                <a:latin typeface="Calibri"/>
                <a:hlinkClick r:id="rId1"/>
              </a:rPr>
              <a:t>https://jalammar.github.io/illustrated-bert/</a:t>
            </a:r>
            <a:r>
              <a:rPr b="0" lang="de-DE" sz="1000" spc="-1" strike="noStrike">
                <a:solidFill>
                  <a:schemeClr val="dk1"/>
                </a:solidFill>
                <a:latin typeface="Calibri"/>
              </a:rPr>
              <a:t> </a:t>
            </a:r>
            <a:endParaRPr b="0" lang="de-DE" sz="1000" spc="-1" strike="noStrike">
              <a:solidFill>
                <a:srgbClr val="000000"/>
              </a:solidFill>
              <a:latin typeface="Calibri"/>
            </a:endParaRPr>
          </a:p>
        </p:txBody>
      </p:sp>
      <p:pic>
        <p:nvPicPr>
          <p:cNvPr id="363" name="Grafik 20" descr=""/>
          <p:cNvPicPr/>
          <p:nvPr/>
        </p:nvPicPr>
        <p:blipFill>
          <a:blip r:embed="rId2"/>
          <a:stretch/>
        </p:blipFill>
        <p:spPr>
          <a:xfrm>
            <a:off x="2737080" y="1160640"/>
            <a:ext cx="7461360" cy="5134680"/>
          </a:xfrm>
          <a:prstGeom prst="rect">
            <a:avLst/>
          </a:prstGeom>
          <a:ln w="0">
            <a:noFill/>
          </a:ln>
        </p:spPr>
      </p:pic>
      <p:sp>
        <p:nvSpPr>
          <p:cNvPr id="364" name="Textfeld 21"/>
          <p:cNvSpPr/>
          <p:nvPr/>
        </p:nvSpPr>
        <p:spPr>
          <a:xfrm>
            <a:off x="838080" y="2810520"/>
            <a:ext cx="3241800" cy="1392840"/>
          </a:xfrm>
          <a:prstGeom prst="rect">
            <a:avLst/>
          </a:prstGeom>
          <a:noFill/>
          <a:ln w="0">
            <a:noFill/>
          </a:ln>
        </p:spPr>
        <p:style>
          <a:lnRef idx="0"/>
          <a:fillRef idx="0"/>
          <a:effectRef idx="0"/>
          <a:fontRef idx="minor"/>
        </p:style>
        <p:txBody>
          <a:bodyPr lIns="90000" rIns="90000" tIns="45000" bIns="45000" anchor="t">
            <a:spAutoFit/>
          </a:bodyPr>
          <a:p>
            <a:pPr defTabSz="914400">
              <a:lnSpc>
                <a:spcPct val="95000"/>
              </a:lnSpc>
            </a:pPr>
            <a:r>
              <a:rPr b="0" lang="de-DE" sz="1800" spc="-1" strike="noStrike">
                <a:solidFill>
                  <a:schemeClr val="dk1"/>
                </a:solidFill>
                <a:latin typeface="Leelawadee"/>
              </a:rPr>
              <a:t>Masking alone not sufficient:</a:t>
            </a:r>
            <a:endParaRPr b="0" lang="de-DE" sz="1800" spc="-1" strike="noStrike">
              <a:solidFill>
                <a:srgbClr val="000000"/>
              </a:solidFill>
              <a:latin typeface="Calibri"/>
            </a:endParaRPr>
          </a:p>
          <a:p>
            <a:pPr defTabSz="914400">
              <a:lnSpc>
                <a:spcPct val="95000"/>
              </a:lnSpc>
            </a:pPr>
            <a:r>
              <a:rPr b="0" lang="de-DE" sz="1800" spc="-1" strike="noStrike">
                <a:solidFill>
                  <a:schemeClr val="dk1"/>
                </a:solidFill>
                <a:latin typeface="Leelawadee"/>
              </a:rPr>
              <a:t>Also use random words and re-insert the original tokens occasionally</a:t>
            </a:r>
            <a:endParaRPr b="0" lang="de-DE"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65"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The vision transformer</a:t>
            </a:r>
            <a:endParaRPr b="0" lang="de-DE" sz="4000" spc="-1" strike="noStrike">
              <a:solidFill>
                <a:schemeClr val="dk1"/>
              </a:solidFill>
              <a:latin typeface="Calibri"/>
            </a:endParaRPr>
          </a:p>
        </p:txBody>
      </p:sp>
      <p:sp>
        <p:nvSpPr>
          <p:cNvPr id="366" name="Textfeld 2"/>
          <p:cNvSpPr/>
          <p:nvPr/>
        </p:nvSpPr>
        <p:spPr>
          <a:xfrm>
            <a:off x="2685240" y="6254280"/>
            <a:ext cx="2875680" cy="263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200" spc="-1" strike="noStrike">
                <a:solidFill>
                  <a:schemeClr val="dk1"/>
                </a:solidFill>
                <a:latin typeface="Calibri"/>
              </a:rPr>
              <a:t>Dosovitskiy et al., 2021 arXiv:2010.11929v2</a:t>
            </a:r>
            <a:endParaRPr b="0" lang="de-DE" sz="1200" spc="-1" strike="noStrike">
              <a:solidFill>
                <a:srgbClr val="000000"/>
              </a:solidFill>
              <a:latin typeface="Calibri"/>
            </a:endParaRPr>
          </a:p>
        </p:txBody>
      </p:sp>
      <p:pic>
        <p:nvPicPr>
          <p:cNvPr id="367" name="Grafik 3" descr=""/>
          <p:cNvPicPr/>
          <p:nvPr/>
        </p:nvPicPr>
        <p:blipFill>
          <a:blip r:embed="rId1"/>
          <a:srcRect l="0" t="6268" r="0" b="0"/>
          <a:stretch/>
        </p:blipFill>
        <p:spPr>
          <a:xfrm>
            <a:off x="2534760" y="1348920"/>
            <a:ext cx="7121880" cy="476820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tokenisation</a:t>
            </a:r>
            <a:endParaRPr b="0" lang="de-DE" sz="2800" spc="-1" strike="noStrike">
              <a:solidFill>
                <a:schemeClr val="dk1"/>
              </a:solidFill>
              <a:latin typeface="Calibri"/>
            </a:endParaRPr>
          </a:p>
        </p:txBody>
      </p:sp>
      <p:sp>
        <p:nvSpPr>
          <p:cNvPr id="369" name="PlaceHolder 2"/>
          <p:cNvSpPr>
            <a:spLocks noGrp="1"/>
          </p:cNvSpPr>
          <p:nvPr>
            <p:ph type="sldNum" idx="39"/>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3DAEC5B1-ABDC-4B58-AED7-4324C1E9277C}"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pic>
        <p:nvPicPr>
          <p:cNvPr id="370" name="Grafik 2" descr=""/>
          <p:cNvPicPr/>
          <p:nvPr/>
        </p:nvPicPr>
        <p:blipFill>
          <a:blip r:embed="rId1"/>
          <a:srcRect l="0" t="16794" r="0" b="0"/>
          <a:stretch/>
        </p:blipFill>
        <p:spPr>
          <a:xfrm>
            <a:off x="1703520" y="1701720"/>
            <a:ext cx="8496720" cy="3928320"/>
          </a:xfrm>
          <a:prstGeom prst="rect">
            <a:avLst/>
          </a:prstGeom>
          <a:ln w="0">
            <a:noFill/>
          </a:ln>
        </p:spPr>
      </p:pic>
      <p:sp>
        <p:nvSpPr>
          <p:cNvPr id="371" name="Textfeld 3"/>
          <p:cNvSpPr/>
          <p:nvPr/>
        </p:nvSpPr>
        <p:spPr>
          <a:xfrm>
            <a:off x="2075040" y="5622120"/>
            <a:ext cx="8424720" cy="552600"/>
          </a:xfrm>
          <a:prstGeom prst="rect">
            <a:avLst/>
          </a:prstGeom>
          <a:noFill/>
          <a:ln w="0">
            <a:noFill/>
          </a:ln>
        </p:spPr>
        <p:style>
          <a:lnRef idx="0"/>
          <a:fillRef idx="0"/>
          <a:effectRef idx="0"/>
          <a:fontRef idx="minor"/>
        </p:style>
        <p:txBody>
          <a:bodyPr lIns="90000" rIns="90000" tIns="45000" bIns="45000" anchor="t">
            <a:spAutoFit/>
          </a:bodyPr>
          <a:p>
            <a:pPr defTabSz="914400">
              <a:lnSpc>
                <a:spcPct val="95000"/>
              </a:lnSpc>
            </a:pPr>
            <a:r>
              <a:rPr b="0" lang="de-DE" sz="1600" spc="-1" strike="noStrike">
                <a:solidFill>
                  <a:schemeClr val="dk1"/>
                </a:solidFill>
                <a:latin typeface="Calibri"/>
              </a:rPr>
              <a:t>Unique concept: network is local in space and time, i.e. position and time are encoded as positional embeddings (</a:t>
            </a:r>
            <a:r>
              <a:rPr b="0" lang="de-DE" sz="1600" spc="-1" strike="noStrike">
                <a:solidFill>
                  <a:schemeClr val="dk1"/>
                </a:solidFill>
                <a:latin typeface="Wingdings"/>
              </a:rPr>
              <a:t></a:t>
            </a:r>
            <a:r>
              <a:rPr b="0" lang="de-DE" sz="1600" spc="-1" strike="noStrike">
                <a:solidFill>
                  <a:schemeClr val="dk1"/>
                </a:solidFill>
                <a:latin typeface="Calibri"/>
              </a:rPr>
              <a:t> memory efficient)</a:t>
            </a:r>
            <a:endParaRPr b="0" lang="de-DE" sz="1600" spc="-1" strike="noStrike">
              <a:solidFill>
                <a:srgbClr val="000000"/>
              </a:solidFill>
              <a:latin typeface="Calibri"/>
            </a:endParaRPr>
          </a:p>
        </p:txBody>
      </p:sp>
      <p:sp>
        <p:nvSpPr>
          <p:cNvPr id="372" name="Textfeld 6"/>
          <p:cNvSpPr/>
          <p:nvPr/>
        </p:nvSpPr>
        <p:spPr>
          <a:xfrm>
            <a:off x="489240" y="6300720"/>
            <a:ext cx="95832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Figure C. Lessig</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tokenisation</a:t>
            </a:r>
            <a:endParaRPr b="0" lang="de-DE" sz="2800" spc="-1" strike="noStrike">
              <a:solidFill>
                <a:schemeClr val="dk1"/>
              </a:solidFill>
              <a:latin typeface="Calibri"/>
            </a:endParaRPr>
          </a:p>
        </p:txBody>
      </p:sp>
      <p:sp>
        <p:nvSpPr>
          <p:cNvPr id="374" name="PlaceHolder 2"/>
          <p:cNvSpPr>
            <a:spLocks noGrp="1"/>
          </p:cNvSpPr>
          <p:nvPr>
            <p:ph type="sldNum" idx="40"/>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4D829835-5F45-4671-91E3-4196C8A0AE5D}"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sp>
        <p:nvSpPr>
          <p:cNvPr id="375" name="Textfeld 3"/>
          <p:cNvSpPr/>
          <p:nvPr/>
        </p:nvSpPr>
        <p:spPr>
          <a:xfrm>
            <a:off x="2075040" y="5622120"/>
            <a:ext cx="8424720" cy="552600"/>
          </a:xfrm>
          <a:prstGeom prst="rect">
            <a:avLst/>
          </a:prstGeom>
          <a:noFill/>
          <a:ln w="0">
            <a:noFill/>
          </a:ln>
        </p:spPr>
        <p:style>
          <a:lnRef idx="0"/>
          <a:fillRef idx="0"/>
          <a:effectRef idx="0"/>
          <a:fontRef idx="minor"/>
        </p:style>
        <p:txBody>
          <a:bodyPr lIns="90000" rIns="90000" tIns="45000" bIns="45000" anchor="t">
            <a:spAutoFit/>
          </a:bodyPr>
          <a:p>
            <a:pPr defTabSz="914400">
              <a:lnSpc>
                <a:spcPct val="95000"/>
              </a:lnSpc>
            </a:pPr>
            <a:r>
              <a:rPr b="0" lang="de-DE" sz="1600" spc="-1" strike="noStrike">
                <a:solidFill>
                  <a:schemeClr val="dk1"/>
                </a:solidFill>
                <a:latin typeface="Calibri"/>
              </a:rPr>
              <a:t>Unique concept: network is local in space and time, i.e. position and time are encoded as positional embeddings (</a:t>
            </a:r>
            <a:r>
              <a:rPr b="0" lang="de-DE" sz="1600" spc="-1" strike="noStrike">
                <a:solidFill>
                  <a:schemeClr val="dk1"/>
                </a:solidFill>
                <a:latin typeface="Wingdings"/>
              </a:rPr>
              <a:t></a:t>
            </a:r>
            <a:r>
              <a:rPr b="0" lang="de-DE" sz="1600" spc="-1" strike="noStrike">
                <a:solidFill>
                  <a:schemeClr val="dk1"/>
                </a:solidFill>
                <a:latin typeface="Calibri"/>
              </a:rPr>
              <a:t> memory efficient)</a:t>
            </a:r>
            <a:endParaRPr b="0" lang="de-DE" sz="1600" spc="-1" strike="noStrike">
              <a:solidFill>
                <a:srgbClr val="000000"/>
              </a:solidFill>
              <a:latin typeface="Calibri"/>
            </a:endParaRPr>
          </a:p>
        </p:txBody>
      </p:sp>
      <p:pic>
        <p:nvPicPr>
          <p:cNvPr id="376" name="Grafik 6" descr=""/>
          <p:cNvPicPr/>
          <p:nvPr/>
        </p:nvPicPr>
        <p:blipFill>
          <a:blip r:embed="rId1"/>
          <a:srcRect l="0" t="16697" r="0" b="0"/>
          <a:stretch/>
        </p:blipFill>
        <p:spPr>
          <a:xfrm>
            <a:off x="1724760" y="1684800"/>
            <a:ext cx="8659800" cy="3908160"/>
          </a:xfrm>
          <a:prstGeom prst="rect">
            <a:avLst/>
          </a:prstGeom>
          <a:ln w="0">
            <a:noFill/>
          </a:ln>
        </p:spPr>
      </p:pic>
      <p:sp>
        <p:nvSpPr>
          <p:cNvPr id="377" name="Textfeld 8"/>
          <p:cNvSpPr/>
          <p:nvPr/>
        </p:nvSpPr>
        <p:spPr>
          <a:xfrm>
            <a:off x="489240" y="6300720"/>
            <a:ext cx="95832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Figure C. Lessig</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tokenisation</a:t>
            </a:r>
            <a:endParaRPr b="0" lang="de-DE" sz="2800" spc="-1" strike="noStrike">
              <a:solidFill>
                <a:schemeClr val="dk1"/>
              </a:solidFill>
              <a:latin typeface="Calibri"/>
            </a:endParaRPr>
          </a:p>
        </p:txBody>
      </p:sp>
      <p:sp>
        <p:nvSpPr>
          <p:cNvPr id="379" name="PlaceHolder 2"/>
          <p:cNvSpPr>
            <a:spLocks noGrp="1"/>
          </p:cNvSpPr>
          <p:nvPr>
            <p:ph type="sldNum" idx="41"/>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A67578DD-8045-4585-82CF-EBAA344A4E7D}"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sp>
        <p:nvSpPr>
          <p:cNvPr id="380" name="Textfeld 3"/>
          <p:cNvSpPr/>
          <p:nvPr/>
        </p:nvSpPr>
        <p:spPr>
          <a:xfrm>
            <a:off x="2075040" y="5622120"/>
            <a:ext cx="8424720" cy="552600"/>
          </a:xfrm>
          <a:prstGeom prst="rect">
            <a:avLst/>
          </a:prstGeom>
          <a:noFill/>
          <a:ln w="0">
            <a:noFill/>
          </a:ln>
        </p:spPr>
        <p:style>
          <a:lnRef idx="0"/>
          <a:fillRef idx="0"/>
          <a:effectRef idx="0"/>
          <a:fontRef idx="minor"/>
        </p:style>
        <p:txBody>
          <a:bodyPr lIns="90000" rIns="90000" tIns="45000" bIns="45000" anchor="t">
            <a:spAutoFit/>
          </a:bodyPr>
          <a:p>
            <a:pPr defTabSz="914400">
              <a:lnSpc>
                <a:spcPct val="95000"/>
              </a:lnSpc>
            </a:pPr>
            <a:r>
              <a:rPr b="0" lang="de-DE" sz="1600" spc="-1" strike="noStrike">
                <a:solidFill>
                  <a:schemeClr val="dk1"/>
                </a:solidFill>
                <a:latin typeface="Calibri"/>
              </a:rPr>
              <a:t>Unique concept: network is local in space and time, i.e. position and time are encoded as positional embeddings (</a:t>
            </a:r>
            <a:r>
              <a:rPr b="0" lang="de-DE" sz="1600" spc="-1" strike="noStrike">
                <a:solidFill>
                  <a:schemeClr val="dk1"/>
                </a:solidFill>
                <a:latin typeface="Wingdings"/>
              </a:rPr>
              <a:t></a:t>
            </a:r>
            <a:r>
              <a:rPr b="0" lang="de-DE" sz="1600" spc="-1" strike="noStrike">
                <a:solidFill>
                  <a:schemeClr val="dk1"/>
                </a:solidFill>
                <a:latin typeface="Calibri"/>
              </a:rPr>
              <a:t> memory efficient)</a:t>
            </a:r>
            <a:endParaRPr b="0" lang="de-DE" sz="1600" spc="-1" strike="noStrike">
              <a:solidFill>
                <a:srgbClr val="000000"/>
              </a:solidFill>
              <a:latin typeface="Calibri"/>
            </a:endParaRPr>
          </a:p>
        </p:txBody>
      </p:sp>
      <p:pic>
        <p:nvPicPr>
          <p:cNvPr id="381" name="Grafik 2" descr=""/>
          <p:cNvPicPr/>
          <p:nvPr/>
        </p:nvPicPr>
        <p:blipFill>
          <a:blip r:embed="rId1"/>
          <a:srcRect l="0" t="14901" r="0" b="0"/>
          <a:stretch/>
        </p:blipFill>
        <p:spPr>
          <a:xfrm>
            <a:off x="1704240" y="1663560"/>
            <a:ext cx="8640000" cy="3925080"/>
          </a:xfrm>
          <a:prstGeom prst="rect">
            <a:avLst/>
          </a:prstGeom>
          <a:ln w="0">
            <a:noFill/>
          </a:ln>
        </p:spPr>
      </p:pic>
      <p:sp>
        <p:nvSpPr>
          <p:cNvPr id="382" name="Textfeld 7"/>
          <p:cNvSpPr/>
          <p:nvPr/>
        </p:nvSpPr>
        <p:spPr>
          <a:xfrm>
            <a:off x="489240" y="6300720"/>
            <a:ext cx="95832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Figure C. Lessig</a:t>
            </a:r>
            <a:endParaRPr b="0" lang="de-DE" sz="1000" spc="-1" strike="noStrike">
              <a:solidFill>
                <a:srgbClr val="000000"/>
              </a:solidFill>
              <a:latin typeface="Calibri"/>
            </a:endParaRPr>
          </a:p>
        </p:txBody>
      </p:sp>
      <p:sp>
        <p:nvSpPr>
          <p:cNvPr id="383" name="Textfeld 1"/>
          <p:cNvSpPr/>
          <p:nvPr/>
        </p:nvSpPr>
        <p:spPr>
          <a:xfrm>
            <a:off x="2896560" y="1388520"/>
            <a:ext cx="19533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BERT-style masking</a:t>
            </a:r>
            <a:endParaRPr b="0" lang="de-DE" sz="18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4"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the multiformer concept (coupling of variables)</a:t>
            </a:r>
            <a:endParaRPr b="0" lang="de-DE" sz="2800" spc="-1" strike="noStrike">
              <a:solidFill>
                <a:schemeClr val="dk1"/>
              </a:solidFill>
              <a:latin typeface="Calibri"/>
            </a:endParaRPr>
          </a:p>
        </p:txBody>
      </p:sp>
      <p:sp>
        <p:nvSpPr>
          <p:cNvPr id="385" name="PlaceHolder 2"/>
          <p:cNvSpPr>
            <a:spLocks noGrp="1"/>
          </p:cNvSpPr>
          <p:nvPr>
            <p:ph type="sldNum" idx="42"/>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08AC0AC1-250E-49D9-AFD7-3086496B15A4}"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sp>
        <p:nvSpPr>
          <p:cNvPr id="386" name="Textfeld 3"/>
          <p:cNvSpPr/>
          <p:nvPr/>
        </p:nvSpPr>
        <p:spPr>
          <a:xfrm>
            <a:off x="2075040" y="5622120"/>
            <a:ext cx="8424720" cy="321120"/>
          </a:xfrm>
          <a:prstGeom prst="rect">
            <a:avLst/>
          </a:prstGeom>
          <a:noFill/>
          <a:ln w="0">
            <a:noFill/>
          </a:ln>
        </p:spPr>
        <p:style>
          <a:lnRef idx="0"/>
          <a:fillRef idx="0"/>
          <a:effectRef idx="0"/>
          <a:fontRef idx="minor"/>
        </p:style>
        <p:txBody>
          <a:bodyPr lIns="90000" rIns="90000" tIns="45000" bIns="45000" anchor="t">
            <a:spAutoFit/>
          </a:bodyPr>
          <a:p>
            <a:pPr defTabSz="914400">
              <a:lnSpc>
                <a:spcPct val="95000"/>
              </a:lnSpc>
            </a:pPr>
            <a:r>
              <a:rPr b="0" lang="de-DE" sz="1600" spc="-1" strike="noStrike">
                <a:solidFill>
                  <a:schemeClr val="dk1"/>
                </a:solidFill>
                <a:latin typeface="Calibri"/>
              </a:rPr>
              <a:t>Unique concept: multiformer architecture allows for flexible coupling/decoupling of variables</a:t>
            </a:r>
            <a:endParaRPr b="0" lang="de-DE" sz="1600" spc="-1" strike="noStrike">
              <a:solidFill>
                <a:srgbClr val="000000"/>
              </a:solidFill>
              <a:latin typeface="Calibri"/>
            </a:endParaRPr>
          </a:p>
        </p:txBody>
      </p:sp>
      <p:pic>
        <p:nvPicPr>
          <p:cNvPr id="387" name="Grafik 6" descr=""/>
          <p:cNvPicPr/>
          <p:nvPr/>
        </p:nvPicPr>
        <p:blipFill>
          <a:blip r:embed="rId1"/>
          <a:srcRect l="0" t="22102" r="0" b="0"/>
          <a:stretch/>
        </p:blipFill>
        <p:spPr>
          <a:xfrm>
            <a:off x="1762560" y="1833120"/>
            <a:ext cx="9049680" cy="3780360"/>
          </a:xfrm>
          <a:prstGeom prst="rect">
            <a:avLst/>
          </a:prstGeom>
          <a:ln w="0">
            <a:noFill/>
          </a:ln>
        </p:spPr>
      </p:pic>
      <p:sp>
        <p:nvSpPr>
          <p:cNvPr id="388" name="Textfeld 8"/>
          <p:cNvSpPr/>
          <p:nvPr/>
        </p:nvSpPr>
        <p:spPr>
          <a:xfrm>
            <a:off x="489240" y="6300720"/>
            <a:ext cx="95832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Figure C. Lessig</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statistical loss function</a:t>
            </a:r>
            <a:endParaRPr b="0" lang="de-DE" sz="2800" spc="-1" strike="noStrike">
              <a:solidFill>
                <a:schemeClr val="dk1"/>
              </a:solidFill>
              <a:latin typeface="Calibri"/>
            </a:endParaRPr>
          </a:p>
        </p:txBody>
      </p:sp>
      <p:sp>
        <p:nvSpPr>
          <p:cNvPr id="390" name="PlaceHolder 2"/>
          <p:cNvSpPr>
            <a:spLocks noGrp="1"/>
          </p:cNvSpPr>
          <p:nvPr>
            <p:ph type="sldNum" idx="43"/>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916D1460-EFCB-4A03-9217-13039FC27E12}"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sp>
        <p:nvSpPr>
          <p:cNvPr id="391" name="Textfeld 3"/>
          <p:cNvSpPr/>
          <p:nvPr/>
        </p:nvSpPr>
        <p:spPr>
          <a:xfrm>
            <a:off x="2075040" y="5622120"/>
            <a:ext cx="8424720" cy="321120"/>
          </a:xfrm>
          <a:prstGeom prst="rect">
            <a:avLst/>
          </a:prstGeom>
          <a:noFill/>
          <a:ln w="0">
            <a:noFill/>
          </a:ln>
        </p:spPr>
        <p:style>
          <a:lnRef idx="0"/>
          <a:fillRef idx="0"/>
          <a:effectRef idx="0"/>
          <a:fontRef idx="minor"/>
        </p:style>
        <p:txBody>
          <a:bodyPr lIns="90000" rIns="90000" tIns="45000" bIns="45000" anchor="t">
            <a:spAutoFit/>
          </a:bodyPr>
          <a:p>
            <a:pPr defTabSz="914400">
              <a:lnSpc>
                <a:spcPct val="95000"/>
              </a:lnSpc>
            </a:pPr>
            <a:r>
              <a:rPr b="0" lang="de-DE" sz="1600" spc="-1" strike="noStrike">
                <a:solidFill>
                  <a:schemeClr val="dk1"/>
                </a:solidFill>
                <a:latin typeface="Calibri"/>
              </a:rPr>
              <a:t>Unique concept: statistical ensemble as intrinsic feature of the network</a:t>
            </a:r>
            <a:endParaRPr b="0" lang="de-DE" sz="1600" spc="-1" strike="noStrike">
              <a:solidFill>
                <a:srgbClr val="000000"/>
              </a:solidFill>
              <a:latin typeface="Calibri"/>
            </a:endParaRPr>
          </a:p>
        </p:txBody>
      </p:sp>
      <p:pic>
        <p:nvPicPr>
          <p:cNvPr id="392" name="Grafik 6" descr=""/>
          <p:cNvPicPr/>
          <p:nvPr/>
        </p:nvPicPr>
        <p:blipFill>
          <a:blip r:embed="rId1"/>
          <a:srcRect l="0" t="34727" r="0" b="0"/>
          <a:stretch/>
        </p:blipFill>
        <p:spPr>
          <a:xfrm>
            <a:off x="138960" y="1943280"/>
            <a:ext cx="11901240" cy="3521520"/>
          </a:xfrm>
          <a:prstGeom prst="rect">
            <a:avLst/>
          </a:prstGeom>
          <a:ln w="0">
            <a:noFill/>
          </a:ln>
        </p:spPr>
      </p:pic>
      <p:sp>
        <p:nvSpPr>
          <p:cNvPr id="393" name="Textfeld 8"/>
          <p:cNvSpPr/>
          <p:nvPr/>
        </p:nvSpPr>
        <p:spPr>
          <a:xfrm>
            <a:off x="489240" y="6300720"/>
            <a:ext cx="95832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Figure C. Lessig</a:t>
            </a:r>
            <a:endParaRPr b="0" lang="de-DE" sz="1000" spc="-1" strike="noStrike">
              <a:solidFill>
                <a:srgbClr val="000000"/>
              </a:solidFill>
              <a:latin typeface="Calibri"/>
            </a:endParaRPr>
          </a:p>
        </p:txBody>
      </p:sp>
      <p:sp>
        <p:nvSpPr>
          <p:cNvPr id="394" name="Textfeld 1"/>
          <p:cNvSpPr/>
          <p:nvPr/>
        </p:nvSpPr>
        <p:spPr>
          <a:xfrm>
            <a:off x="9072000" y="2451600"/>
            <a:ext cx="2855880" cy="5770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rgbClr val="ff0000"/>
                </a:solidFill>
                <a:latin typeface="Leelawadee"/>
              </a:rPr>
              <a:t>predicted distribution</a:t>
            </a:r>
            <a:endParaRPr b="0" lang="de-DE" sz="1600" spc="-1" strike="noStrike">
              <a:solidFill>
                <a:srgbClr val="000000"/>
              </a:solidFill>
              <a:latin typeface="Calibri"/>
            </a:endParaRPr>
          </a:p>
          <a:p>
            <a:pPr defTabSz="914400">
              <a:lnSpc>
                <a:spcPct val="100000"/>
              </a:lnSpc>
            </a:pPr>
            <a:r>
              <a:rPr b="0" lang="de-DE" sz="1600" spc="-1" strike="noStrike">
                <a:solidFill>
                  <a:srgbClr val="00b0f0"/>
                </a:solidFill>
                <a:latin typeface="Leelawadee"/>
              </a:rPr>
              <a:t>Gaussian fit of distribution</a:t>
            </a:r>
            <a:endParaRPr b="0" lang="de-DE" sz="16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27" name="Gruppieren 13"/>
          <p:cNvGrpSpPr/>
          <p:nvPr/>
        </p:nvGrpSpPr>
        <p:grpSpPr>
          <a:xfrm>
            <a:off x="2235600" y="1420200"/>
            <a:ext cx="7720200" cy="4651560"/>
            <a:chOff x="2235600" y="1420200"/>
            <a:chExt cx="7720200" cy="4651560"/>
          </a:xfrm>
        </p:grpSpPr>
        <p:pic>
          <p:nvPicPr>
            <p:cNvPr id="128" name="Grafik 6" descr=""/>
            <p:cNvPicPr/>
            <p:nvPr/>
          </p:nvPicPr>
          <p:blipFill>
            <a:blip r:embed="rId1"/>
            <a:stretch/>
          </p:blipFill>
          <p:spPr>
            <a:xfrm>
              <a:off x="2235600" y="1420200"/>
              <a:ext cx="7720200" cy="4651200"/>
            </a:xfrm>
            <a:prstGeom prst="rect">
              <a:avLst/>
            </a:prstGeom>
            <a:ln w="0">
              <a:noFill/>
            </a:ln>
          </p:spPr>
        </p:pic>
        <p:pic>
          <p:nvPicPr>
            <p:cNvPr id="129" name="Grafik 12" descr=""/>
            <p:cNvPicPr/>
            <p:nvPr/>
          </p:nvPicPr>
          <p:blipFill>
            <a:blip r:embed="rId2"/>
            <a:srcRect l="0" t="0" r="47874" b="-15"/>
            <a:stretch/>
          </p:blipFill>
          <p:spPr>
            <a:xfrm>
              <a:off x="2235600" y="1446480"/>
              <a:ext cx="3467880" cy="4625280"/>
            </a:xfrm>
            <a:prstGeom prst="rect">
              <a:avLst/>
            </a:prstGeom>
            <a:ln w="0">
              <a:noFill/>
            </a:ln>
          </p:spPr>
        </p:pic>
        <p:pic>
          <p:nvPicPr>
            <p:cNvPr id="130" name="Grafik 14" descr=""/>
            <p:cNvPicPr/>
            <p:nvPr/>
          </p:nvPicPr>
          <p:blipFill>
            <a:blip r:embed="rId3"/>
            <a:srcRect l="58621" t="49186" r="1499" b="2318"/>
            <a:stretch/>
          </p:blipFill>
          <p:spPr>
            <a:xfrm>
              <a:off x="5703840" y="1760760"/>
              <a:ext cx="4229280" cy="3575520"/>
            </a:xfrm>
            <a:prstGeom prst="rect">
              <a:avLst/>
            </a:prstGeom>
            <a:ln w="0">
              <a:noFill/>
            </a:ln>
          </p:spPr>
        </p:pic>
        <p:pic>
          <p:nvPicPr>
            <p:cNvPr id="131" name="Grafik 18" descr=""/>
            <p:cNvPicPr/>
            <p:nvPr/>
          </p:nvPicPr>
          <p:blipFill>
            <a:blip r:embed="rId4"/>
            <a:srcRect l="0" t="87135" r="47874" b="-15"/>
            <a:stretch/>
          </p:blipFill>
          <p:spPr>
            <a:xfrm>
              <a:off x="5823720" y="5336640"/>
              <a:ext cx="3724560" cy="639360"/>
            </a:xfrm>
            <a:prstGeom prst="rect">
              <a:avLst/>
            </a:prstGeom>
            <a:ln w="0">
              <a:noFill/>
            </a:ln>
          </p:spPr>
        </p:pic>
      </p:grpSp>
      <p:sp>
        <p:nvSpPr>
          <p:cNvPr id="132" name="Rechteck 15"/>
          <p:cNvSpPr/>
          <p:nvPr/>
        </p:nvSpPr>
        <p:spPr>
          <a:xfrm>
            <a:off x="2235600" y="3372120"/>
            <a:ext cx="2718360" cy="277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
        <p:nvSpPr>
          <p:cNvPr id="133" name="PlaceHolder 1"/>
          <p:cNvSpPr>
            <a:spLocks noGrp="1"/>
          </p:cNvSpPr>
          <p:nvPr>
            <p:ph type="title"/>
          </p:nvPr>
        </p:nvSpPr>
        <p:spPr>
          <a:xfrm>
            <a:off x="838080" y="136440"/>
            <a:ext cx="10515240" cy="893160"/>
          </a:xfrm>
          <a:prstGeom prst="rect">
            <a:avLst/>
          </a:prstGeom>
          <a:noFill/>
          <a:ln w="0">
            <a:noFill/>
          </a:ln>
        </p:spPr>
        <p:txBody>
          <a:bodyPr anchor="ctr">
            <a:normAutofit fontScale="93507"/>
          </a:bodyPr>
          <a:p>
            <a:pPr indent="0" defTabSz="914400">
              <a:lnSpc>
                <a:spcPct val="90000"/>
              </a:lnSpc>
              <a:buNone/>
            </a:pPr>
            <a:r>
              <a:rPr b="0" lang="de-DE" sz="4000" spc="-1" strike="noStrike">
                <a:solidFill>
                  <a:schemeClr val="dk1"/>
                </a:solidFill>
                <a:latin typeface="Leelawadee"/>
              </a:rPr>
              <a:t>First successful numerical weather forecast</a:t>
            </a:r>
            <a:endParaRPr b="0" lang="de-DE" sz="4000" spc="-1" strike="noStrike">
              <a:solidFill>
                <a:schemeClr val="dk1"/>
              </a:solidFill>
              <a:latin typeface="Calibri"/>
            </a:endParaRPr>
          </a:p>
        </p:txBody>
      </p:sp>
      <p:sp>
        <p:nvSpPr>
          <p:cNvPr id="134" name="Textfeld 10"/>
          <p:cNvSpPr/>
          <p:nvPr/>
        </p:nvSpPr>
        <p:spPr>
          <a:xfrm>
            <a:off x="155520" y="3335400"/>
            <a:ext cx="1677960" cy="432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200" spc="-1" strike="noStrike">
                <a:solidFill>
                  <a:schemeClr val="dk1"/>
                </a:solidFill>
                <a:latin typeface="Calibri"/>
              </a:rPr>
              <a:t>Jule Gregory Charney</a:t>
            </a:r>
            <a:endParaRPr b="0" lang="de-DE" sz="1200" spc="-1" strike="noStrike">
              <a:solidFill>
                <a:srgbClr val="000000"/>
              </a:solidFill>
              <a:latin typeface="Calibri"/>
            </a:endParaRPr>
          </a:p>
          <a:p>
            <a:pPr defTabSz="914400">
              <a:lnSpc>
                <a:spcPct val="100000"/>
              </a:lnSpc>
            </a:pPr>
            <a:r>
              <a:rPr b="0" lang="de-DE" sz="1050" spc="-1" strike="noStrike">
                <a:solidFill>
                  <a:schemeClr val="dk1"/>
                </a:solidFill>
                <a:latin typeface="Calibri"/>
              </a:rPr>
              <a:t>Bild: WMO</a:t>
            </a:r>
            <a:endParaRPr b="0" lang="de-DE" sz="1050" spc="-1" strike="noStrike">
              <a:solidFill>
                <a:srgbClr val="000000"/>
              </a:solidFill>
              <a:latin typeface="Calibri"/>
            </a:endParaRPr>
          </a:p>
        </p:txBody>
      </p:sp>
      <p:sp>
        <p:nvSpPr>
          <p:cNvPr id="135" name="Textfeld 11"/>
          <p:cNvSpPr/>
          <p:nvPr/>
        </p:nvSpPr>
        <p:spPr>
          <a:xfrm>
            <a:off x="10076400" y="5078880"/>
            <a:ext cx="1677960" cy="5691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050" spc="-1" strike="noStrike">
                <a:solidFill>
                  <a:schemeClr val="dk1"/>
                </a:solidFill>
                <a:latin typeface="Calibri"/>
              </a:rPr>
              <a:t>Bild nach: </a:t>
            </a:r>
            <a:r>
              <a:rPr b="0" lang="de-DE" sz="1050" spc="-1" strike="noStrike" u="sng">
                <a:solidFill>
                  <a:schemeClr val="dk1"/>
                </a:solidFill>
                <a:uFillTx/>
                <a:latin typeface="Calibri"/>
                <a:hlinkClick r:id="rId5"/>
              </a:rPr>
              <a:t>https://de.slideshare.net/AbdulKarim141/01-introduction-to-meterology-and-weather-forecasting</a:t>
            </a:r>
            <a:r>
              <a:rPr b="0" lang="de-DE" sz="1050" spc="-1" strike="noStrike">
                <a:solidFill>
                  <a:schemeClr val="dk1"/>
                </a:solidFill>
                <a:latin typeface="Calibri"/>
              </a:rPr>
              <a:t> </a:t>
            </a:r>
            <a:endParaRPr b="0" lang="de-DE" sz="1050" spc="-1" strike="noStrike">
              <a:solidFill>
                <a:srgbClr val="000000"/>
              </a:solidFill>
              <a:latin typeface="Calibri"/>
            </a:endParaRPr>
          </a:p>
        </p:txBody>
      </p:sp>
      <p:pic>
        <p:nvPicPr>
          <p:cNvPr id="136" name="Picture 4" descr="Weather and Climate Forecasting: Chronicle of a Revolution | World ..."/>
          <p:cNvPicPr/>
          <p:nvPr/>
        </p:nvPicPr>
        <p:blipFill>
          <a:blip r:embed="rId6"/>
          <a:stretch/>
        </p:blipFill>
        <p:spPr>
          <a:xfrm>
            <a:off x="221040" y="1422360"/>
            <a:ext cx="1563840" cy="1949400"/>
          </a:xfrm>
          <a:prstGeom prst="rect">
            <a:avLst/>
          </a:prstGeom>
          <a:ln w="0">
            <a:noFill/>
          </a:ln>
        </p:spPr>
      </p:pic>
      <p:pic>
        <p:nvPicPr>
          <p:cNvPr id="137" name="Picture 6" descr="Von Neumann Architecture And The EDVAC | annahof-laab.at"/>
          <p:cNvPicPr/>
          <p:nvPr/>
        </p:nvPicPr>
        <p:blipFill>
          <a:blip r:embed="rId7"/>
          <a:stretch/>
        </p:blipFill>
        <p:spPr>
          <a:xfrm>
            <a:off x="244080" y="3746160"/>
            <a:ext cx="2854800" cy="2159640"/>
          </a:xfrm>
          <a:prstGeom prst="rect">
            <a:avLst/>
          </a:prstGeom>
          <a:ln w="0">
            <a:noFill/>
          </a:ln>
        </p:spPr>
      </p:pic>
      <p:sp>
        <p:nvSpPr>
          <p:cNvPr id="138" name="Textfeld 17"/>
          <p:cNvSpPr/>
          <p:nvPr/>
        </p:nvSpPr>
        <p:spPr>
          <a:xfrm>
            <a:off x="137880" y="5878440"/>
            <a:ext cx="1677960" cy="27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200" spc="-1" strike="noStrike">
                <a:solidFill>
                  <a:schemeClr val="dk1"/>
                </a:solidFill>
                <a:latin typeface="Calibri"/>
              </a:rPr>
              <a:t>John von Neumann</a:t>
            </a:r>
            <a:endParaRPr b="0" lang="de-DE" sz="1200" spc="-1" strike="noStrike">
              <a:solidFill>
                <a:srgbClr val="000000"/>
              </a:solidFill>
              <a:latin typeface="Calibri"/>
            </a:endParaRPr>
          </a:p>
        </p:txBody>
      </p:sp>
      <p:pic>
        <p:nvPicPr>
          <p:cNvPr id="139" name="Picture 8" descr="Ragnar Fjørtoft (1913-1998) - Find a Grave Memorial"/>
          <p:cNvPicPr/>
          <p:nvPr/>
        </p:nvPicPr>
        <p:blipFill>
          <a:blip r:embed="rId8"/>
          <a:stretch/>
        </p:blipFill>
        <p:spPr>
          <a:xfrm>
            <a:off x="3280320" y="3741480"/>
            <a:ext cx="1378080" cy="2139120"/>
          </a:xfrm>
          <a:prstGeom prst="rect">
            <a:avLst/>
          </a:prstGeom>
          <a:ln w="0">
            <a:noFill/>
          </a:ln>
        </p:spPr>
      </p:pic>
      <p:sp>
        <p:nvSpPr>
          <p:cNvPr id="140" name="Textfeld 21"/>
          <p:cNvSpPr/>
          <p:nvPr/>
        </p:nvSpPr>
        <p:spPr>
          <a:xfrm>
            <a:off x="3188160" y="5873040"/>
            <a:ext cx="1677960" cy="27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200" spc="-1" strike="noStrike">
                <a:solidFill>
                  <a:schemeClr val="dk1"/>
                </a:solidFill>
                <a:latin typeface="Calibri"/>
              </a:rPr>
              <a:t>Ragnar Fjørtoft</a:t>
            </a:r>
            <a:endParaRPr b="0" lang="de-DE"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395"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summary of concept</a:t>
            </a:r>
            <a:endParaRPr b="0" lang="de-DE" sz="2800" spc="-1" strike="noStrike">
              <a:solidFill>
                <a:schemeClr val="dk1"/>
              </a:solidFill>
              <a:latin typeface="Calibri"/>
            </a:endParaRPr>
          </a:p>
        </p:txBody>
      </p:sp>
      <p:sp>
        <p:nvSpPr>
          <p:cNvPr id="396" name="PlaceHolder 2"/>
          <p:cNvSpPr>
            <a:spLocks noGrp="1"/>
          </p:cNvSpPr>
          <p:nvPr>
            <p:ph type="sldNum" idx="44"/>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94377B5E-C164-4CAF-AD93-BF6598206F97}"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pic>
        <p:nvPicPr>
          <p:cNvPr id="397" name="Grafik 2" descr=""/>
          <p:cNvPicPr/>
          <p:nvPr/>
        </p:nvPicPr>
        <p:blipFill>
          <a:blip r:embed="rId1"/>
          <a:stretch/>
        </p:blipFill>
        <p:spPr>
          <a:xfrm>
            <a:off x="1703520" y="1257480"/>
            <a:ext cx="8962560" cy="4979520"/>
          </a:xfrm>
          <a:prstGeom prst="rect">
            <a:avLst/>
          </a:prstGeom>
          <a:ln w="0">
            <a:noFill/>
          </a:ln>
        </p:spPr>
      </p:pic>
      <p:sp>
        <p:nvSpPr>
          <p:cNvPr id="398" name="Textfeld 6"/>
          <p:cNvSpPr/>
          <p:nvPr/>
        </p:nvSpPr>
        <p:spPr>
          <a:xfrm>
            <a:off x="489240" y="6300720"/>
            <a:ext cx="108468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Lessig et al., 2023</a:t>
            </a:r>
            <a:endParaRPr b="0" lang="de-DE" sz="1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zero-shot capabilities for nowcasting</a:t>
            </a:r>
            <a:endParaRPr b="0" lang="de-DE" sz="2800" spc="-1" strike="noStrike">
              <a:solidFill>
                <a:schemeClr val="dk1"/>
              </a:solidFill>
              <a:latin typeface="Calibri"/>
            </a:endParaRPr>
          </a:p>
        </p:txBody>
      </p:sp>
      <p:sp>
        <p:nvSpPr>
          <p:cNvPr id="400" name="PlaceHolder 2"/>
          <p:cNvSpPr>
            <a:spLocks noGrp="1"/>
          </p:cNvSpPr>
          <p:nvPr>
            <p:ph type="sldNum" idx="45"/>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FD169744-9308-49FD-B91A-B966BA36BE06}"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sp>
        <p:nvSpPr>
          <p:cNvPr id="401" name="Textfeld 7"/>
          <p:cNvSpPr/>
          <p:nvPr/>
        </p:nvSpPr>
        <p:spPr>
          <a:xfrm>
            <a:off x="489240" y="6300720"/>
            <a:ext cx="108468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Lessig et al., 2023</a:t>
            </a:r>
            <a:endParaRPr b="0" lang="de-DE" sz="1000" spc="-1" strike="noStrike">
              <a:solidFill>
                <a:srgbClr val="000000"/>
              </a:solidFill>
              <a:latin typeface="Calibri"/>
            </a:endParaRPr>
          </a:p>
        </p:txBody>
      </p:sp>
      <p:pic>
        <p:nvPicPr>
          <p:cNvPr id="402" name="Grafik 3" descr=""/>
          <p:cNvPicPr/>
          <p:nvPr/>
        </p:nvPicPr>
        <p:blipFill>
          <a:blip r:embed="rId1"/>
          <a:srcRect l="0" t="3780" r="0" b="0"/>
          <a:stretch/>
        </p:blipFill>
        <p:spPr>
          <a:xfrm>
            <a:off x="480240" y="1602360"/>
            <a:ext cx="9412920" cy="4225680"/>
          </a:xfrm>
          <a:prstGeom prst="rect">
            <a:avLst/>
          </a:prstGeom>
          <a:ln w="0">
            <a:noFill/>
          </a:ln>
        </p:spPr>
      </p:pic>
      <p:grpSp>
        <p:nvGrpSpPr>
          <p:cNvPr id="403" name="Gruppieren 20"/>
          <p:cNvGrpSpPr/>
          <p:nvPr/>
        </p:nvGrpSpPr>
        <p:grpSpPr>
          <a:xfrm>
            <a:off x="9842040" y="2775600"/>
            <a:ext cx="2199600" cy="1873800"/>
            <a:chOff x="9842040" y="2775600"/>
            <a:chExt cx="2199600" cy="1873800"/>
          </a:xfrm>
        </p:grpSpPr>
        <p:pic>
          <p:nvPicPr>
            <p:cNvPr id="404" name="Grafik 9" descr=""/>
            <p:cNvPicPr/>
            <p:nvPr/>
          </p:nvPicPr>
          <p:blipFill>
            <a:blip r:embed="rId2"/>
            <a:srcRect l="27155" t="0" r="0" b="10392"/>
            <a:stretch/>
          </p:blipFill>
          <p:spPr>
            <a:xfrm>
              <a:off x="10161360" y="3141360"/>
              <a:ext cx="1565640" cy="1124280"/>
            </a:xfrm>
            <a:prstGeom prst="rect">
              <a:avLst/>
            </a:prstGeom>
            <a:ln w="0">
              <a:noFill/>
            </a:ln>
          </p:spPr>
        </p:pic>
        <p:cxnSp>
          <p:nvCxnSpPr>
            <p:cNvPr id="405" name="Gerader Verbinder 11"/>
            <p:cNvCxnSpPr/>
            <p:nvPr/>
          </p:nvCxnSpPr>
          <p:spPr>
            <a:xfrm>
              <a:off x="11259720" y="2775600"/>
              <a:ext cx="360" cy="444600"/>
            </a:xfrm>
            <a:prstGeom prst="straightConnector1">
              <a:avLst/>
            </a:prstGeom>
            <a:ln w="12700">
              <a:solidFill>
                <a:srgbClr val="000000"/>
              </a:solidFill>
            </a:ln>
          </p:spPr>
        </p:cxnSp>
        <p:sp>
          <p:nvSpPr>
            <p:cNvPr id="406" name="Textfeld 12"/>
            <p:cNvSpPr/>
            <p:nvPr/>
          </p:nvSpPr>
          <p:spPr>
            <a:xfrm>
              <a:off x="10587600" y="2785320"/>
              <a:ext cx="578880" cy="350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i="1" lang="de-DE" sz="1800" spc="-1" strike="noStrike">
                  <a:solidFill>
                    <a:schemeClr val="dk1"/>
                  </a:solidFill>
                  <a:latin typeface="Calibri"/>
                </a:rPr>
                <a:t>past</a:t>
              </a:r>
              <a:endParaRPr b="0" lang="de-DE" sz="1800" spc="-1" strike="noStrike">
                <a:solidFill>
                  <a:srgbClr val="000000"/>
                </a:solidFill>
                <a:latin typeface="Calibri"/>
              </a:endParaRPr>
            </a:p>
          </p:txBody>
        </p:sp>
        <p:sp>
          <p:nvSpPr>
            <p:cNvPr id="407" name="Textfeld 13"/>
            <p:cNvSpPr/>
            <p:nvPr/>
          </p:nvSpPr>
          <p:spPr>
            <a:xfrm>
              <a:off x="11292120" y="2785320"/>
              <a:ext cx="749520" cy="3502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i="1" lang="de-DE" sz="1800" spc="-1" strike="noStrike">
                  <a:solidFill>
                    <a:schemeClr val="dk1"/>
                  </a:solidFill>
                  <a:latin typeface="Calibri"/>
                </a:rPr>
                <a:t>future</a:t>
              </a:r>
              <a:endParaRPr b="0" lang="de-DE" sz="1800" spc="-1" strike="noStrike">
                <a:solidFill>
                  <a:srgbClr val="000000"/>
                </a:solidFill>
                <a:latin typeface="Calibri"/>
              </a:endParaRPr>
            </a:p>
          </p:txBody>
        </p:sp>
        <p:sp>
          <p:nvSpPr>
            <p:cNvPr id="408" name="Textfeld 14"/>
            <p:cNvSpPr/>
            <p:nvPr/>
          </p:nvSpPr>
          <p:spPr>
            <a:xfrm>
              <a:off x="9842040" y="3521160"/>
              <a:ext cx="316800" cy="437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i="1" lang="de-DE" sz="2400" spc="-1" strike="noStrike">
                  <a:solidFill>
                    <a:schemeClr val="dk1"/>
                  </a:solidFill>
                  <a:latin typeface="Times New Roman"/>
                </a:rPr>
                <a:t>x</a:t>
              </a:r>
              <a:endParaRPr b="0" lang="de-DE" sz="2400" spc="-1" strike="noStrike">
                <a:solidFill>
                  <a:srgbClr val="000000"/>
                </a:solidFill>
                <a:latin typeface="Calibri"/>
              </a:endParaRPr>
            </a:p>
          </p:txBody>
        </p:sp>
        <p:sp>
          <p:nvSpPr>
            <p:cNvPr id="409" name="Textfeld 15"/>
            <p:cNvSpPr/>
            <p:nvPr/>
          </p:nvSpPr>
          <p:spPr>
            <a:xfrm>
              <a:off x="10744200" y="4212360"/>
              <a:ext cx="266400" cy="437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i="1" lang="de-DE" sz="2400" spc="-1" strike="noStrike">
                  <a:solidFill>
                    <a:schemeClr val="dk1"/>
                  </a:solidFill>
                  <a:latin typeface="Times New Roman"/>
                </a:rPr>
                <a:t>t</a:t>
              </a:r>
              <a:endParaRPr b="0" lang="de-DE" sz="2400" spc="-1" strike="noStrike">
                <a:solidFill>
                  <a:srgbClr val="000000"/>
                </a:solidFill>
                <a:latin typeface="Calibri"/>
              </a:endParaRPr>
            </a:p>
          </p:txBody>
        </p:sp>
        <p:cxnSp>
          <p:nvCxnSpPr>
            <p:cNvPr id="410" name="Gerade Verbindung mit Pfeil 17"/>
            <p:cNvCxnSpPr>
              <a:stCxn id="409" idx="3"/>
            </p:cNvCxnSpPr>
            <p:nvPr/>
          </p:nvCxnSpPr>
          <p:spPr>
            <a:xfrm>
              <a:off x="11012040" y="4433760"/>
              <a:ext cx="464040" cy="360"/>
            </a:xfrm>
            <a:prstGeom prst="straightConnector1">
              <a:avLst/>
            </a:prstGeom>
            <a:ln w="12700">
              <a:solidFill>
                <a:srgbClr val="000000"/>
              </a:solidFill>
              <a:tailEnd len="med" type="triangle" w="med"/>
            </a:ln>
          </p:spPr>
        </p:cxnSp>
        <p:cxnSp>
          <p:nvCxnSpPr>
            <p:cNvPr id="411" name="Gerade Verbindung mit Pfeil 18"/>
            <p:cNvCxnSpPr/>
            <p:nvPr/>
          </p:nvCxnSpPr>
          <p:spPr>
            <a:xfrm flipV="1">
              <a:off x="9981000" y="3311640"/>
              <a:ext cx="360" cy="320400"/>
            </a:xfrm>
            <a:prstGeom prst="straightConnector1">
              <a:avLst/>
            </a:prstGeom>
            <a:ln w="12700">
              <a:solidFill>
                <a:srgbClr val="000000"/>
              </a:solidFill>
              <a:tailEnd len="med" type="triangle" w="med"/>
            </a:ln>
          </p:spPr>
        </p:cxnSp>
      </p:gr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applications</a:t>
            </a:r>
            <a:endParaRPr b="0" lang="de-DE" sz="2800" spc="-1" strike="noStrike">
              <a:solidFill>
                <a:schemeClr val="dk1"/>
              </a:solidFill>
              <a:latin typeface="Calibri"/>
            </a:endParaRPr>
          </a:p>
        </p:txBody>
      </p:sp>
      <p:sp>
        <p:nvSpPr>
          <p:cNvPr id="413" name="Textfeld 7"/>
          <p:cNvSpPr/>
          <p:nvPr/>
        </p:nvSpPr>
        <p:spPr>
          <a:xfrm>
            <a:off x="489240" y="6300720"/>
            <a:ext cx="1084680" cy="2347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000" spc="-1" strike="noStrike">
                <a:solidFill>
                  <a:schemeClr val="dk1"/>
                </a:solidFill>
                <a:latin typeface="Calibri"/>
              </a:rPr>
              <a:t>Lessig et al., 2023</a:t>
            </a:r>
            <a:endParaRPr b="0" lang="de-DE" sz="1000" spc="-1" strike="noStrike">
              <a:solidFill>
                <a:srgbClr val="000000"/>
              </a:solidFill>
              <a:latin typeface="Calibri"/>
            </a:endParaRPr>
          </a:p>
        </p:txBody>
      </p:sp>
      <p:sp>
        <p:nvSpPr>
          <p:cNvPr id="414" name="Textfeld 16"/>
          <p:cNvSpPr/>
          <p:nvPr/>
        </p:nvSpPr>
        <p:spPr>
          <a:xfrm>
            <a:off x="1015560" y="1540800"/>
            <a:ext cx="4434840" cy="3741120"/>
          </a:xfrm>
          <a:prstGeom prst="rect">
            <a:avLst/>
          </a:prstGeom>
          <a:noFill/>
          <a:ln w="0">
            <a:noFill/>
          </a:ln>
        </p:spPr>
        <p:style>
          <a:lnRef idx="0"/>
          <a:fillRef idx="0"/>
          <a:effectRef idx="0"/>
          <a:fontRef idx="minor"/>
        </p:style>
        <p:txBody>
          <a:bodyPr wrap="none" lIns="90000" rIns="90000" tIns="45000" bIns="45000" anchor="t">
            <a:spAutoFit/>
          </a:bodyPr>
          <a:p>
            <a:pPr marL="343080" indent="-343080" defTabSz="914400">
              <a:lnSpc>
                <a:spcPct val="95000"/>
              </a:lnSpc>
              <a:buClr>
                <a:srgbClr val="000000"/>
              </a:buClr>
              <a:buFont typeface="Arial"/>
              <a:buChar char="•"/>
            </a:pPr>
            <a:r>
              <a:rPr b="0" lang="de-DE" sz="2800" spc="-1" strike="noStrike">
                <a:solidFill>
                  <a:schemeClr val="dk1"/>
                </a:solidFill>
                <a:latin typeface="Calibri"/>
              </a:rPr>
              <a:t>(Short-term) forecasting</a:t>
            </a:r>
            <a:endParaRPr b="0" lang="de-DE" sz="2800" spc="-1" strike="noStrike">
              <a:solidFill>
                <a:srgbClr val="000000"/>
              </a:solidFill>
              <a:latin typeface="Calibri"/>
            </a:endParaRPr>
          </a:p>
          <a:p>
            <a:pPr marL="343080" indent="-343080" defTabSz="914400">
              <a:lnSpc>
                <a:spcPct val="95000"/>
              </a:lnSpc>
              <a:buClr>
                <a:srgbClr val="000000"/>
              </a:buClr>
              <a:buFont typeface="Arial"/>
              <a:buChar char="•"/>
            </a:pPr>
            <a:r>
              <a:rPr b="0" lang="de-DE" sz="2800" spc="-1" strike="noStrike">
                <a:solidFill>
                  <a:schemeClr val="dk1"/>
                </a:solidFill>
                <a:latin typeface="Calibri"/>
              </a:rPr>
              <a:t>Statistical downscaling</a:t>
            </a:r>
            <a:endParaRPr b="0" lang="de-DE" sz="2800" spc="-1" strike="noStrike">
              <a:solidFill>
                <a:srgbClr val="000000"/>
              </a:solidFill>
              <a:latin typeface="Calibri"/>
            </a:endParaRPr>
          </a:p>
          <a:p>
            <a:pPr marL="343080" indent="-343080" defTabSz="914400">
              <a:lnSpc>
                <a:spcPct val="95000"/>
              </a:lnSpc>
              <a:buClr>
                <a:srgbClr val="000000"/>
              </a:buClr>
              <a:buFont typeface="Arial"/>
              <a:buChar char="•"/>
            </a:pPr>
            <a:r>
              <a:rPr b="0" lang="de-DE" sz="2800" spc="-1" strike="noStrike">
                <a:solidFill>
                  <a:schemeClr val="dk1"/>
                </a:solidFill>
                <a:latin typeface="Calibri"/>
              </a:rPr>
              <a:t>Model bias correction</a:t>
            </a:r>
            <a:endParaRPr b="0" lang="de-DE" sz="2800" spc="-1" strike="noStrike">
              <a:solidFill>
                <a:srgbClr val="000000"/>
              </a:solidFill>
              <a:latin typeface="Calibri"/>
            </a:endParaRPr>
          </a:p>
          <a:p>
            <a:pPr marL="343080" indent="-343080" defTabSz="914400">
              <a:lnSpc>
                <a:spcPct val="95000"/>
              </a:lnSpc>
              <a:buClr>
                <a:srgbClr val="000000"/>
              </a:buClr>
              <a:buFont typeface="Arial"/>
              <a:buChar char="•"/>
            </a:pPr>
            <a:r>
              <a:rPr b="0" lang="de-DE" sz="2800" spc="-1" strike="noStrike">
                <a:solidFill>
                  <a:schemeClr val="dk1"/>
                </a:solidFill>
                <a:latin typeface="Calibri"/>
              </a:rPr>
              <a:t>Model output compression</a:t>
            </a:r>
            <a:endParaRPr b="0" lang="de-DE" sz="2800" spc="-1" strike="noStrike">
              <a:solidFill>
                <a:srgbClr val="000000"/>
              </a:solidFill>
              <a:latin typeface="Calibri"/>
            </a:endParaRPr>
          </a:p>
          <a:p>
            <a:pPr marL="343080" indent="-343080" defTabSz="914400">
              <a:lnSpc>
                <a:spcPct val="95000"/>
              </a:lnSpc>
              <a:buClr>
                <a:srgbClr val="000000"/>
              </a:buClr>
              <a:buFont typeface="Arial"/>
              <a:buChar char="•"/>
            </a:pPr>
            <a:r>
              <a:rPr b="0" lang="de-DE" sz="2800" spc="-1" strike="noStrike">
                <a:solidFill>
                  <a:schemeClr val="dk1"/>
                </a:solidFill>
                <a:latin typeface="Calibri"/>
              </a:rPr>
              <a:t>Data assimilation</a:t>
            </a:r>
            <a:endParaRPr b="0" lang="de-DE" sz="2800" spc="-1" strike="noStrike">
              <a:solidFill>
                <a:srgbClr val="000000"/>
              </a:solidFill>
              <a:latin typeface="Calibri"/>
            </a:endParaRPr>
          </a:p>
          <a:p>
            <a:pPr marL="343080" indent="-343080" defTabSz="914400">
              <a:lnSpc>
                <a:spcPct val="95000"/>
              </a:lnSpc>
              <a:buClr>
                <a:srgbClr val="000000"/>
              </a:buClr>
              <a:buFont typeface="Arial"/>
              <a:buChar char="•"/>
            </a:pPr>
            <a:r>
              <a:rPr b="0" lang="de-DE" sz="2800" spc="-1" strike="noStrike">
                <a:solidFill>
                  <a:schemeClr val="dk1"/>
                </a:solidFill>
                <a:latin typeface="Calibri"/>
              </a:rPr>
              <a:t>Gap filling</a:t>
            </a:r>
            <a:endParaRPr b="0" lang="de-DE" sz="2800" spc="-1" strike="noStrike">
              <a:solidFill>
                <a:srgbClr val="000000"/>
              </a:solidFill>
              <a:latin typeface="Calibri"/>
            </a:endParaRPr>
          </a:p>
          <a:p>
            <a:pPr marL="343080" indent="-343080" defTabSz="914400">
              <a:lnSpc>
                <a:spcPct val="95000"/>
              </a:lnSpc>
              <a:buClr>
                <a:srgbClr val="000000"/>
              </a:buClr>
              <a:buFont typeface="Arial"/>
              <a:buChar char="•"/>
            </a:pPr>
            <a:r>
              <a:rPr b="0" lang="de-DE" sz="2800" spc="-1" strike="noStrike">
                <a:solidFill>
                  <a:schemeClr val="dk1"/>
                </a:solidFill>
                <a:latin typeface="Calibri"/>
              </a:rPr>
              <a:t>Ensemble generation</a:t>
            </a:r>
            <a:endParaRPr b="0" lang="de-DE" sz="2800" spc="-1" strike="noStrike">
              <a:solidFill>
                <a:srgbClr val="000000"/>
              </a:solidFill>
              <a:latin typeface="Calibri"/>
            </a:endParaRPr>
          </a:p>
          <a:p>
            <a:pPr marL="343080" indent="-343080" defTabSz="914400">
              <a:lnSpc>
                <a:spcPct val="95000"/>
              </a:lnSpc>
              <a:buClr>
                <a:srgbClr val="000000"/>
              </a:buClr>
              <a:buFont typeface="Arial"/>
              <a:buChar char="•"/>
            </a:pPr>
            <a:r>
              <a:rPr b="0" lang="de-DE" sz="2800" spc="-1" strike="noStrike">
                <a:solidFill>
                  <a:schemeClr val="dk1"/>
                </a:solidFill>
                <a:latin typeface="Calibri"/>
              </a:rPr>
              <a:t>Process emulation</a:t>
            </a:r>
            <a:endParaRPr b="0" lang="de-DE" sz="2800" spc="-1" strike="noStrike">
              <a:solidFill>
                <a:srgbClr val="000000"/>
              </a:solidFill>
              <a:latin typeface="Calibri"/>
            </a:endParaRPr>
          </a:p>
          <a:p>
            <a:pPr marL="343080" indent="-343080" defTabSz="914400">
              <a:lnSpc>
                <a:spcPct val="95000"/>
              </a:lnSpc>
              <a:buClr>
                <a:srgbClr val="000000"/>
              </a:buClr>
              <a:buFont typeface="Arial"/>
              <a:buChar char="•"/>
            </a:pPr>
            <a:r>
              <a:rPr b="0" lang="de-DE" sz="2800" spc="-1" strike="noStrike">
                <a:solidFill>
                  <a:schemeClr val="dk1"/>
                </a:solidFill>
                <a:latin typeface="Calibri"/>
              </a:rPr>
              <a:t>…</a:t>
            </a:r>
            <a:endParaRPr b="0" lang="de-DE" sz="2800" spc="-1" strike="noStrike">
              <a:solidFill>
                <a:srgbClr val="000000"/>
              </a:solidFill>
              <a:latin typeface="Calibri"/>
            </a:endParaRPr>
          </a:p>
        </p:txBody>
      </p:sp>
      <p:grpSp>
        <p:nvGrpSpPr>
          <p:cNvPr id="415" name="Gruppieren 2"/>
          <p:cNvGrpSpPr/>
          <p:nvPr/>
        </p:nvGrpSpPr>
        <p:grpSpPr>
          <a:xfrm>
            <a:off x="6352920" y="545400"/>
            <a:ext cx="3860280" cy="5784840"/>
            <a:chOff x="6352920" y="545400"/>
            <a:chExt cx="3860280" cy="5784840"/>
          </a:xfrm>
        </p:grpSpPr>
        <p:pic>
          <p:nvPicPr>
            <p:cNvPr id="416" name="Grafik 4" descr=""/>
            <p:cNvPicPr/>
            <p:nvPr/>
          </p:nvPicPr>
          <p:blipFill>
            <a:blip r:embed="rId1"/>
            <a:stretch/>
          </p:blipFill>
          <p:spPr>
            <a:xfrm>
              <a:off x="6764760" y="1399680"/>
              <a:ext cx="2687760" cy="1319400"/>
            </a:xfrm>
            <a:prstGeom prst="rect">
              <a:avLst/>
            </a:prstGeom>
            <a:ln w="0">
              <a:noFill/>
            </a:ln>
          </p:spPr>
        </p:pic>
        <p:pic>
          <p:nvPicPr>
            <p:cNvPr id="417" name="Grafik 6" descr=""/>
            <p:cNvPicPr/>
            <p:nvPr/>
          </p:nvPicPr>
          <p:blipFill>
            <a:blip r:embed="rId2"/>
            <a:stretch/>
          </p:blipFill>
          <p:spPr>
            <a:xfrm>
              <a:off x="6752520" y="4970520"/>
              <a:ext cx="2711880" cy="1359720"/>
            </a:xfrm>
            <a:prstGeom prst="rect">
              <a:avLst/>
            </a:prstGeom>
            <a:ln w="0">
              <a:noFill/>
            </a:ln>
          </p:spPr>
        </p:pic>
        <p:pic>
          <p:nvPicPr>
            <p:cNvPr id="418" name="Grafik 8" descr=""/>
            <p:cNvPicPr/>
            <p:nvPr/>
          </p:nvPicPr>
          <p:blipFill>
            <a:blip r:embed="rId3"/>
            <a:stretch/>
          </p:blipFill>
          <p:spPr>
            <a:xfrm>
              <a:off x="6735240" y="3173400"/>
              <a:ext cx="2746800" cy="1342800"/>
            </a:xfrm>
            <a:prstGeom prst="rect">
              <a:avLst/>
            </a:prstGeom>
            <a:ln w="0">
              <a:noFill/>
            </a:ln>
          </p:spPr>
        </p:pic>
        <p:sp>
          <p:nvSpPr>
            <p:cNvPr id="419" name="Textfeld 9"/>
            <p:cNvSpPr/>
            <p:nvPr/>
          </p:nvSpPr>
          <p:spPr>
            <a:xfrm>
              <a:off x="7507800" y="1078200"/>
              <a:ext cx="1663920" cy="37944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95000"/>
                </a:lnSpc>
              </a:pPr>
              <a:r>
                <a:rPr b="0" lang="de-DE" sz="2000" spc="-1" strike="noStrike">
                  <a:solidFill>
                    <a:schemeClr val="dk1"/>
                  </a:solidFill>
                  <a:latin typeface="Calibri"/>
                </a:rPr>
                <a:t>Input: low res.</a:t>
              </a:r>
              <a:endParaRPr b="0" lang="de-DE" sz="2000" spc="-1" strike="noStrike">
                <a:solidFill>
                  <a:srgbClr val="000000"/>
                </a:solidFill>
                <a:latin typeface="Calibri"/>
              </a:endParaRPr>
            </a:p>
          </p:txBody>
        </p:sp>
        <p:sp>
          <p:nvSpPr>
            <p:cNvPr id="420" name="Textfeld 10"/>
            <p:cNvSpPr/>
            <p:nvPr/>
          </p:nvSpPr>
          <p:spPr>
            <a:xfrm>
              <a:off x="7375680" y="2851920"/>
              <a:ext cx="1929240" cy="37944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95000"/>
                </a:lnSpc>
              </a:pPr>
              <a:r>
                <a:rPr b="0" lang="de-DE" sz="2000" spc="-1" strike="noStrike">
                  <a:solidFill>
                    <a:schemeClr val="dk1"/>
                  </a:solidFill>
                  <a:latin typeface="Calibri"/>
                </a:rPr>
                <a:t>Output: high res.</a:t>
              </a:r>
              <a:endParaRPr b="0" lang="de-DE" sz="2000" spc="-1" strike="noStrike">
                <a:solidFill>
                  <a:srgbClr val="000000"/>
                </a:solidFill>
                <a:latin typeface="Calibri"/>
              </a:endParaRPr>
            </a:p>
          </p:txBody>
        </p:sp>
        <p:sp>
          <p:nvSpPr>
            <p:cNvPr id="421" name="Textfeld 11"/>
            <p:cNvSpPr/>
            <p:nvPr/>
          </p:nvSpPr>
          <p:spPr>
            <a:xfrm>
              <a:off x="7427520" y="4649400"/>
              <a:ext cx="1825560" cy="37944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95000"/>
                </a:lnSpc>
              </a:pPr>
              <a:r>
                <a:rPr b="0" lang="de-DE" sz="2000" spc="-1" strike="noStrike">
                  <a:solidFill>
                    <a:schemeClr val="dk1"/>
                  </a:solidFill>
                  <a:latin typeface="Calibri"/>
                </a:rPr>
                <a:t>Target: high res.</a:t>
              </a:r>
              <a:endParaRPr b="0" lang="de-DE" sz="2000" spc="-1" strike="noStrike">
                <a:solidFill>
                  <a:srgbClr val="000000"/>
                </a:solidFill>
                <a:latin typeface="Calibri"/>
              </a:endParaRPr>
            </a:p>
          </p:txBody>
        </p:sp>
        <p:sp>
          <p:nvSpPr>
            <p:cNvPr id="422" name="Textfeld 1"/>
            <p:cNvSpPr/>
            <p:nvPr/>
          </p:nvSpPr>
          <p:spPr>
            <a:xfrm>
              <a:off x="6352920" y="545400"/>
              <a:ext cx="38602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Leelawadee"/>
                </a:rPr>
                <a:t>Statistical downscaling example</a:t>
              </a:r>
              <a:endParaRPr b="0" lang="de-DE" sz="1800" spc="-1" strike="noStrike">
                <a:solidFill>
                  <a:srgbClr val="000000"/>
                </a:solidFill>
                <a:latin typeface="Calibri"/>
              </a:endParaRPr>
            </a:p>
          </p:txBody>
        </p:sp>
      </p:gr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23"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2800" spc="-1" strike="noStrike">
                <a:solidFill>
                  <a:schemeClr val="dk2"/>
                </a:solidFill>
                <a:latin typeface="Leelawadee"/>
              </a:rPr>
              <a:t>AtmoRep: </a:t>
            </a:r>
            <a:r>
              <a:rPr b="0" lang="en-US" sz="2800" spc="-1" strike="noStrike">
                <a:solidFill>
                  <a:schemeClr val="dk2"/>
                </a:solidFill>
                <a:latin typeface="Leelawadee"/>
              </a:rPr>
              <a:t>Fine-tuning: downscaling of 2-metre temperature </a:t>
            </a:r>
            <a:br>
              <a:rPr sz="2800"/>
            </a:br>
            <a:r>
              <a:rPr b="0" lang="en-US" sz="2800" spc="-1" strike="noStrike">
                <a:solidFill>
                  <a:schemeClr val="dk2"/>
                </a:solidFill>
                <a:latin typeface="Leelawadee"/>
              </a:rPr>
              <a:t>(~25 km </a:t>
            </a:r>
            <a:r>
              <a:rPr b="0" lang="en-US" sz="2800" spc="-1" strike="noStrike">
                <a:solidFill>
                  <a:schemeClr val="dk2"/>
                </a:solidFill>
                <a:latin typeface="Wingdings"/>
              </a:rPr>
              <a:t></a:t>
            </a:r>
            <a:r>
              <a:rPr b="0" lang="en-US" sz="2800" spc="-1" strike="noStrike">
                <a:solidFill>
                  <a:schemeClr val="dk2"/>
                </a:solidFill>
                <a:latin typeface="Leelawadee"/>
              </a:rPr>
              <a:t> 6 km)</a:t>
            </a:r>
            <a:endParaRPr b="0" lang="de-DE" sz="2800" spc="-1" strike="noStrike">
              <a:solidFill>
                <a:schemeClr val="dk1"/>
              </a:solidFill>
              <a:latin typeface="Calibri"/>
            </a:endParaRPr>
          </a:p>
        </p:txBody>
      </p:sp>
      <p:sp>
        <p:nvSpPr>
          <p:cNvPr id="424" name="PlaceHolder 2"/>
          <p:cNvSpPr>
            <a:spLocks noGrp="1"/>
          </p:cNvSpPr>
          <p:nvPr>
            <p:ph type="sldNum" idx="46"/>
          </p:nvPr>
        </p:nvSpPr>
        <p:spPr>
          <a:xfrm>
            <a:off x="8825400" y="6237360"/>
            <a:ext cx="1014480" cy="364680"/>
          </a:xfrm>
          <a:prstGeom prst="rect">
            <a:avLst/>
          </a:prstGeom>
          <a:noFill/>
          <a:ln w="0">
            <a:noFill/>
          </a:ln>
        </p:spPr>
        <p:txBody>
          <a:bodyPr lIns="90000" rIns="90000" tIns="45000" bIns="45000" anchor="t">
            <a:noAutofit/>
          </a:bodyPr>
          <a:lstStyle>
            <a:lvl1pPr indent="0" defTabSz="914400">
              <a:lnSpc>
                <a:spcPct val="100000"/>
              </a:lnSpc>
              <a:buNone/>
              <a:defRPr b="0" lang="en-GB" sz="1000" spc="-1" strike="noStrike">
                <a:solidFill>
                  <a:schemeClr val="dk1"/>
                </a:solidFill>
                <a:latin typeface="Arial Narrow"/>
              </a:defRPr>
            </a:lvl1pPr>
          </a:lstStyle>
          <a:p>
            <a:pPr indent="0" defTabSz="914400">
              <a:lnSpc>
                <a:spcPct val="100000"/>
              </a:lnSpc>
              <a:buNone/>
            </a:pPr>
            <a:r>
              <a:rPr b="0" lang="en-GB" sz="1000" spc="-1" strike="noStrike">
                <a:solidFill>
                  <a:schemeClr val="dk1"/>
                </a:solidFill>
                <a:latin typeface="Arial Narrow"/>
              </a:rPr>
              <a:t>Slide </a:t>
            </a:r>
            <a:fld id="{70E1C0AA-7C2A-4D0D-85E5-3EFF4678597E}" type="slidenum">
              <a:rPr b="0" lang="en-GB" sz="1000" spc="-1" strike="noStrike">
                <a:solidFill>
                  <a:schemeClr val="dk1"/>
                </a:solidFill>
                <a:latin typeface="Arial Narrow"/>
              </a:rPr>
              <a:t>&lt;number&gt;</a:t>
            </a:fld>
            <a:endParaRPr b="0" lang="de-DE" sz="1000" spc="-1" strike="noStrike">
              <a:solidFill>
                <a:srgbClr val="000000"/>
              </a:solidFill>
              <a:latin typeface="Calibri"/>
            </a:endParaRPr>
          </a:p>
        </p:txBody>
      </p:sp>
      <p:pic>
        <p:nvPicPr>
          <p:cNvPr id="425" name="Grafik 10" descr=""/>
          <p:cNvPicPr/>
          <p:nvPr/>
        </p:nvPicPr>
        <p:blipFill>
          <a:blip r:embed="rId1"/>
          <a:stretch/>
        </p:blipFill>
        <p:spPr>
          <a:xfrm>
            <a:off x="191520" y="2795400"/>
            <a:ext cx="3930120" cy="1929240"/>
          </a:xfrm>
          <a:prstGeom prst="rect">
            <a:avLst/>
          </a:prstGeom>
          <a:ln w="0">
            <a:noFill/>
          </a:ln>
        </p:spPr>
      </p:pic>
      <p:pic>
        <p:nvPicPr>
          <p:cNvPr id="426" name="Grafik 21" descr=""/>
          <p:cNvPicPr/>
          <p:nvPr/>
        </p:nvPicPr>
        <p:blipFill>
          <a:blip r:embed="rId2"/>
          <a:stretch/>
        </p:blipFill>
        <p:spPr>
          <a:xfrm>
            <a:off x="8052840" y="2721600"/>
            <a:ext cx="3847680" cy="1929240"/>
          </a:xfrm>
          <a:prstGeom prst="rect">
            <a:avLst/>
          </a:prstGeom>
          <a:ln w="0">
            <a:noFill/>
          </a:ln>
        </p:spPr>
      </p:pic>
      <p:pic>
        <p:nvPicPr>
          <p:cNvPr id="427" name="Grafik 23" descr=""/>
          <p:cNvPicPr/>
          <p:nvPr/>
        </p:nvPicPr>
        <p:blipFill>
          <a:blip r:embed="rId3"/>
          <a:stretch/>
        </p:blipFill>
        <p:spPr>
          <a:xfrm>
            <a:off x="4121640" y="2771640"/>
            <a:ext cx="3861000" cy="1887840"/>
          </a:xfrm>
          <a:prstGeom prst="rect">
            <a:avLst/>
          </a:prstGeom>
          <a:ln w="0">
            <a:noFill/>
          </a:ln>
        </p:spPr>
      </p:pic>
      <p:sp>
        <p:nvSpPr>
          <p:cNvPr id="428" name="Textfeld 24"/>
          <p:cNvSpPr/>
          <p:nvPr/>
        </p:nvSpPr>
        <p:spPr>
          <a:xfrm>
            <a:off x="1559160" y="2154240"/>
            <a:ext cx="1956600" cy="437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2400" spc="-1" strike="noStrike">
                <a:solidFill>
                  <a:schemeClr val="dk1"/>
                </a:solidFill>
                <a:latin typeface="Calibri"/>
              </a:rPr>
              <a:t>Input: low res.</a:t>
            </a:r>
            <a:endParaRPr b="0" lang="de-DE" sz="2400" spc="-1" strike="noStrike">
              <a:solidFill>
                <a:srgbClr val="000000"/>
              </a:solidFill>
              <a:latin typeface="Calibri"/>
            </a:endParaRPr>
          </a:p>
        </p:txBody>
      </p:sp>
      <p:sp>
        <p:nvSpPr>
          <p:cNvPr id="429" name="Textfeld 25"/>
          <p:cNvSpPr/>
          <p:nvPr/>
        </p:nvSpPr>
        <p:spPr>
          <a:xfrm>
            <a:off x="5254560" y="2154240"/>
            <a:ext cx="2269080" cy="437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2400" spc="-1" strike="noStrike">
                <a:solidFill>
                  <a:schemeClr val="dk1"/>
                </a:solidFill>
                <a:latin typeface="Calibri"/>
              </a:rPr>
              <a:t>Output: high res.</a:t>
            </a:r>
            <a:endParaRPr b="0" lang="de-DE" sz="2400" spc="-1" strike="noStrike">
              <a:solidFill>
                <a:srgbClr val="000000"/>
              </a:solidFill>
              <a:latin typeface="Calibri"/>
            </a:endParaRPr>
          </a:p>
        </p:txBody>
      </p:sp>
      <p:sp>
        <p:nvSpPr>
          <p:cNvPr id="430" name="Textfeld 26"/>
          <p:cNvSpPr/>
          <p:nvPr/>
        </p:nvSpPr>
        <p:spPr>
          <a:xfrm>
            <a:off x="9097560" y="2162880"/>
            <a:ext cx="2148480" cy="437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2400" spc="-1" strike="noStrike">
                <a:solidFill>
                  <a:schemeClr val="dk1"/>
                </a:solidFill>
                <a:latin typeface="Calibri"/>
              </a:rPr>
              <a:t>Target: high res.</a:t>
            </a:r>
            <a:endParaRPr b="0" lang="de-DE" sz="2400" spc="-1" strike="noStrike">
              <a:solidFill>
                <a:srgbClr val="000000"/>
              </a:solidFill>
              <a:latin typeface="Calibri"/>
            </a:endParaRPr>
          </a:p>
        </p:txBody>
      </p:sp>
      <p:sp>
        <p:nvSpPr>
          <p:cNvPr id="431" name="Textfeld 27"/>
          <p:cNvSpPr/>
          <p:nvPr/>
        </p:nvSpPr>
        <p:spPr>
          <a:xfrm>
            <a:off x="2556720" y="5157360"/>
            <a:ext cx="7500960" cy="437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2400" spc="-1" strike="noStrike">
                <a:solidFill>
                  <a:schemeClr val="dk1"/>
                </a:solidFill>
                <a:latin typeface="Calibri"/>
              </a:rPr>
              <a:t>Dynamical downscaling = super resolution + bias correction</a:t>
            </a:r>
            <a:endParaRPr b="0" lang="de-DE" sz="2400" spc="-1" strike="noStrike">
              <a:solidFill>
                <a:srgbClr val="000000"/>
              </a:solidFill>
              <a:latin typeface="Calibri"/>
            </a:endParaRPr>
          </a:p>
        </p:txBody>
      </p:sp>
      <p:sp>
        <p:nvSpPr>
          <p:cNvPr id="432" name="Textfeld 28"/>
          <p:cNvSpPr/>
          <p:nvPr/>
        </p:nvSpPr>
        <p:spPr>
          <a:xfrm>
            <a:off x="690480" y="5834160"/>
            <a:ext cx="3550680" cy="2923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95000"/>
              </a:lnSpc>
            </a:pPr>
            <a:r>
              <a:rPr b="0" lang="de-DE" sz="1400" spc="-1" strike="noStrike">
                <a:solidFill>
                  <a:schemeClr val="dk2">
                    <a:lumMod val="60000"/>
                    <a:lumOff val="40000"/>
                  </a:schemeClr>
                </a:solidFill>
                <a:latin typeface="Calibri"/>
              </a:rPr>
              <a:t>AtmoRep better than Stengl et al., 2022 (SOTA)</a:t>
            </a:r>
            <a:endParaRPr b="0" lang="de-DE" sz="1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title"/>
          </p:nvPr>
        </p:nvSpPr>
        <p:spPr>
          <a:xfrm>
            <a:off x="838080" y="575280"/>
            <a:ext cx="10515240" cy="893160"/>
          </a:xfrm>
          <a:prstGeom prst="rect">
            <a:avLst/>
          </a:prstGeom>
          <a:noFill/>
          <a:ln w="0">
            <a:noFill/>
          </a:ln>
        </p:spPr>
        <p:txBody>
          <a:bodyPr anchor="ctr">
            <a:normAutofit fontScale="82506"/>
          </a:bodyPr>
          <a:p>
            <a:pPr indent="0" defTabSz="914400">
              <a:lnSpc>
                <a:spcPct val="90000"/>
              </a:lnSpc>
              <a:buNone/>
            </a:pPr>
            <a:r>
              <a:rPr b="0" lang="de-DE" sz="4000" spc="-1" strike="noStrike">
                <a:solidFill>
                  <a:schemeClr val="dk1"/>
                </a:solidFill>
                <a:latin typeface="Leelawadee"/>
              </a:rPr>
              <a:t>HClimRep</a:t>
            </a:r>
            <a:br>
              <a:rPr sz="4000"/>
            </a:br>
            <a:r>
              <a:rPr b="0" lang="de-DE" sz="3100" spc="-1" strike="noStrike">
                <a:solidFill>
                  <a:schemeClr val="dk1"/>
                </a:solidFill>
                <a:latin typeface="Leelawadee"/>
              </a:rPr>
              <a:t>Helmholtz Representation Model for Climate Science</a:t>
            </a:r>
            <a:endParaRPr b="0" lang="de-DE" sz="3100" spc="-1" strike="noStrike">
              <a:solidFill>
                <a:schemeClr val="dk1"/>
              </a:solidFill>
              <a:latin typeface="Calibri"/>
            </a:endParaRPr>
          </a:p>
        </p:txBody>
      </p:sp>
      <p:sp>
        <p:nvSpPr>
          <p:cNvPr id="434" name="Untertitel 2"/>
          <p:cNvSpPr/>
          <p:nvPr/>
        </p:nvSpPr>
        <p:spPr>
          <a:xfrm>
            <a:off x="916200" y="2569680"/>
            <a:ext cx="8405640" cy="2656080"/>
          </a:xfrm>
          <a:prstGeom prst="rect">
            <a:avLst/>
          </a:prstGeom>
          <a:noFill/>
          <a:ln w="0">
            <a:noFill/>
          </a:ln>
        </p:spPr>
        <p:style>
          <a:lnRef idx="0"/>
          <a:fillRef idx="0"/>
          <a:effectRef idx="0"/>
          <a:fontRef idx="minor"/>
        </p:style>
        <p:txBody>
          <a:bodyPr lIns="90000" rIns="90000" tIns="45000" bIns="45000" anchor="t">
            <a:normAutofit/>
          </a:bodyPr>
          <a:p>
            <a:pPr marL="228600" indent="-228600" defTabSz="914400">
              <a:lnSpc>
                <a:spcPct val="90000"/>
              </a:lnSpc>
              <a:spcBef>
                <a:spcPts val="601"/>
              </a:spcBef>
              <a:buClr>
                <a:srgbClr val="000000"/>
              </a:buClr>
              <a:buFont typeface="Arial"/>
              <a:buChar char="•"/>
            </a:pPr>
            <a:r>
              <a:rPr b="0" lang="en-GB" sz="2400" spc="-1" strike="noStrike">
                <a:solidFill>
                  <a:schemeClr val="dk1"/>
                </a:solidFill>
                <a:latin typeface="Leelawadee"/>
              </a:rPr>
              <a:t>Forschungszentrum Jülich, Martin Schultz*</a:t>
            </a:r>
            <a:endParaRPr b="0" lang="de-DE" sz="2400" spc="-1" strike="noStrike">
              <a:solidFill>
                <a:srgbClr val="000000"/>
              </a:solidFill>
              <a:latin typeface="Calibri"/>
            </a:endParaRPr>
          </a:p>
          <a:p>
            <a:pPr marL="228600" indent="-228600" defTabSz="914400">
              <a:lnSpc>
                <a:spcPct val="90000"/>
              </a:lnSpc>
              <a:spcBef>
                <a:spcPts val="601"/>
              </a:spcBef>
              <a:buClr>
                <a:srgbClr val="000000"/>
              </a:buClr>
              <a:buFont typeface="Arial"/>
              <a:buChar char="•"/>
            </a:pPr>
            <a:r>
              <a:rPr b="0" lang="en-GB" sz="2400" spc="-1" strike="noStrike">
                <a:solidFill>
                  <a:schemeClr val="dk1"/>
                </a:solidFill>
                <a:latin typeface="Leelawadee"/>
              </a:rPr>
              <a:t>Alfred-Wegener-Institut, Thomas Jung</a:t>
            </a:r>
            <a:endParaRPr b="0" lang="de-DE" sz="2400" spc="-1" strike="noStrike">
              <a:solidFill>
                <a:srgbClr val="000000"/>
              </a:solidFill>
              <a:latin typeface="Calibri"/>
            </a:endParaRPr>
          </a:p>
          <a:p>
            <a:pPr marL="228600" indent="-228600" defTabSz="914400">
              <a:lnSpc>
                <a:spcPct val="90000"/>
              </a:lnSpc>
              <a:spcBef>
                <a:spcPts val="601"/>
              </a:spcBef>
              <a:buClr>
                <a:srgbClr val="000000"/>
              </a:buClr>
              <a:buFont typeface="Arial"/>
              <a:buChar char="•"/>
            </a:pPr>
            <a:r>
              <a:rPr b="0" lang="en-GB" sz="2400" spc="-1" strike="noStrike">
                <a:solidFill>
                  <a:schemeClr val="dk1"/>
                </a:solidFill>
                <a:latin typeface="Leelawadee"/>
              </a:rPr>
              <a:t>KIT, Peter Braesicke</a:t>
            </a:r>
            <a:endParaRPr b="0" lang="de-DE" sz="2400" spc="-1" strike="noStrike">
              <a:solidFill>
                <a:srgbClr val="000000"/>
              </a:solidFill>
              <a:latin typeface="Calibri"/>
            </a:endParaRPr>
          </a:p>
          <a:p>
            <a:pPr marL="228600" indent="-228600" defTabSz="914400">
              <a:lnSpc>
                <a:spcPct val="90000"/>
              </a:lnSpc>
              <a:spcBef>
                <a:spcPts val="601"/>
              </a:spcBef>
              <a:buClr>
                <a:srgbClr val="000000"/>
              </a:buClr>
              <a:buFont typeface="Arial"/>
              <a:buChar char="•"/>
            </a:pPr>
            <a:r>
              <a:rPr b="0" lang="en-GB" sz="2400" spc="-1" strike="noStrike">
                <a:solidFill>
                  <a:schemeClr val="dk1"/>
                </a:solidFill>
                <a:latin typeface="Leelawadee"/>
              </a:rPr>
              <a:t>Hereon, David Greenberg</a:t>
            </a:r>
            <a:endParaRPr b="0" lang="de-DE" sz="2400" spc="-1" strike="noStrike">
              <a:solidFill>
                <a:srgbClr val="000000"/>
              </a:solidFill>
              <a:latin typeface="Calibri"/>
            </a:endParaRPr>
          </a:p>
          <a:p>
            <a:pPr defTabSz="914400">
              <a:lnSpc>
                <a:spcPct val="90000"/>
              </a:lnSpc>
              <a:spcBef>
                <a:spcPts val="1001"/>
              </a:spcBef>
            </a:pPr>
            <a:endParaRPr b="0" lang="de-DE" sz="2000" spc="-1" strike="noStrike">
              <a:solidFill>
                <a:srgbClr val="000000"/>
              </a:solidFill>
              <a:latin typeface="Calibri"/>
            </a:endParaRPr>
          </a:p>
          <a:p>
            <a:pPr marL="228600" indent="-228600" defTabSz="914400">
              <a:lnSpc>
                <a:spcPct val="90000"/>
              </a:lnSpc>
              <a:spcBef>
                <a:spcPts val="1001"/>
              </a:spcBef>
              <a:buClr>
                <a:srgbClr val="000000"/>
              </a:buClr>
              <a:buFont typeface="Arial"/>
              <a:buChar char="•"/>
            </a:pPr>
            <a:r>
              <a:rPr b="0" lang="en-GB" sz="1200" spc="-1" strike="noStrike">
                <a:solidFill>
                  <a:schemeClr val="dk1"/>
                </a:solidFill>
                <a:latin typeface="Leelawadee"/>
              </a:rPr>
              <a:t>* Presenting PI</a:t>
            </a:r>
            <a:endParaRPr b="0" lang="de-DE" sz="1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type="title"/>
          </p:nvPr>
        </p:nvSpPr>
        <p:spPr>
          <a:xfrm>
            <a:off x="838080" y="365040"/>
            <a:ext cx="10515240" cy="893160"/>
          </a:xfrm>
          <a:prstGeom prst="rect">
            <a:avLst/>
          </a:prstGeom>
          <a:noFill/>
          <a:ln w="0">
            <a:noFill/>
          </a:ln>
        </p:spPr>
        <p:txBody>
          <a:bodyPr anchor="ctr">
            <a:noAutofit/>
          </a:bodyPr>
          <a:p>
            <a:pPr indent="0" defTabSz="914400">
              <a:lnSpc>
                <a:spcPct val="90000"/>
              </a:lnSpc>
              <a:buNone/>
            </a:pPr>
            <a:r>
              <a:rPr b="0" lang="en-GB" sz="2930" spc="-1" strike="noStrike">
                <a:solidFill>
                  <a:srgbClr val="002864"/>
                </a:solidFill>
                <a:latin typeface="Leelawadee"/>
              </a:rPr>
              <a:t>HClimRep: </a:t>
            </a:r>
            <a:r>
              <a:rPr b="0" lang="en-US" sz="2400" spc="-1" strike="noStrike">
                <a:solidFill>
                  <a:srgbClr val="002864"/>
                </a:solidFill>
                <a:latin typeface="ArialMT"/>
              </a:rPr>
              <a:t>Helmholtz Foundation Model for Climate Science</a:t>
            </a:r>
            <a:endParaRPr b="0" lang="de-DE" sz="2400" spc="-1" strike="noStrike">
              <a:solidFill>
                <a:schemeClr val="dk1"/>
              </a:solidFill>
              <a:latin typeface="Calibri"/>
            </a:endParaRPr>
          </a:p>
        </p:txBody>
      </p:sp>
      <p:sp>
        <p:nvSpPr>
          <p:cNvPr id="436" name="PlaceHolder 2"/>
          <p:cNvSpPr>
            <a:spLocks noGrp="1"/>
          </p:cNvSpPr>
          <p:nvPr>
            <p:ph/>
          </p:nvPr>
        </p:nvSpPr>
        <p:spPr>
          <a:xfrm>
            <a:off x="838080" y="1148400"/>
            <a:ext cx="11231640" cy="354960"/>
          </a:xfrm>
          <a:prstGeom prst="rect">
            <a:avLst/>
          </a:prstGeom>
          <a:noFill/>
          <a:ln w="0">
            <a:noFill/>
          </a:ln>
        </p:spPr>
        <p:txBody>
          <a:bodyPr anchor="t">
            <a:normAutofit fontScale="74683"/>
          </a:bodyPr>
          <a:p>
            <a:pPr indent="0" defTabSz="914400">
              <a:lnSpc>
                <a:spcPct val="90000"/>
              </a:lnSpc>
              <a:spcBef>
                <a:spcPts val="1001"/>
              </a:spcBef>
              <a:buNone/>
              <a:tabLst>
                <a:tab algn="l" pos="0"/>
              </a:tabLst>
            </a:pPr>
            <a:r>
              <a:rPr b="0" lang="en-GB" sz="2660" spc="-1" strike="noStrike">
                <a:solidFill>
                  <a:srgbClr val="002864"/>
                </a:solidFill>
                <a:latin typeface="Leelawadee"/>
              </a:rPr>
              <a:t>Project description</a:t>
            </a:r>
            <a:endParaRPr b="0" lang="de-DE" sz="2660" spc="-1" strike="noStrike">
              <a:solidFill>
                <a:schemeClr val="dk1"/>
              </a:solidFill>
              <a:latin typeface="Leelawadee"/>
            </a:endParaRPr>
          </a:p>
        </p:txBody>
      </p:sp>
      <p:sp>
        <p:nvSpPr>
          <p:cNvPr id="437" name="PlaceHolder 3"/>
          <p:cNvSpPr>
            <a:spLocks noGrp="1"/>
          </p:cNvSpPr>
          <p:nvPr>
            <p:ph/>
          </p:nvPr>
        </p:nvSpPr>
        <p:spPr>
          <a:xfrm>
            <a:off x="883080" y="1767240"/>
            <a:ext cx="10705680" cy="4187520"/>
          </a:xfrm>
          <a:prstGeom prst="rect">
            <a:avLst/>
          </a:prstGeom>
          <a:noFill/>
          <a:ln w="0">
            <a:noFill/>
          </a:ln>
        </p:spPr>
        <p:txBody>
          <a:bodyPr anchor="t">
            <a:noAutofit/>
          </a:bodyPr>
          <a:p>
            <a:pPr marL="228600" indent="-228600" defTabSz="914400">
              <a:lnSpc>
                <a:spcPct val="90000"/>
              </a:lnSpc>
              <a:spcBef>
                <a:spcPts val="799"/>
              </a:spcBef>
              <a:buClr>
                <a:srgbClr val="000000"/>
              </a:buClr>
              <a:buFont typeface="Arial"/>
              <a:buChar char="•"/>
            </a:pPr>
            <a:r>
              <a:rPr b="0" lang="en-US" sz="1870" spc="-1" strike="noStrike">
                <a:solidFill>
                  <a:schemeClr val="dk1"/>
                </a:solidFill>
                <a:latin typeface="ArialMT"/>
              </a:rPr>
              <a:t>First </a:t>
            </a:r>
            <a:r>
              <a:rPr b="1" lang="en-US" sz="1870" spc="-1" strike="noStrike">
                <a:solidFill>
                  <a:schemeClr val="dk1"/>
                </a:solidFill>
                <a:latin typeface="ArialMT"/>
              </a:rPr>
              <a:t>Earth system foundation model</a:t>
            </a:r>
            <a:r>
              <a:rPr b="0" lang="en-US" sz="1870" spc="-1" strike="noStrike">
                <a:solidFill>
                  <a:schemeClr val="dk1"/>
                </a:solidFill>
                <a:latin typeface="ArialMT"/>
              </a:rPr>
              <a:t>, including the lower atmosphere, stratosphere, ocean, sea ice and hydrology. </a:t>
            </a:r>
            <a:endParaRPr b="0" lang="de-DE" sz="1870" spc="-1" strike="noStrike">
              <a:solidFill>
                <a:schemeClr val="dk1"/>
              </a:solidFill>
              <a:latin typeface="Leelawadee"/>
            </a:endParaRPr>
          </a:p>
          <a:p>
            <a:pPr marL="228600" indent="-228600" defTabSz="914400">
              <a:lnSpc>
                <a:spcPct val="90000"/>
              </a:lnSpc>
              <a:spcBef>
                <a:spcPts val="799"/>
              </a:spcBef>
              <a:buClr>
                <a:srgbClr val="000000"/>
              </a:buClr>
              <a:buFont typeface="Arial"/>
              <a:buChar char="•"/>
            </a:pPr>
            <a:r>
              <a:rPr b="0" lang="en-US" sz="1870" spc="-1" strike="noStrike">
                <a:solidFill>
                  <a:schemeClr val="dk1"/>
                </a:solidFill>
                <a:latin typeface="ArialMT"/>
              </a:rPr>
              <a:t>Reliable (fast and energy-efficient) </a:t>
            </a:r>
            <a:r>
              <a:rPr b="1" lang="en-US" sz="1870" spc="-1" strike="noStrike">
                <a:solidFill>
                  <a:srgbClr val="c00000"/>
                </a:solidFill>
                <a:latin typeface="ArialMT"/>
              </a:rPr>
              <a:t>seasonal-to-decadal</a:t>
            </a:r>
            <a:r>
              <a:rPr b="0" lang="en-US" sz="1870" spc="-1" strike="noStrike">
                <a:solidFill>
                  <a:srgbClr val="c00000"/>
                </a:solidFill>
                <a:latin typeface="ArialMT"/>
              </a:rPr>
              <a:t> AI-based simulations</a:t>
            </a:r>
            <a:endParaRPr b="0" lang="de-DE" sz="1870" spc="-1" strike="noStrike">
              <a:solidFill>
                <a:schemeClr val="dk1"/>
              </a:solidFill>
              <a:latin typeface="Leelawadee"/>
            </a:endParaRPr>
          </a:p>
          <a:p>
            <a:pPr marL="228600" indent="-228600" defTabSz="914400">
              <a:lnSpc>
                <a:spcPct val="90000"/>
              </a:lnSpc>
              <a:spcBef>
                <a:spcPts val="799"/>
              </a:spcBef>
              <a:buClr>
                <a:srgbClr val="000000"/>
              </a:buClr>
              <a:buFont typeface="Arial"/>
              <a:buChar char="•"/>
            </a:pPr>
            <a:r>
              <a:rPr b="0" lang="en-US" sz="1870" spc="-1" strike="noStrike">
                <a:solidFill>
                  <a:schemeClr val="dk1"/>
                </a:solidFill>
                <a:latin typeface="ArialMT"/>
              </a:rPr>
              <a:t>First </a:t>
            </a:r>
            <a:r>
              <a:rPr b="1" lang="en-US" sz="1870" spc="-1" strike="noStrike">
                <a:solidFill>
                  <a:schemeClr val="dk1"/>
                </a:solidFill>
                <a:latin typeface="ArialMT"/>
              </a:rPr>
              <a:t>climate-capable</a:t>
            </a:r>
            <a:r>
              <a:rPr b="0" lang="en-US" sz="1870" spc="-1" strike="noStrike">
                <a:solidFill>
                  <a:schemeClr val="dk1"/>
                </a:solidFill>
                <a:latin typeface="ArialMT"/>
              </a:rPr>
              <a:t> foundation model, incorporating </a:t>
            </a:r>
            <a:r>
              <a:rPr b="0" lang="en-US" sz="1870" spc="-1" strike="noStrike">
                <a:solidFill>
                  <a:srgbClr val="c00000"/>
                </a:solidFill>
                <a:latin typeface="ArialMT"/>
              </a:rPr>
              <a:t>multiple grids and resolutions</a:t>
            </a:r>
            <a:r>
              <a:rPr b="0" lang="en-US" sz="1870" spc="-1" strike="noStrike">
                <a:solidFill>
                  <a:schemeClr val="dk1"/>
                </a:solidFill>
                <a:latin typeface="ArialMT"/>
              </a:rPr>
              <a:t>, </a:t>
            </a:r>
            <a:r>
              <a:rPr b="0" lang="en-US" sz="1870" spc="-1" strike="noStrike">
                <a:solidFill>
                  <a:srgbClr val="c00000"/>
                </a:solidFill>
                <a:latin typeface="ArialMT"/>
              </a:rPr>
              <a:t>atmosphere-ocean-sea ice coupling</a:t>
            </a:r>
            <a:r>
              <a:rPr b="0" lang="en-US" sz="1870" spc="-1" strike="noStrike">
                <a:solidFill>
                  <a:schemeClr val="dk1"/>
                </a:solidFill>
                <a:latin typeface="ArialMT"/>
              </a:rPr>
              <a:t>, and a wide range of available data</a:t>
            </a:r>
            <a:endParaRPr b="0" lang="de-DE" sz="1870" spc="-1" strike="noStrike">
              <a:solidFill>
                <a:schemeClr val="dk1"/>
              </a:solidFill>
              <a:latin typeface="Leelawadee"/>
            </a:endParaRPr>
          </a:p>
          <a:p>
            <a:pPr marL="228600" indent="-228600" defTabSz="914400">
              <a:lnSpc>
                <a:spcPct val="90000"/>
              </a:lnSpc>
              <a:spcBef>
                <a:spcPts val="799"/>
              </a:spcBef>
              <a:buClr>
                <a:srgbClr val="000000"/>
              </a:buClr>
              <a:buFont typeface="Arial"/>
              <a:buChar char="•"/>
            </a:pPr>
            <a:r>
              <a:rPr b="1" lang="en-US" sz="1870" spc="-1" strike="noStrike">
                <a:solidFill>
                  <a:schemeClr val="dk1"/>
                </a:solidFill>
                <a:latin typeface="ArialMT"/>
              </a:rPr>
              <a:t>Generalization across tasks</a:t>
            </a:r>
            <a:r>
              <a:rPr b="0" lang="en-US" sz="1870" spc="-1" strike="noStrike">
                <a:solidFill>
                  <a:schemeClr val="dk1"/>
                </a:solidFill>
                <a:latin typeface="ArialMT"/>
              </a:rPr>
              <a:t> as a fundamental design principle, with support for prediction, data assimilation, uncertainty quantification and counterfactual scenarios</a:t>
            </a:r>
            <a:endParaRPr b="0" lang="de-DE" sz="1870" spc="-1" strike="noStrike">
              <a:solidFill>
                <a:schemeClr val="dk1"/>
              </a:solidFill>
              <a:latin typeface="Leelawadee"/>
            </a:endParaRPr>
          </a:p>
          <a:p>
            <a:pPr marL="228600" indent="-228600" defTabSz="914400">
              <a:lnSpc>
                <a:spcPct val="90000"/>
              </a:lnSpc>
              <a:spcBef>
                <a:spcPts val="799"/>
              </a:spcBef>
              <a:buClr>
                <a:srgbClr val="000000"/>
              </a:buClr>
              <a:buFont typeface="Arial"/>
              <a:buChar char="•"/>
            </a:pPr>
            <a:r>
              <a:rPr b="1" lang="en-US" sz="1870" spc="-1" strike="noStrike">
                <a:solidFill>
                  <a:schemeClr val="dk1"/>
                </a:solidFill>
                <a:latin typeface="ArialMT"/>
              </a:rPr>
              <a:t>Extrapolation capabilities</a:t>
            </a:r>
            <a:r>
              <a:rPr b="0" lang="en-US" sz="1870" spc="-1" strike="noStrike">
                <a:solidFill>
                  <a:schemeClr val="dk1"/>
                </a:solidFill>
                <a:latin typeface="ArialMT"/>
              </a:rPr>
              <a:t> will be investigated by examining correlations between coarse-scale weather variables and fine-scale variables in the present day and simulated future climates (focus on hydrology)</a:t>
            </a:r>
            <a:endParaRPr b="0" lang="de-DE" sz="1870" spc="-1" strike="noStrike">
              <a:solidFill>
                <a:schemeClr val="dk1"/>
              </a:solidFill>
              <a:latin typeface="Leelawadee"/>
            </a:endParaRPr>
          </a:p>
          <a:p>
            <a:pPr marL="228600" indent="-228600" defTabSz="914400">
              <a:lnSpc>
                <a:spcPct val="90000"/>
              </a:lnSpc>
              <a:spcBef>
                <a:spcPts val="799"/>
              </a:spcBef>
              <a:buClr>
                <a:srgbClr val="000000"/>
              </a:buClr>
              <a:buFont typeface="Arial"/>
              <a:buChar char="•"/>
            </a:pPr>
            <a:r>
              <a:rPr b="0" lang="en-US" sz="1870" spc="-1" strike="noStrike">
                <a:solidFill>
                  <a:schemeClr val="dk1"/>
                </a:solidFill>
                <a:latin typeface="ArialMT"/>
              </a:rPr>
              <a:t>3 targeted </a:t>
            </a:r>
            <a:r>
              <a:rPr b="1" lang="en-US" sz="1870" spc="-1" strike="noStrike">
                <a:solidFill>
                  <a:schemeClr val="dk1"/>
                </a:solidFill>
                <a:latin typeface="ArialMT"/>
              </a:rPr>
              <a:t>downstream applications </a:t>
            </a:r>
            <a:r>
              <a:rPr b="0" lang="en-US" sz="1870" spc="-1" strike="noStrike">
                <a:solidFill>
                  <a:schemeClr val="dk1"/>
                </a:solidFill>
                <a:latin typeface="ArialMT"/>
              </a:rPr>
              <a:t>to demonstrate the capabilities and potential of HClimRep for future climate research and services, in addition to selected </a:t>
            </a:r>
            <a:r>
              <a:rPr b="0" lang="fr-FR" sz="1870" spc="-1" strike="noStrike">
                <a:solidFill>
                  <a:schemeClr val="dk1"/>
                </a:solidFill>
                <a:latin typeface="ArialMT"/>
              </a:rPr>
              <a:t>applications from Lessig et al. (2023).</a:t>
            </a:r>
            <a:endParaRPr b="0" lang="de-DE" sz="1870" spc="-1" strike="noStrike">
              <a:solidFill>
                <a:schemeClr val="dk1"/>
              </a:solidFill>
              <a:latin typeface="Leelawadee"/>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838080" y="365040"/>
            <a:ext cx="10515240" cy="893160"/>
          </a:xfrm>
          <a:prstGeom prst="rect">
            <a:avLst/>
          </a:prstGeom>
          <a:noFill/>
          <a:ln w="0">
            <a:noFill/>
          </a:ln>
        </p:spPr>
        <p:txBody>
          <a:bodyPr anchor="ctr">
            <a:normAutofit/>
          </a:bodyPr>
          <a:p>
            <a:pPr indent="0" defTabSz="914400">
              <a:lnSpc>
                <a:spcPct val="90000"/>
              </a:lnSpc>
              <a:buNone/>
            </a:pPr>
            <a:r>
              <a:rPr b="0" lang="en-GB" sz="2930" spc="-1" strike="noStrike">
                <a:solidFill>
                  <a:srgbClr val="002864"/>
                </a:solidFill>
                <a:latin typeface="Leelawadee"/>
              </a:rPr>
              <a:t>HClimRep: Helmholtz Representation Model for Climate Science</a:t>
            </a:r>
            <a:endParaRPr b="0" lang="de-DE" sz="2930" spc="-1" strike="noStrike">
              <a:solidFill>
                <a:schemeClr val="dk1"/>
              </a:solidFill>
              <a:latin typeface="Calibri"/>
            </a:endParaRPr>
          </a:p>
        </p:txBody>
      </p:sp>
      <p:sp>
        <p:nvSpPr>
          <p:cNvPr id="439" name="PlaceHolder 2"/>
          <p:cNvSpPr>
            <a:spLocks noGrp="1"/>
          </p:cNvSpPr>
          <p:nvPr>
            <p:ph/>
          </p:nvPr>
        </p:nvSpPr>
        <p:spPr>
          <a:xfrm>
            <a:off x="838080" y="1098360"/>
            <a:ext cx="11231640" cy="354960"/>
          </a:xfrm>
          <a:prstGeom prst="rect">
            <a:avLst/>
          </a:prstGeom>
          <a:noFill/>
          <a:ln w="0">
            <a:noFill/>
          </a:ln>
        </p:spPr>
        <p:txBody>
          <a:bodyPr anchor="t">
            <a:normAutofit fontScale="74683"/>
          </a:bodyPr>
          <a:p>
            <a:pPr indent="0" defTabSz="914400">
              <a:lnSpc>
                <a:spcPct val="90000"/>
              </a:lnSpc>
              <a:spcBef>
                <a:spcPts val="1001"/>
              </a:spcBef>
              <a:buNone/>
              <a:tabLst>
                <a:tab algn="l" pos="0"/>
              </a:tabLst>
            </a:pPr>
            <a:r>
              <a:rPr b="0" lang="en-GB" sz="2660" spc="-1" strike="noStrike">
                <a:solidFill>
                  <a:srgbClr val="002864"/>
                </a:solidFill>
                <a:latin typeface="Leelawadee"/>
              </a:rPr>
              <a:t>Model architecture and algorithms</a:t>
            </a:r>
            <a:endParaRPr b="0" lang="de-DE" sz="2660" spc="-1" strike="noStrike">
              <a:solidFill>
                <a:schemeClr val="dk1"/>
              </a:solidFill>
              <a:latin typeface="Leelawadee"/>
            </a:endParaRPr>
          </a:p>
        </p:txBody>
      </p:sp>
      <p:sp>
        <p:nvSpPr>
          <p:cNvPr id="440" name="PlaceHolder 3"/>
          <p:cNvSpPr>
            <a:spLocks noGrp="1"/>
          </p:cNvSpPr>
          <p:nvPr>
            <p:ph/>
          </p:nvPr>
        </p:nvSpPr>
        <p:spPr>
          <a:xfrm>
            <a:off x="575280" y="1796760"/>
            <a:ext cx="5040360" cy="4563000"/>
          </a:xfrm>
          <a:prstGeom prst="rect">
            <a:avLst/>
          </a:prstGeom>
          <a:noFill/>
          <a:ln w="0">
            <a:noFill/>
          </a:ln>
        </p:spPr>
        <p:txBody>
          <a:bodyPr anchor="t">
            <a:normAutofit fontScale="98192" lnSpcReduction="10000"/>
          </a:bodyPr>
          <a:p>
            <a:pPr marL="228600" indent="-228600" defTabSz="914400">
              <a:lnSpc>
                <a:spcPct val="90000"/>
              </a:lnSpc>
              <a:spcBef>
                <a:spcPts val="1001"/>
              </a:spcBef>
              <a:buClr>
                <a:srgbClr val="000000"/>
              </a:buClr>
              <a:buFont typeface="Arial"/>
              <a:buChar char="•"/>
            </a:pPr>
            <a:r>
              <a:rPr b="0" lang="en-GB" sz="2000" spc="-1" strike="noStrike">
                <a:solidFill>
                  <a:schemeClr val="dk1"/>
                </a:solidFill>
                <a:latin typeface="Leelawadee"/>
              </a:rPr>
              <a:t>HClimRep builds on existing foundation model AtmoRep (Lessig et al., 2023)</a:t>
            </a:r>
            <a:endParaRPr b="0" lang="de-DE" sz="2000" spc="-1" strike="noStrike">
              <a:solidFill>
                <a:schemeClr val="dk1"/>
              </a:solidFill>
              <a:latin typeface="Leelawadee"/>
            </a:endParaRPr>
          </a:p>
          <a:p>
            <a:pPr marL="228600" indent="-228600" defTabSz="914400">
              <a:lnSpc>
                <a:spcPct val="90000"/>
              </a:lnSpc>
              <a:spcBef>
                <a:spcPts val="1001"/>
              </a:spcBef>
              <a:buClr>
                <a:srgbClr val="000000"/>
              </a:buClr>
              <a:buFont typeface="Arial"/>
              <a:buChar char="•"/>
            </a:pPr>
            <a:r>
              <a:rPr b="0" lang="en-GB" sz="2000" spc="-1" strike="noStrike">
                <a:solidFill>
                  <a:schemeClr val="dk1"/>
                </a:solidFill>
                <a:latin typeface="Leelawadee"/>
              </a:rPr>
              <a:t>It will allow for multi-model and multi-resolution inputs</a:t>
            </a:r>
            <a:endParaRPr b="0" lang="de-DE" sz="2000" spc="-1" strike="noStrike">
              <a:solidFill>
                <a:schemeClr val="dk1"/>
              </a:solidFill>
              <a:latin typeface="Leelawadee"/>
            </a:endParaRPr>
          </a:p>
          <a:p>
            <a:pPr marL="228600" indent="-228600" defTabSz="914400">
              <a:lnSpc>
                <a:spcPct val="90000"/>
              </a:lnSpc>
              <a:spcBef>
                <a:spcPts val="1001"/>
              </a:spcBef>
              <a:buClr>
                <a:srgbClr val="a6a6a6"/>
              </a:buClr>
              <a:buFont typeface="Arial"/>
              <a:buChar char="•"/>
            </a:pPr>
            <a:r>
              <a:rPr b="0" lang="en-GB" sz="2000" spc="-1" strike="noStrike">
                <a:solidFill>
                  <a:schemeClr val="lt1">
                    <a:lumMod val="65000"/>
                  </a:schemeClr>
                </a:solidFill>
                <a:latin typeface="Leelawadee"/>
              </a:rPr>
              <a:t>Basic architecture is a transformer encoder-decoder stack with 4D tokens</a:t>
            </a:r>
            <a:endParaRPr b="0" lang="de-DE" sz="2000" spc="-1" strike="noStrike">
              <a:solidFill>
                <a:schemeClr val="dk1"/>
              </a:solidFill>
              <a:latin typeface="Leelawadee"/>
            </a:endParaRPr>
          </a:p>
          <a:p>
            <a:pPr marL="228600" indent="-228600" defTabSz="914400">
              <a:lnSpc>
                <a:spcPct val="90000"/>
              </a:lnSpc>
              <a:spcBef>
                <a:spcPts val="1001"/>
              </a:spcBef>
              <a:buClr>
                <a:srgbClr val="a6a6a6"/>
              </a:buClr>
              <a:buFont typeface="Arial"/>
              <a:buChar char="•"/>
            </a:pPr>
            <a:r>
              <a:rPr b="0" lang="en-GB" sz="2000" spc="-1" strike="noStrike">
                <a:solidFill>
                  <a:schemeClr val="lt1">
                    <a:lumMod val="65000"/>
                  </a:schemeClr>
                </a:solidFill>
                <a:latin typeface="Leelawadee"/>
              </a:rPr>
              <a:t>Linear tail networks allow sampling of distributions + novel stochastic loss</a:t>
            </a:r>
            <a:br>
              <a:rPr sz="2000"/>
            </a:br>
            <a:r>
              <a:rPr b="0" lang="en-GB" sz="2000" spc="-1" strike="noStrike">
                <a:solidFill>
                  <a:schemeClr val="lt1">
                    <a:lumMod val="65000"/>
                  </a:schemeClr>
                </a:solidFill>
                <a:latin typeface="Wingdings"/>
              </a:rPr>
              <a:t></a:t>
            </a:r>
            <a:r>
              <a:rPr b="0" lang="en-GB" sz="2000" spc="-1" strike="noStrike">
                <a:solidFill>
                  <a:schemeClr val="lt1">
                    <a:lumMod val="65000"/>
                  </a:schemeClr>
                </a:solidFill>
                <a:latin typeface="Leelawadee"/>
              </a:rPr>
              <a:t> uncertainty quantification</a:t>
            </a:r>
            <a:endParaRPr b="0" lang="de-DE" sz="2000" spc="-1" strike="noStrike">
              <a:solidFill>
                <a:schemeClr val="dk1"/>
              </a:solidFill>
              <a:latin typeface="Leelawadee"/>
            </a:endParaRPr>
          </a:p>
          <a:p>
            <a:pPr marL="228600" indent="-228600" defTabSz="914400">
              <a:lnSpc>
                <a:spcPct val="90000"/>
              </a:lnSpc>
              <a:spcBef>
                <a:spcPts val="1001"/>
              </a:spcBef>
              <a:buClr>
                <a:srgbClr val="a6a6a6"/>
              </a:buClr>
              <a:buFont typeface="Arial"/>
              <a:buChar char="•"/>
            </a:pPr>
            <a:r>
              <a:rPr b="0" lang="en-GB" sz="2000" spc="-1" strike="noStrike">
                <a:solidFill>
                  <a:schemeClr val="lt1">
                    <a:lumMod val="65000"/>
                  </a:schemeClr>
                </a:solidFill>
                <a:latin typeface="Leelawadee"/>
              </a:rPr>
              <a:t>Training strategy derived from BERT; </a:t>
            </a:r>
            <a:r>
              <a:rPr b="0" lang="en-GB" sz="2000" spc="-1" strike="noStrike">
                <a:solidFill>
                  <a:schemeClr val="dk1"/>
                </a:solidFill>
                <a:latin typeface="Leelawadee"/>
              </a:rPr>
              <a:t>t</a:t>
            </a:r>
            <a:r>
              <a:rPr b="0" lang="en-US" sz="2000" spc="-1" strike="noStrike">
                <a:solidFill>
                  <a:schemeClr val="dk1"/>
                </a:solidFill>
                <a:latin typeface="Leelawadee"/>
              </a:rPr>
              <a:t>raining with autoregressive rollouts, conservation laws and symmetries for long-term stability </a:t>
            </a:r>
            <a:endParaRPr b="0" lang="de-DE" sz="2000" spc="-1" strike="noStrike">
              <a:solidFill>
                <a:schemeClr val="dk1"/>
              </a:solidFill>
              <a:latin typeface="Leelawadee"/>
            </a:endParaRPr>
          </a:p>
        </p:txBody>
      </p:sp>
      <p:pic>
        <p:nvPicPr>
          <p:cNvPr id="441" name="Grafik 2" descr=""/>
          <p:cNvPicPr/>
          <p:nvPr/>
        </p:nvPicPr>
        <p:blipFill>
          <a:blip r:embed="rId1"/>
          <a:stretch/>
        </p:blipFill>
        <p:spPr>
          <a:xfrm>
            <a:off x="5807880" y="2574360"/>
            <a:ext cx="6143760" cy="3080880"/>
          </a:xfrm>
          <a:prstGeom prst="rect">
            <a:avLst/>
          </a:prstGeom>
          <a:ln w="0">
            <a:noFill/>
          </a:ln>
        </p:spPr>
      </p:pic>
      <p:grpSp>
        <p:nvGrpSpPr>
          <p:cNvPr id="442" name="Gruppieren 6"/>
          <p:cNvGrpSpPr/>
          <p:nvPr/>
        </p:nvGrpSpPr>
        <p:grpSpPr>
          <a:xfrm>
            <a:off x="5856120" y="5694840"/>
            <a:ext cx="5913720" cy="518400"/>
            <a:chOff x="5856120" y="5694840"/>
            <a:chExt cx="5913720" cy="518400"/>
          </a:xfrm>
        </p:grpSpPr>
        <p:pic>
          <p:nvPicPr>
            <p:cNvPr id="443" name="Grafik 4" descr=""/>
            <p:cNvPicPr/>
            <p:nvPr/>
          </p:nvPicPr>
          <p:blipFill>
            <a:blip r:embed="rId2"/>
            <a:stretch/>
          </p:blipFill>
          <p:spPr>
            <a:xfrm>
              <a:off x="5856120" y="5694840"/>
              <a:ext cx="5913720" cy="518400"/>
            </a:xfrm>
            <a:prstGeom prst="rect">
              <a:avLst/>
            </a:prstGeom>
            <a:ln w="0">
              <a:noFill/>
            </a:ln>
          </p:spPr>
        </p:pic>
        <p:sp>
          <p:nvSpPr>
            <p:cNvPr id="444" name="Rechteck 5"/>
            <p:cNvSpPr/>
            <p:nvPr/>
          </p:nvSpPr>
          <p:spPr>
            <a:xfrm>
              <a:off x="6206040" y="5958360"/>
              <a:ext cx="830880" cy="13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2400" spc="-1" strike="noStrike">
                <a:solidFill>
                  <a:schemeClr val="lt1"/>
                </a:solidFill>
                <a:latin typeface="Calibri"/>
              </a:endParaRPr>
            </a:p>
          </p:txBody>
        </p:sp>
      </p:grpSp>
      <p:sp>
        <p:nvSpPr>
          <p:cNvPr id="445" name="Textfeld 1"/>
          <p:cNvSpPr/>
          <p:nvPr/>
        </p:nvSpPr>
        <p:spPr>
          <a:xfrm>
            <a:off x="6401160" y="1736280"/>
            <a:ext cx="4155840" cy="740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130" spc="-1" strike="noStrike">
                <a:solidFill>
                  <a:srgbClr val="c00000"/>
                </a:solidFill>
                <a:latin typeface="Calibri"/>
              </a:rPr>
              <a:t>Phase 1: extend existing AtmoRep</a:t>
            </a:r>
            <a:endParaRPr b="0" lang="de-DE" sz="2130" spc="-1" strike="noStrike">
              <a:solidFill>
                <a:srgbClr val="000000"/>
              </a:solidFill>
              <a:latin typeface="Calibri"/>
            </a:endParaRPr>
          </a:p>
          <a:p>
            <a:pPr defTabSz="914400">
              <a:lnSpc>
                <a:spcPct val="100000"/>
              </a:lnSpc>
            </a:pPr>
            <a:r>
              <a:rPr b="0" lang="de-DE" sz="2130" spc="-1" strike="noStrike">
                <a:solidFill>
                  <a:srgbClr val="2fd9b9"/>
                </a:solidFill>
                <a:latin typeface="Calibri"/>
              </a:rPr>
              <a:t>Phase 2: build new HClimRep model</a:t>
            </a:r>
            <a:endParaRPr b="0" lang="de-DE" sz="213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PlaceHolder 1"/>
          <p:cNvSpPr>
            <a:spLocks noGrp="1"/>
          </p:cNvSpPr>
          <p:nvPr>
            <p:ph type="title"/>
          </p:nvPr>
        </p:nvSpPr>
        <p:spPr>
          <a:xfrm>
            <a:off x="838080" y="365040"/>
            <a:ext cx="10515240" cy="893160"/>
          </a:xfrm>
          <a:prstGeom prst="rect">
            <a:avLst/>
          </a:prstGeom>
          <a:noFill/>
          <a:ln w="0">
            <a:noFill/>
          </a:ln>
        </p:spPr>
        <p:txBody>
          <a:bodyPr anchor="ctr">
            <a:noAutofit/>
          </a:bodyPr>
          <a:p>
            <a:pPr indent="0" defTabSz="914400">
              <a:lnSpc>
                <a:spcPct val="90000"/>
              </a:lnSpc>
              <a:buNone/>
            </a:pPr>
            <a:r>
              <a:rPr b="0" lang="en-GB" sz="2930" spc="-1" strike="noStrike">
                <a:solidFill>
                  <a:srgbClr val="002864"/>
                </a:solidFill>
                <a:latin typeface="Leelawadee"/>
              </a:rPr>
              <a:t>HClimRep in the European context</a:t>
            </a:r>
            <a:endParaRPr b="0" lang="de-DE" sz="2930" spc="-1" strike="noStrike">
              <a:solidFill>
                <a:schemeClr val="dk1"/>
              </a:solidFill>
              <a:latin typeface="Calibri"/>
            </a:endParaRPr>
          </a:p>
        </p:txBody>
      </p:sp>
      <p:sp>
        <p:nvSpPr>
          <p:cNvPr id="447" name="PlaceHolder 2"/>
          <p:cNvSpPr>
            <a:spLocks noGrp="1"/>
          </p:cNvSpPr>
          <p:nvPr>
            <p:ph/>
          </p:nvPr>
        </p:nvSpPr>
        <p:spPr>
          <a:xfrm>
            <a:off x="883080" y="1767240"/>
            <a:ext cx="10705680" cy="4187520"/>
          </a:xfrm>
          <a:prstGeom prst="rect">
            <a:avLst/>
          </a:prstGeom>
          <a:noFill/>
          <a:ln w="0">
            <a:noFill/>
          </a:ln>
        </p:spPr>
        <p:txBody>
          <a:bodyPr anchor="t">
            <a:noAutofit/>
          </a:bodyPr>
          <a:p>
            <a:pPr marL="228600" indent="-228600" defTabSz="914400">
              <a:lnSpc>
                <a:spcPct val="90000"/>
              </a:lnSpc>
              <a:spcBef>
                <a:spcPts val="799"/>
              </a:spcBef>
              <a:buClr>
                <a:srgbClr val="000000"/>
              </a:buClr>
              <a:buFont typeface="Arial"/>
              <a:buChar char="•"/>
            </a:pPr>
            <a:r>
              <a:rPr b="0" lang="de-DE" sz="1870" spc="-1" strike="noStrike">
                <a:solidFill>
                  <a:schemeClr val="dk1"/>
                </a:solidFill>
                <a:latin typeface="ArialMT"/>
              </a:rPr>
              <a:t>WestAI, BMBF: 2023--2026</a:t>
            </a:r>
            <a:endParaRPr b="0" lang="de-DE" sz="1870" spc="-1" strike="noStrike">
              <a:solidFill>
                <a:schemeClr val="dk1"/>
              </a:solidFill>
              <a:latin typeface="Leelawadee"/>
            </a:endParaRPr>
          </a:p>
          <a:p>
            <a:pPr marL="228600" indent="-228600" defTabSz="914400">
              <a:lnSpc>
                <a:spcPct val="90000"/>
              </a:lnSpc>
              <a:spcBef>
                <a:spcPts val="799"/>
              </a:spcBef>
              <a:buClr>
                <a:srgbClr val="000000"/>
              </a:buClr>
              <a:buFont typeface="Arial"/>
              <a:buChar char="•"/>
            </a:pPr>
            <a:r>
              <a:rPr b="0" lang="de-DE" sz="1870" spc="-1" strike="noStrike">
                <a:solidFill>
                  <a:schemeClr val="dk1"/>
                </a:solidFill>
                <a:latin typeface="ArialMT"/>
              </a:rPr>
              <a:t>Warmworld (Easier and Smarter), BMBF: 2024—2027</a:t>
            </a:r>
            <a:endParaRPr b="0" lang="de-DE" sz="1870" spc="-1" strike="noStrike">
              <a:solidFill>
                <a:schemeClr val="dk1"/>
              </a:solidFill>
              <a:latin typeface="Leelawadee"/>
            </a:endParaRPr>
          </a:p>
          <a:p>
            <a:pPr marL="228600" indent="-228600" defTabSz="914400">
              <a:lnSpc>
                <a:spcPct val="90000"/>
              </a:lnSpc>
              <a:spcBef>
                <a:spcPts val="799"/>
              </a:spcBef>
              <a:buClr>
                <a:srgbClr val="000000"/>
              </a:buClr>
              <a:buFont typeface="Arial"/>
              <a:buChar char="•"/>
            </a:pPr>
            <a:r>
              <a:rPr b="0" lang="de-DE" sz="1870" spc="-1" strike="noStrike">
                <a:solidFill>
                  <a:schemeClr val="dk1"/>
                </a:solidFill>
                <a:latin typeface="ArialMT"/>
              </a:rPr>
              <a:t>RAINA, BMBF: 2024—2027 (?)</a:t>
            </a:r>
            <a:endParaRPr b="0" lang="de-DE" sz="1870" spc="-1" strike="noStrike">
              <a:solidFill>
                <a:schemeClr val="dk1"/>
              </a:solidFill>
              <a:latin typeface="Leelawadee"/>
            </a:endParaRPr>
          </a:p>
          <a:p>
            <a:pPr marL="228600" indent="-228600" defTabSz="914400">
              <a:lnSpc>
                <a:spcPct val="90000"/>
              </a:lnSpc>
              <a:spcBef>
                <a:spcPts val="799"/>
              </a:spcBef>
              <a:buClr>
                <a:srgbClr val="000000"/>
              </a:buClr>
              <a:buFont typeface="Arial"/>
              <a:buChar char="•"/>
            </a:pPr>
            <a:r>
              <a:rPr b="0" lang="de-DE" sz="1870" spc="-1" strike="noStrike">
                <a:solidFill>
                  <a:schemeClr val="dk1"/>
                </a:solidFill>
                <a:latin typeface="ArialMT"/>
              </a:rPr>
              <a:t>WeatherGenerator, EU: 2025—2028 (??)</a:t>
            </a:r>
            <a:endParaRPr b="0" lang="de-DE" sz="1870" spc="-1" strike="noStrike">
              <a:solidFill>
                <a:schemeClr val="dk1"/>
              </a:solidFill>
              <a:latin typeface="Leelawadee"/>
            </a:endParaRPr>
          </a:p>
          <a:p>
            <a:pPr indent="0" defTabSz="914400">
              <a:lnSpc>
                <a:spcPct val="90000"/>
              </a:lnSpc>
              <a:spcBef>
                <a:spcPts val="799"/>
              </a:spcBef>
              <a:buNone/>
            </a:pPr>
            <a:endParaRPr b="0" lang="de-DE" sz="1870" spc="-1" strike="noStrike">
              <a:solidFill>
                <a:schemeClr val="dk1"/>
              </a:solidFill>
              <a:latin typeface="Leelawadee"/>
            </a:endParaRPr>
          </a:p>
          <a:p>
            <a:pPr indent="0" defTabSz="914400">
              <a:lnSpc>
                <a:spcPct val="90000"/>
              </a:lnSpc>
              <a:spcBef>
                <a:spcPts val="799"/>
              </a:spcBef>
              <a:buNone/>
            </a:pPr>
            <a:endParaRPr b="0" lang="de-DE" sz="1870" spc="-1" strike="noStrike">
              <a:solidFill>
                <a:schemeClr val="dk1"/>
              </a:solidFill>
              <a:latin typeface="Leelawadee"/>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48" name="PlaceHolder 1"/>
          <p:cNvSpPr>
            <a:spLocks noGrp="1"/>
          </p:cNvSpPr>
          <p:nvPr>
            <p:ph type="title"/>
          </p:nvPr>
        </p:nvSpPr>
        <p:spPr>
          <a:xfrm>
            <a:off x="360000" y="324000"/>
            <a:ext cx="11448720" cy="1124280"/>
          </a:xfrm>
          <a:prstGeom prst="rect">
            <a:avLst/>
          </a:prstGeom>
          <a:noFill/>
          <a:ln w="0">
            <a:noFill/>
          </a:ln>
        </p:spPr>
        <p:txBody>
          <a:bodyPr anchor="ctr">
            <a:noAutofit/>
          </a:bodyPr>
          <a:p>
            <a:pPr indent="0" defTabSz="914400">
              <a:lnSpc>
                <a:spcPct val="90000"/>
              </a:lnSpc>
              <a:buNone/>
            </a:pPr>
            <a:r>
              <a:rPr b="0" lang="de-DE" sz="4400" spc="-1" strike="noStrike">
                <a:solidFill>
                  <a:schemeClr val="dk2"/>
                </a:solidFill>
                <a:latin typeface="Leelawadee"/>
              </a:rPr>
              <a:t>AtmoRep: Current developments</a:t>
            </a:r>
            <a:endParaRPr b="0" lang="de-DE" sz="4400" spc="-1" strike="noStrike">
              <a:solidFill>
                <a:schemeClr val="dk1"/>
              </a:solidFill>
              <a:latin typeface="Calibri"/>
            </a:endParaRPr>
          </a:p>
        </p:txBody>
      </p:sp>
      <p:sp>
        <p:nvSpPr>
          <p:cNvPr id="449" name="Textfeld 6"/>
          <p:cNvSpPr/>
          <p:nvPr/>
        </p:nvSpPr>
        <p:spPr>
          <a:xfrm>
            <a:off x="1294200" y="1755720"/>
            <a:ext cx="8490240" cy="3564360"/>
          </a:xfrm>
          <a:prstGeom prst="rect">
            <a:avLst/>
          </a:prstGeom>
          <a:noFill/>
          <a:ln w="0">
            <a:noFill/>
          </a:ln>
        </p:spPr>
        <p:style>
          <a:lnRef idx="0"/>
          <a:fillRef idx="0"/>
          <a:effectRef idx="0"/>
          <a:fontRef idx="minor"/>
        </p:style>
        <p:txBody>
          <a:bodyPr lIns="90000" rIns="90000" tIns="45000" bIns="45000" anchor="t">
            <a:spAutoFit/>
          </a:bodyPr>
          <a:p>
            <a:pPr marL="343080" indent="-343080" defTabSz="914400">
              <a:lnSpc>
                <a:spcPct val="100000"/>
              </a:lnSpc>
              <a:spcAft>
                <a:spcPts val="1800"/>
              </a:spcAft>
              <a:buClr>
                <a:srgbClr val="000000"/>
              </a:buClr>
              <a:buFont typeface="Arial"/>
              <a:buChar char="•"/>
            </a:pPr>
            <a:r>
              <a:rPr b="0" lang="de-DE" sz="2400" spc="-1" strike="noStrike">
                <a:solidFill>
                  <a:schemeClr val="dk1"/>
                </a:solidFill>
                <a:latin typeface="Calibri"/>
              </a:rPr>
              <a:t>Extend from nowcasting to medium range weather forecasts (Christian and Ilaria)</a:t>
            </a:r>
            <a:endParaRPr b="0" lang="de-DE" sz="2400" spc="-1" strike="noStrike">
              <a:solidFill>
                <a:srgbClr val="000000"/>
              </a:solidFill>
              <a:latin typeface="Calibri"/>
            </a:endParaRPr>
          </a:p>
          <a:p>
            <a:pPr marL="343080" indent="-343080" defTabSz="914400">
              <a:lnSpc>
                <a:spcPct val="100000"/>
              </a:lnSpc>
              <a:spcAft>
                <a:spcPts val="1800"/>
              </a:spcAft>
              <a:buClr>
                <a:srgbClr val="000000"/>
              </a:buClr>
              <a:buFont typeface="Arial"/>
              <a:buChar char="•"/>
            </a:pPr>
            <a:r>
              <a:rPr b="0" lang="de-DE" sz="2400" spc="-1" strike="noStrike">
                <a:solidFill>
                  <a:schemeClr val="dk1"/>
                </a:solidFill>
                <a:latin typeface="Calibri"/>
              </a:rPr>
              <a:t>Test direct use of observations (includes flexible tokens; Christian and Ilaria) </a:t>
            </a:r>
            <a:endParaRPr b="0" lang="de-DE" sz="2400" spc="-1" strike="noStrike">
              <a:solidFill>
                <a:srgbClr val="000000"/>
              </a:solidFill>
              <a:latin typeface="Calibri"/>
            </a:endParaRPr>
          </a:p>
          <a:p>
            <a:pPr marL="343080" indent="-343080" defTabSz="914400">
              <a:lnSpc>
                <a:spcPct val="100000"/>
              </a:lnSpc>
              <a:spcAft>
                <a:spcPts val="1800"/>
              </a:spcAft>
              <a:buClr>
                <a:srgbClr val="000000"/>
              </a:buClr>
              <a:buFont typeface="Arial"/>
              <a:buChar char="•"/>
            </a:pPr>
            <a:r>
              <a:rPr b="0" lang="de-DE" sz="2400" spc="-1" strike="noStrike">
                <a:solidFill>
                  <a:schemeClr val="dk1"/>
                </a:solidFill>
                <a:latin typeface="Calibri"/>
              </a:rPr>
              <a:t>Further develop/improve downscaling (Michael, Ankit, and Erik)</a:t>
            </a:r>
            <a:endParaRPr b="0" lang="de-DE" sz="2400" spc="-1" strike="noStrike">
              <a:solidFill>
                <a:srgbClr val="000000"/>
              </a:solidFill>
              <a:latin typeface="Calibri"/>
            </a:endParaRPr>
          </a:p>
          <a:p>
            <a:pPr marL="343080" indent="-343080" defTabSz="914400">
              <a:lnSpc>
                <a:spcPct val="100000"/>
              </a:lnSpc>
              <a:spcAft>
                <a:spcPts val="1800"/>
              </a:spcAft>
              <a:buClr>
                <a:srgbClr val="000000"/>
              </a:buClr>
              <a:buFont typeface="Arial"/>
              <a:buChar char="•"/>
            </a:pPr>
            <a:r>
              <a:rPr b="0" lang="de-DE" sz="2400" spc="-1" strike="noStrike">
                <a:solidFill>
                  <a:schemeClr val="dk1"/>
                </a:solidFill>
                <a:latin typeface="Calibri"/>
              </a:rPr>
              <a:t>AtmoRep as model output compressor (Asma)</a:t>
            </a:r>
            <a:endParaRPr b="0" lang="de-DE" sz="2400" spc="-1" strike="noStrike">
              <a:solidFill>
                <a:srgbClr val="000000"/>
              </a:solidFill>
              <a:latin typeface="Calibri"/>
            </a:endParaRPr>
          </a:p>
          <a:p>
            <a:pPr marL="343080" indent="-343080" defTabSz="914400">
              <a:lnSpc>
                <a:spcPct val="100000"/>
              </a:lnSpc>
              <a:spcAft>
                <a:spcPts val="1800"/>
              </a:spcAft>
              <a:buClr>
                <a:srgbClr val="000000"/>
              </a:buClr>
              <a:buFont typeface="Arial"/>
              <a:buChar char="•"/>
            </a:pPr>
            <a:r>
              <a:rPr b="0" lang="de-DE" sz="2400" spc="-1" strike="noStrike">
                <a:solidFill>
                  <a:schemeClr val="dk1"/>
                </a:solidFill>
                <a:latin typeface="Calibri"/>
              </a:rPr>
              <a:t>First steps towards a foundation climate model (HFMI)</a:t>
            </a:r>
            <a:endParaRPr b="0" lang="de-DE" sz="24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50" name="PlaceHolder 1"/>
          <p:cNvSpPr>
            <a:spLocks noGrp="1"/>
          </p:cNvSpPr>
          <p:nvPr>
            <p:ph type="title"/>
          </p:nvPr>
        </p:nvSpPr>
        <p:spPr>
          <a:xfrm>
            <a:off x="975240" y="145080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Discussion</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1" name="Grafik 1" descr=""/>
          <p:cNvPicPr/>
          <p:nvPr/>
        </p:nvPicPr>
        <p:blipFill>
          <a:blip r:embed="rId1"/>
          <a:srcRect l="0" t="0" r="0" b="6160"/>
          <a:stretch/>
        </p:blipFill>
        <p:spPr>
          <a:xfrm>
            <a:off x="4700520" y="879480"/>
            <a:ext cx="3831840" cy="5033160"/>
          </a:xfrm>
          <a:prstGeom prst="rect">
            <a:avLst/>
          </a:prstGeom>
          <a:ln w="0">
            <a:noFill/>
          </a:ln>
        </p:spPr>
      </p:pic>
      <p:pic>
        <p:nvPicPr>
          <p:cNvPr id="142" name="Grafik 2" descr=""/>
          <p:cNvPicPr/>
          <p:nvPr/>
        </p:nvPicPr>
        <p:blipFill>
          <a:blip r:embed="rId2"/>
          <a:srcRect l="0" t="0" r="0" b="6160"/>
          <a:stretch/>
        </p:blipFill>
        <p:spPr>
          <a:xfrm>
            <a:off x="525600" y="879480"/>
            <a:ext cx="3830400" cy="5033160"/>
          </a:xfrm>
          <a:prstGeom prst="rect">
            <a:avLst/>
          </a:prstGeom>
          <a:ln w="0">
            <a:noFill/>
          </a:ln>
        </p:spPr>
      </p:pic>
      <p:sp>
        <p:nvSpPr>
          <p:cNvPr id="143" name="Textfeld 1"/>
          <p:cNvSpPr/>
          <p:nvPr/>
        </p:nvSpPr>
        <p:spPr>
          <a:xfrm>
            <a:off x="725760" y="993960"/>
            <a:ext cx="3336840" cy="257400"/>
          </a:xfrm>
          <a:prstGeom prst="rect">
            <a:avLst/>
          </a:prstGeom>
          <a:solidFill>
            <a:srgbClr val="000000">
              <a:alpha val="57000"/>
            </a:srgbClr>
          </a:solidFill>
          <a:ln w="0">
            <a:noFill/>
          </a:ln>
        </p:spPr>
        <p:style>
          <a:lnRef idx="0"/>
          <a:fillRef idx="0"/>
          <a:effectRef idx="0"/>
          <a:fontRef idx="minor"/>
        </p:style>
        <p:txBody>
          <a:bodyPr lIns="90000" rIns="90000" tIns="45000" bIns="45000" anchor="t">
            <a:spAutoFit/>
          </a:bodyPr>
          <a:p>
            <a:pPr algn="ctr" defTabSz="914400">
              <a:lnSpc>
                <a:spcPct val="100000"/>
              </a:lnSpc>
            </a:pPr>
            <a:r>
              <a:rPr b="1" lang="de-DE" sz="1100" spc="-1" strike="noStrike">
                <a:solidFill>
                  <a:schemeClr val="lt1"/>
                </a:solidFill>
                <a:latin typeface="Arial"/>
              </a:rPr>
              <a:t>3 - 4 grid cells over Germany, 1 vertical layer</a:t>
            </a:r>
            <a:endParaRPr b="0" lang="de-DE" sz="1100" spc="-1" strike="noStrike">
              <a:solidFill>
                <a:srgbClr val="ffffff"/>
              </a:solidFill>
              <a:latin typeface="Calibri"/>
            </a:endParaRPr>
          </a:p>
        </p:txBody>
      </p:sp>
      <p:pic>
        <p:nvPicPr>
          <p:cNvPr id="144" name="Grafik 5" descr=""/>
          <p:cNvPicPr/>
          <p:nvPr/>
        </p:nvPicPr>
        <p:blipFill>
          <a:blip r:embed="rId3"/>
          <a:srcRect l="45408" t="31758" r="30932" b="48229"/>
          <a:stretch/>
        </p:blipFill>
        <p:spPr>
          <a:xfrm>
            <a:off x="2414880" y="3561480"/>
            <a:ext cx="2113200" cy="2502360"/>
          </a:xfrm>
          <a:prstGeom prst="rect">
            <a:avLst/>
          </a:prstGeom>
          <a:ln w="0">
            <a:noFill/>
          </a:ln>
          <a:effectLst>
            <a:outerShdw algn="tl" blurRad="291960" dir="2700000" dist="139498" rotWithShape="0">
              <a:srgbClr val="333333">
                <a:alpha val="65000"/>
              </a:srgbClr>
            </a:outerShdw>
          </a:effectLst>
        </p:spPr>
      </p:pic>
      <p:pic>
        <p:nvPicPr>
          <p:cNvPr id="145" name="Grafik 6" descr=""/>
          <p:cNvPicPr/>
          <p:nvPr/>
        </p:nvPicPr>
        <p:blipFill>
          <a:blip r:embed="rId4"/>
          <a:srcRect l="44329" t="30865" r="31393" b="48232"/>
          <a:stretch/>
        </p:blipFill>
        <p:spPr>
          <a:xfrm>
            <a:off x="6591600" y="3517200"/>
            <a:ext cx="2113200" cy="2546640"/>
          </a:xfrm>
          <a:prstGeom prst="rect">
            <a:avLst/>
          </a:prstGeom>
          <a:ln w="0">
            <a:noFill/>
          </a:ln>
          <a:effectLst>
            <a:outerShdw algn="tl" blurRad="291960" dir="2700000" dist="139498" rotWithShape="0">
              <a:srgbClr val="333333">
                <a:alpha val="65000"/>
              </a:srgbClr>
            </a:outerShdw>
          </a:effectLst>
        </p:spPr>
      </p:pic>
      <p:cxnSp>
        <p:nvCxnSpPr>
          <p:cNvPr id="146" name="Gerader Verbinder 8"/>
          <p:cNvCxnSpPr/>
          <p:nvPr/>
        </p:nvCxnSpPr>
        <p:spPr>
          <a:xfrm>
            <a:off x="2663640" y="3561120"/>
            <a:ext cx="360" cy="2503440"/>
          </a:xfrm>
          <a:prstGeom prst="straightConnector1">
            <a:avLst/>
          </a:prstGeom>
          <a:ln w="19050">
            <a:solidFill>
              <a:srgbClr val="c00000"/>
            </a:solidFill>
          </a:ln>
        </p:spPr>
      </p:cxnSp>
      <p:cxnSp>
        <p:nvCxnSpPr>
          <p:cNvPr id="147" name="Gerader Verbinder 9"/>
          <p:cNvCxnSpPr/>
          <p:nvPr/>
        </p:nvCxnSpPr>
        <p:spPr>
          <a:xfrm>
            <a:off x="3991320" y="3517200"/>
            <a:ext cx="152640" cy="2547360"/>
          </a:xfrm>
          <a:prstGeom prst="straightConnector1">
            <a:avLst/>
          </a:prstGeom>
          <a:ln w="19050">
            <a:solidFill>
              <a:srgbClr val="c00000"/>
            </a:solidFill>
          </a:ln>
        </p:spPr>
      </p:cxnSp>
      <p:cxnSp>
        <p:nvCxnSpPr>
          <p:cNvPr id="148" name="Gerader Verbinder 11"/>
          <p:cNvCxnSpPr/>
          <p:nvPr/>
        </p:nvCxnSpPr>
        <p:spPr>
          <a:xfrm>
            <a:off x="2440440" y="3705120"/>
            <a:ext cx="2088000" cy="360"/>
          </a:xfrm>
          <a:prstGeom prst="straightConnector1">
            <a:avLst/>
          </a:prstGeom>
          <a:ln w="19050">
            <a:solidFill>
              <a:srgbClr val="c00000"/>
            </a:solidFill>
          </a:ln>
        </p:spPr>
      </p:cxnSp>
      <p:cxnSp>
        <p:nvCxnSpPr>
          <p:cNvPr id="149" name="Gerader Verbinder 14"/>
          <p:cNvCxnSpPr/>
          <p:nvPr/>
        </p:nvCxnSpPr>
        <p:spPr>
          <a:xfrm>
            <a:off x="2440440" y="5988600"/>
            <a:ext cx="2088000" cy="360"/>
          </a:xfrm>
          <a:prstGeom prst="straightConnector1">
            <a:avLst/>
          </a:prstGeom>
          <a:ln w="19050">
            <a:solidFill>
              <a:srgbClr val="c00000"/>
            </a:solidFill>
          </a:ln>
        </p:spPr>
      </p:cxnSp>
      <p:sp>
        <p:nvSpPr>
          <p:cNvPr id="150" name="Textfeld 1"/>
          <p:cNvSpPr/>
          <p:nvPr/>
        </p:nvSpPr>
        <p:spPr>
          <a:xfrm>
            <a:off x="4844520" y="993960"/>
            <a:ext cx="3543840" cy="257400"/>
          </a:xfrm>
          <a:prstGeom prst="rect">
            <a:avLst/>
          </a:prstGeom>
          <a:solidFill>
            <a:srgbClr val="000000">
              <a:alpha val="57000"/>
            </a:srgbClr>
          </a:solidFill>
          <a:ln w="0">
            <a:noFill/>
          </a:ln>
        </p:spPr>
        <p:style>
          <a:lnRef idx="0"/>
          <a:fillRef idx="0"/>
          <a:effectRef idx="0"/>
          <a:fontRef idx="minor"/>
        </p:style>
        <p:txBody>
          <a:bodyPr lIns="90000" rIns="90000" tIns="45000" bIns="45000" anchor="t">
            <a:spAutoFit/>
          </a:bodyPr>
          <a:p>
            <a:pPr algn="ctr" defTabSz="914400">
              <a:lnSpc>
                <a:spcPct val="100000"/>
              </a:lnSpc>
            </a:pPr>
            <a:r>
              <a:rPr b="1" lang="de-DE" sz="1100" spc="-1" strike="noStrike">
                <a:solidFill>
                  <a:schemeClr val="lt1"/>
                </a:solidFill>
                <a:latin typeface="Arial"/>
              </a:rPr>
              <a:t>~ 2000  grid cells iver Germany, 90 vertical layers</a:t>
            </a:r>
            <a:endParaRPr b="0" lang="de-DE" sz="1100" spc="-1" strike="noStrike">
              <a:solidFill>
                <a:srgbClr val="ffffff"/>
              </a:solidFill>
              <a:latin typeface="Calibri"/>
            </a:endParaRPr>
          </a:p>
        </p:txBody>
      </p:sp>
      <p:sp>
        <p:nvSpPr>
          <p:cNvPr id="151" name="Ellipse 7"/>
          <p:cNvSpPr/>
          <p:nvPr/>
        </p:nvSpPr>
        <p:spPr>
          <a:xfrm>
            <a:off x="2824560" y="5702400"/>
            <a:ext cx="175680" cy="17568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
        <p:nvSpPr>
          <p:cNvPr id="152" name="Ellipse 13"/>
          <p:cNvSpPr/>
          <p:nvPr/>
        </p:nvSpPr>
        <p:spPr>
          <a:xfrm>
            <a:off x="3564000" y="3867840"/>
            <a:ext cx="175680" cy="17568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
        <p:nvSpPr>
          <p:cNvPr id="153" name="Textfeld 10"/>
          <p:cNvSpPr/>
          <p:nvPr/>
        </p:nvSpPr>
        <p:spPr>
          <a:xfrm>
            <a:off x="2971080" y="5587920"/>
            <a:ext cx="7891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lt1"/>
                </a:solidFill>
                <a:latin typeface="Leelawadee"/>
              </a:rPr>
              <a:t>Jülich</a:t>
            </a:r>
            <a:endParaRPr b="0" lang="de-DE" sz="1800" spc="-1" strike="noStrike">
              <a:solidFill>
                <a:srgbClr val="000000"/>
              </a:solidFill>
              <a:latin typeface="Calibri"/>
            </a:endParaRPr>
          </a:p>
        </p:txBody>
      </p:sp>
      <p:sp>
        <p:nvSpPr>
          <p:cNvPr id="154" name="Textfeld 16"/>
          <p:cNvSpPr/>
          <p:nvPr/>
        </p:nvSpPr>
        <p:spPr>
          <a:xfrm>
            <a:off x="2568240" y="3753360"/>
            <a:ext cx="10728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lt1"/>
                </a:solidFill>
                <a:latin typeface="Leelawadee"/>
              </a:rPr>
              <a:t>Bremen</a:t>
            </a:r>
            <a:endParaRPr b="0" lang="de-DE" sz="1800" spc="-1" strike="noStrike">
              <a:solidFill>
                <a:srgbClr val="000000"/>
              </a:solidFill>
              <a:latin typeface="Calibri"/>
            </a:endParaRPr>
          </a:p>
        </p:txBody>
      </p:sp>
      <p:sp>
        <p:nvSpPr>
          <p:cNvPr id="155" name="Textfeld 12"/>
          <p:cNvSpPr/>
          <p:nvPr/>
        </p:nvSpPr>
        <p:spPr>
          <a:xfrm>
            <a:off x="1710360" y="6299280"/>
            <a:ext cx="757260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Leelawadee"/>
              </a:rPr>
              <a:t>Current resolution of the DWD weather models: global = 13 km, regional = 2,1 km</a:t>
            </a:r>
            <a:endParaRPr b="0" lang="de-DE" sz="1400" spc="-1" strike="noStrike">
              <a:solidFill>
                <a:srgbClr val="000000"/>
              </a:solidFill>
              <a:latin typeface="Calibri"/>
            </a:endParaRPr>
          </a:p>
        </p:txBody>
      </p:sp>
      <p:sp>
        <p:nvSpPr>
          <p:cNvPr id="156" name="Textfeld 17"/>
          <p:cNvSpPr/>
          <p:nvPr/>
        </p:nvSpPr>
        <p:spPr>
          <a:xfrm>
            <a:off x="8663400" y="1389960"/>
            <a:ext cx="3832560" cy="33782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50000"/>
              </a:lnSpc>
            </a:pPr>
            <a:r>
              <a:rPr b="1" lang="de-DE" sz="1600" spc="-1" strike="noStrike">
                <a:solidFill>
                  <a:schemeClr val="dk1"/>
                </a:solidFill>
                <a:latin typeface="Leelawadee"/>
              </a:rPr>
              <a:t>Zuwachs an Rechenleistung:</a:t>
            </a:r>
            <a:endParaRPr b="0" lang="de-DE" sz="1600" spc="-1" strike="noStrike">
              <a:solidFill>
                <a:srgbClr val="000000"/>
              </a:solidFill>
              <a:latin typeface="Calibri"/>
            </a:endParaRPr>
          </a:p>
          <a:p>
            <a:pPr defTabSz="914400">
              <a:lnSpc>
                <a:spcPct val="150000"/>
              </a:lnSpc>
            </a:pPr>
            <a:r>
              <a:rPr b="0" lang="de-DE" sz="1600" spc="-1" strike="noStrike">
                <a:solidFill>
                  <a:schemeClr val="dk1"/>
                </a:solidFill>
                <a:latin typeface="Leelawadee"/>
              </a:rPr>
              <a:t>1967 :  0,7 Mflops</a:t>
            </a:r>
            <a:endParaRPr b="0" lang="de-DE" sz="1600" spc="-1" strike="noStrike">
              <a:solidFill>
                <a:srgbClr val="000000"/>
              </a:solidFill>
              <a:latin typeface="Calibri"/>
            </a:endParaRPr>
          </a:p>
          <a:p>
            <a:pPr defTabSz="914400">
              <a:lnSpc>
                <a:spcPct val="150000"/>
              </a:lnSpc>
            </a:pPr>
            <a:r>
              <a:rPr b="0" lang="de-DE" sz="1600" spc="-1" strike="noStrike">
                <a:solidFill>
                  <a:schemeClr val="dk1"/>
                </a:solidFill>
                <a:latin typeface="Leelawadee"/>
              </a:rPr>
              <a:t>1976 : 130 Mflops (Cray-1)</a:t>
            </a:r>
            <a:endParaRPr b="0" lang="de-DE" sz="1600" spc="-1" strike="noStrike">
              <a:solidFill>
                <a:srgbClr val="000000"/>
              </a:solidFill>
              <a:latin typeface="Calibri"/>
            </a:endParaRPr>
          </a:p>
          <a:p>
            <a:pPr defTabSz="914400">
              <a:lnSpc>
                <a:spcPct val="150000"/>
              </a:lnSpc>
            </a:pPr>
            <a:r>
              <a:rPr b="0" lang="de-DE" sz="1600" spc="-1" strike="noStrike">
                <a:solidFill>
                  <a:schemeClr val="dk1"/>
                </a:solidFill>
                <a:latin typeface="Leelawadee"/>
              </a:rPr>
              <a:t>1990 :   23 Gflops (NEC)</a:t>
            </a:r>
            <a:endParaRPr b="0" lang="de-DE" sz="1600" spc="-1" strike="noStrike">
              <a:solidFill>
                <a:srgbClr val="000000"/>
              </a:solidFill>
              <a:latin typeface="Calibri"/>
            </a:endParaRPr>
          </a:p>
          <a:p>
            <a:pPr defTabSz="914400">
              <a:lnSpc>
                <a:spcPct val="150000"/>
              </a:lnSpc>
            </a:pPr>
            <a:r>
              <a:rPr b="0" lang="de-DE" sz="1600" spc="-1" strike="noStrike">
                <a:solidFill>
                  <a:schemeClr val="dk1"/>
                </a:solidFill>
                <a:latin typeface="Leelawadee"/>
              </a:rPr>
              <a:t>2002 :   36 Tflops (NEC)</a:t>
            </a:r>
            <a:endParaRPr b="0" lang="de-DE" sz="1600" spc="-1" strike="noStrike">
              <a:solidFill>
                <a:srgbClr val="000000"/>
              </a:solidFill>
              <a:latin typeface="Calibri"/>
            </a:endParaRPr>
          </a:p>
          <a:p>
            <a:pPr defTabSz="914400">
              <a:lnSpc>
                <a:spcPct val="150000"/>
              </a:lnSpc>
            </a:pPr>
            <a:r>
              <a:rPr b="0" lang="de-DE" sz="1600" spc="-1" strike="noStrike">
                <a:solidFill>
                  <a:schemeClr val="dk1"/>
                </a:solidFill>
                <a:latin typeface="Leelawadee"/>
              </a:rPr>
              <a:t>2009 :     1 Pflops (JUGENE)</a:t>
            </a:r>
            <a:endParaRPr b="0" lang="de-DE" sz="1600" spc="-1" strike="noStrike">
              <a:solidFill>
                <a:srgbClr val="000000"/>
              </a:solidFill>
              <a:latin typeface="Calibri"/>
            </a:endParaRPr>
          </a:p>
          <a:p>
            <a:pPr defTabSz="914400">
              <a:lnSpc>
                <a:spcPct val="150000"/>
              </a:lnSpc>
            </a:pPr>
            <a:r>
              <a:rPr b="0" lang="de-DE" sz="1600" spc="-1" strike="noStrike">
                <a:solidFill>
                  <a:srgbClr val="0070c0"/>
                </a:solidFill>
                <a:latin typeface="Leelawadee"/>
              </a:rPr>
              <a:t>2021*:   73 Pflops (JUWELS Booster)</a:t>
            </a:r>
            <a:endParaRPr b="0" lang="de-DE" sz="1600" spc="-1" strike="noStrike">
              <a:solidFill>
                <a:srgbClr val="000000"/>
              </a:solidFill>
              <a:latin typeface="Calibri"/>
            </a:endParaRPr>
          </a:p>
          <a:p>
            <a:pPr defTabSz="914400">
              <a:lnSpc>
                <a:spcPct val="150000"/>
              </a:lnSpc>
            </a:pPr>
            <a:r>
              <a:rPr b="0" lang="de-DE" sz="1600" spc="-1" strike="noStrike">
                <a:solidFill>
                  <a:srgbClr val="0070c0"/>
                </a:solidFill>
                <a:latin typeface="Leelawadee"/>
              </a:rPr>
              <a:t>2025*:  &gt; 1 Eflops (JUPITER)</a:t>
            </a:r>
            <a:endParaRPr b="0" lang="de-DE" sz="1600" spc="-1" strike="noStrike">
              <a:solidFill>
                <a:srgbClr val="000000"/>
              </a:solidFill>
              <a:latin typeface="Calibri"/>
            </a:endParaRPr>
          </a:p>
          <a:p>
            <a:pPr defTabSz="914400">
              <a:lnSpc>
                <a:spcPct val="150000"/>
              </a:lnSpc>
            </a:pPr>
            <a:r>
              <a:rPr b="0" lang="de-DE" sz="1600" spc="-1" strike="noStrike">
                <a:solidFill>
                  <a:srgbClr val="0070c0"/>
                </a:solidFill>
                <a:latin typeface="Leelawadee"/>
              </a:rPr>
              <a:t>* Accelerator technology (GPUs)</a:t>
            </a:r>
            <a:endParaRPr b="0" lang="de-DE" sz="1600" spc="-1" strike="noStrike">
              <a:solidFill>
                <a:srgbClr val="000000"/>
              </a:solidFill>
              <a:latin typeface="Calibri"/>
            </a:endParaRPr>
          </a:p>
        </p:txBody>
      </p:sp>
      <p:sp>
        <p:nvSpPr>
          <p:cNvPr id="157" name="Ellipse 18"/>
          <p:cNvSpPr/>
          <p:nvPr/>
        </p:nvSpPr>
        <p:spPr>
          <a:xfrm>
            <a:off x="7274520" y="5694840"/>
            <a:ext cx="175680" cy="17568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
        <p:nvSpPr>
          <p:cNvPr id="158" name="Ellipse 19"/>
          <p:cNvSpPr/>
          <p:nvPr/>
        </p:nvSpPr>
        <p:spPr>
          <a:xfrm>
            <a:off x="8014320" y="3860280"/>
            <a:ext cx="175680" cy="175680"/>
          </a:xfrm>
          <a:prstGeom prst="ellipse">
            <a:avLst/>
          </a:prstGeom>
          <a:solidFill>
            <a:srgbClr val="ff0000"/>
          </a:solidFill>
          <a:ln>
            <a:solidFill>
              <a:srgbClr val="0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
        <p:nvSpPr>
          <p:cNvPr id="159" name="Textfeld 20"/>
          <p:cNvSpPr/>
          <p:nvPr/>
        </p:nvSpPr>
        <p:spPr>
          <a:xfrm>
            <a:off x="7421400" y="5580360"/>
            <a:ext cx="7891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lt1"/>
                </a:solidFill>
                <a:latin typeface="Leelawadee"/>
              </a:rPr>
              <a:t>Jülich</a:t>
            </a:r>
            <a:endParaRPr b="0" lang="de-DE" sz="1800" spc="-1" strike="noStrike">
              <a:solidFill>
                <a:srgbClr val="000000"/>
              </a:solidFill>
              <a:latin typeface="Calibri"/>
            </a:endParaRPr>
          </a:p>
        </p:txBody>
      </p:sp>
      <p:sp>
        <p:nvSpPr>
          <p:cNvPr id="160" name="Textfeld 21"/>
          <p:cNvSpPr/>
          <p:nvPr/>
        </p:nvSpPr>
        <p:spPr>
          <a:xfrm>
            <a:off x="7018200" y="3745800"/>
            <a:ext cx="107280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lt1"/>
                </a:solidFill>
                <a:latin typeface="Leelawadee"/>
              </a:rPr>
              <a:t>Bremen</a:t>
            </a:r>
            <a:endParaRPr b="0" lang="de-DE" sz="1800" spc="-1" strike="noStrike">
              <a:solidFill>
                <a:srgbClr val="000000"/>
              </a:solidFill>
              <a:latin typeface="Calibri"/>
            </a:endParaRPr>
          </a:p>
        </p:txBody>
      </p:sp>
      <p:sp>
        <p:nvSpPr>
          <p:cNvPr id="161"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0" lang="de-DE" sz="4000" spc="-1" strike="noStrike">
                <a:solidFill>
                  <a:schemeClr val="dk1"/>
                </a:solidFill>
                <a:latin typeface="Leelawadee"/>
              </a:rPr>
              <a:t>Progress in numerical weather forecasts</a:t>
            </a:r>
            <a:endParaRPr b="0" lang="de-DE" sz="4000" spc="-1" strike="noStrike">
              <a:solidFill>
                <a:schemeClr val="dk1"/>
              </a:solidFill>
              <a:latin typeface="Calibri"/>
            </a:endParaRPr>
          </a:p>
        </p:txBody>
      </p:sp>
      <p:sp>
        <p:nvSpPr>
          <p:cNvPr id="162" name="Textfeld 23"/>
          <p:cNvSpPr/>
          <p:nvPr/>
        </p:nvSpPr>
        <p:spPr>
          <a:xfrm>
            <a:off x="525240" y="5229000"/>
            <a:ext cx="1216080" cy="5774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3200" spc="-1" strike="noStrike">
                <a:solidFill>
                  <a:schemeClr val="lt1"/>
                </a:solidFill>
                <a:latin typeface="Leelawadee"/>
              </a:rPr>
              <a:t>1966</a:t>
            </a:r>
            <a:endParaRPr b="0" lang="de-DE" sz="3200" spc="-1" strike="noStrike">
              <a:solidFill>
                <a:srgbClr val="000000"/>
              </a:solidFill>
              <a:latin typeface="Calibri"/>
            </a:endParaRPr>
          </a:p>
        </p:txBody>
      </p:sp>
      <p:sp>
        <p:nvSpPr>
          <p:cNvPr id="163" name="Textfeld 24"/>
          <p:cNvSpPr/>
          <p:nvPr/>
        </p:nvSpPr>
        <p:spPr>
          <a:xfrm>
            <a:off x="4703760" y="5205600"/>
            <a:ext cx="1216080" cy="5774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3200" spc="-1" strike="noStrike">
                <a:solidFill>
                  <a:schemeClr val="lt1"/>
                </a:solidFill>
                <a:latin typeface="Leelawadee"/>
              </a:rPr>
              <a:t>2016</a:t>
            </a:r>
            <a:endParaRPr b="0" lang="de-DE"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451" name="Grafik 3" descr=""/>
          <p:cNvPicPr/>
          <p:nvPr/>
        </p:nvPicPr>
        <p:blipFill>
          <a:blip r:embed="rId1"/>
          <a:stretch/>
        </p:blipFill>
        <p:spPr>
          <a:xfrm>
            <a:off x="3281400" y="2442600"/>
            <a:ext cx="5281200" cy="3229200"/>
          </a:xfrm>
          <a:prstGeom prst="rect">
            <a:avLst/>
          </a:prstGeom>
          <a:ln w="0">
            <a:noFill/>
          </a:ln>
        </p:spPr>
      </p:pic>
      <p:sp>
        <p:nvSpPr>
          <p:cNvPr id="452" name="Textfeld 1"/>
          <p:cNvSpPr/>
          <p:nvPr/>
        </p:nvSpPr>
        <p:spPr>
          <a:xfrm>
            <a:off x="861840" y="1282320"/>
            <a:ext cx="85035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2022/23: </a:t>
            </a:r>
            <a:r>
              <a:rPr b="0" lang="de-DE" sz="1800" spc="-1" strike="noStrike">
                <a:solidFill>
                  <a:schemeClr val="dk1"/>
                </a:solidFill>
                <a:latin typeface="Calibri"/>
              </a:rPr>
              <a:t>The breakthrough – DL models outperform IFS HRES; </a:t>
            </a:r>
            <a:r>
              <a:rPr b="1" lang="de-DE" sz="1800" spc="-1" strike="noStrike">
                <a:solidFill>
                  <a:srgbClr val="ff0000"/>
                </a:solidFill>
                <a:latin typeface="Calibri"/>
              </a:rPr>
              <a:t>but are they really better?</a:t>
            </a:r>
            <a:endParaRPr b="0" lang="de-DE" sz="1800" spc="-1" strike="noStrike">
              <a:solidFill>
                <a:srgbClr val="000000"/>
              </a:solidFill>
              <a:latin typeface="Calibri"/>
            </a:endParaRPr>
          </a:p>
        </p:txBody>
      </p:sp>
      <p:sp>
        <p:nvSpPr>
          <p:cNvPr id="453" name="Textfeld 7"/>
          <p:cNvSpPr/>
          <p:nvPr/>
        </p:nvSpPr>
        <p:spPr>
          <a:xfrm>
            <a:off x="4457880" y="2050560"/>
            <a:ext cx="36633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T2m extremes Europe, summer 2022</a:t>
            </a:r>
            <a:endParaRPr b="0" lang="de-DE" sz="1800" spc="-1" strike="noStrike">
              <a:solidFill>
                <a:srgbClr val="000000"/>
              </a:solidFill>
              <a:latin typeface="Calibri"/>
            </a:endParaRPr>
          </a:p>
        </p:txBody>
      </p:sp>
      <p:sp>
        <p:nvSpPr>
          <p:cNvPr id="454" name="Textfeld 45"/>
          <p:cNvSpPr/>
          <p:nvPr/>
        </p:nvSpPr>
        <p:spPr>
          <a:xfrm>
            <a:off x="3683160" y="5845320"/>
            <a:ext cx="204012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Ben-Bouallegue et al. (</a:t>
            </a:r>
            <a:r>
              <a:rPr b="0" lang="de-DE" sz="1050" spc="-1" strike="noStrike" u="sng">
                <a:solidFill>
                  <a:schemeClr val="dk1"/>
                </a:solidFill>
                <a:uFillTx/>
                <a:latin typeface="Calibri"/>
                <a:hlinkClick r:id="rId2"/>
              </a:rPr>
              <a:t>Arxiv</a:t>
            </a:r>
            <a:r>
              <a:rPr b="0" lang="de-DE" sz="1050" spc="-1" strike="noStrike" u="sng">
                <a:solidFill>
                  <a:schemeClr val="dk1"/>
                </a:solidFill>
                <a:uFillTx/>
                <a:latin typeface="Calibri"/>
                <a:hlinkClick r:id="rId3"/>
              </a:rPr>
              <a:t>, 2023</a:t>
            </a:r>
            <a:r>
              <a:rPr b="0" lang="de-DE" sz="1050" spc="-1" strike="noStrike">
                <a:solidFill>
                  <a:schemeClr val="dk1"/>
                </a:solidFill>
                <a:latin typeface="Calibri"/>
              </a:rPr>
              <a:t>)</a:t>
            </a:r>
            <a:endParaRPr b="0" lang="de-DE" sz="1050" spc="-1" strike="noStrike">
              <a:solidFill>
                <a:srgbClr val="000000"/>
              </a:solidFill>
              <a:latin typeface="Calibri"/>
            </a:endParaRPr>
          </a:p>
        </p:txBody>
      </p:sp>
      <p:pic>
        <p:nvPicPr>
          <p:cNvPr id="455" name="Grafik 12" descr=""/>
          <p:cNvPicPr/>
          <p:nvPr/>
        </p:nvPicPr>
        <p:blipFill>
          <a:blip r:embed="rId4"/>
          <a:srcRect l="0" t="0" r="0" b="46650"/>
          <a:stretch/>
        </p:blipFill>
        <p:spPr>
          <a:xfrm>
            <a:off x="4703400" y="4432680"/>
            <a:ext cx="1123920" cy="560880"/>
          </a:xfrm>
          <a:prstGeom prst="rect">
            <a:avLst/>
          </a:prstGeom>
          <a:ln w="0">
            <a:noFill/>
          </a:ln>
        </p:spPr>
      </p:pic>
      <p:sp>
        <p:nvSpPr>
          <p:cNvPr id="456"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0" lang="de-DE" sz="4000" spc="-1" strike="noStrike">
                <a:solidFill>
                  <a:schemeClr val="dk1"/>
                </a:solidFill>
                <a:latin typeface="Calibri"/>
                <a:ea typeface="Calibri"/>
              </a:rPr>
              <a:t>Limitations of DL weather models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457" name="Grafik 9" descr=""/>
          <p:cNvPicPr/>
          <p:nvPr/>
        </p:nvPicPr>
        <p:blipFill>
          <a:blip r:embed="rId1"/>
          <a:stretch/>
        </p:blipFill>
        <p:spPr>
          <a:xfrm>
            <a:off x="6033960" y="2349000"/>
            <a:ext cx="5343120" cy="3287160"/>
          </a:xfrm>
          <a:prstGeom prst="rect">
            <a:avLst/>
          </a:prstGeom>
          <a:ln w="0">
            <a:noFill/>
          </a:ln>
        </p:spPr>
      </p:pic>
      <p:sp>
        <p:nvSpPr>
          <p:cNvPr id="458" name="Textfeld 1"/>
          <p:cNvSpPr/>
          <p:nvPr/>
        </p:nvSpPr>
        <p:spPr>
          <a:xfrm>
            <a:off x="861840" y="1351440"/>
            <a:ext cx="85035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2022/23: </a:t>
            </a:r>
            <a:r>
              <a:rPr b="0" lang="de-DE" sz="1800" spc="-1" strike="noStrike">
                <a:solidFill>
                  <a:schemeClr val="dk1"/>
                </a:solidFill>
                <a:latin typeface="Calibri"/>
              </a:rPr>
              <a:t>The breakthrough – DL models outperform IFS HRES; </a:t>
            </a:r>
            <a:r>
              <a:rPr b="1" lang="de-DE" sz="1800" spc="-1" strike="noStrike">
                <a:solidFill>
                  <a:srgbClr val="ff0000"/>
                </a:solidFill>
                <a:latin typeface="Calibri"/>
              </a:rPr>
              <a:t>but are they really better?</a:t>
            </a:r>
            <a:endParaRPr b="0" lang="de-DE" sz="1800" spc="-1" strike="noStrike">
              <a:solidFill>
                <a:srgbClr val="000000"/>
              </a:solidFill>
              <a:latin typeface="Calibri"/>
            </a:endParaRPr>
          </a:p>
        </p:txBody>
      </p:sp>
      <p:pic>
        <p:nvPicPr>
          <p:cNvPr id="459" name="Grafik 6" descr=""/>
          <p:cNvPicPr/>
          <p:nvPr/>
        </p:nvPicPr>
        <p:blipFill>
          <a:blip r:embed="rId2"/>
          <a:stretch/>
        </p:blipFill>
        <p:spPr>
          <a:xfrm>
            <a:off x="1014480" y="2374200"/>
            <a:ext cx="5413680" cy="3259440"/>
          </a:xfrm>
          <a:prstGeom prst="rect">
            <a:avLst/>
          </a:prstGeom>
          <a:ln w="0">
            <a:noFill/>
          </a:ln>
        </p:spPr>
      </p:pic>
      <p:sp>
        <p:nvSpPr>
          <p:cNvPr id="460" name="Textfeld 7"/>
          <p:cNvSpPr/>
          <p:nvPr/>
        </p:nvSpPr>
        <p:spPr>
          <a:xfrm>
            <a:off x="2614680" y="2004840"/>
            <a:ext cx="27277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T2m Europe, summer 2022</a:t>
            </a:r>
            <a:endParaRPr b="0" lang="de-DE" sz="1800" spc="-1" strike="noStrike">
              <a:solidFill>
                <a:srgbClr val="000000"/>
              </a:solidFill>
              <a:latin typeface="Calibri"/>
            </a:endParaRPr>
          </a:p>
        </p:txBody>
      </p:sp>
      <p:sp>
        <p:nvSpPr>
          <p:cNvPr id="461" name="Textfeld 44"/>
          <p:cNvSpPr/>
          <p:nvPr/>
        </p:nvSpPr>
        <p:spPr>
          <a:xfrm>
            <a:off x="7647480" y="2004840"/>
            <a:ext cx="28954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T2m Europe, winter 2022/23</a:t>
            </a:r>
            <a:endParaRPr b="0" lang="de-DE" sz="1800" spc="-1" strike="noStrike">
              <a:solidFill>
                <a:srgbClr val="000000"/>
              </a:solidFill>
              <a:latin typeface="Calibri"/>
            </a:endParaRPr>
          </a:p>
        </p:txBody>
      </p:sp>
      <p:sp>
        <p:nvSpPr>
          <p:cNvPr id="462" name="Textfeld 45"/>
          <p:cNvSpPr/>
          <p:nvPr/>
        </p:nvSpPr>
        <p:spPr>
          <a:xfrm>
            <a:off x="1778040" y="5790240"/>
            <a:ext cx="204012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Ben-Bouallegue et al. (</a:t>
            </a:r>
            <a:r>
              <a:rPr b="0" lang="de-DE" sz="1050" spc="-1" strike="noStrike" u="sng">
                <a:solidFill>
                  <a:schemeClr val="dk1"/>
                </a:solidFill>
                <a:uFillTx/>
                <a:latin typeface="Calibri"/>
                <a:hlinkClick r:id="rId3"/>
              </a:rPr>
              <a:t>Arxiv</a:t>
            </a:r>
            <a:r>
              <a:rPr b="0" lang="de-DE" sz="1050" spc="-1" strike="noStrike" u="sng">
                <a:solidFill>
                  <a:schemeClr val="dk1"/>
                </a:solidFill>
                <a:uFillTx/>
                <a:latin typeface="Calibri"/>
                <a:hlinkClick r:id="rId4"/>
              </a:rPr>
              <a:t>, 2023</a:t>
            </a:r>
            <a:r>
              <a:rPr b="0" lang="de-DE" sz="1050" spc="-1" strike="noStrike">
                <a:solidFill>
                  <a:schemeClr val="dk1"/>
                </a:solidFill>
                <a:latin typeface="Calibri"/>
              </a:rPr>
              <a:t>)</a:t>
            </a:r>
            <a:endParaRPr b="0" lang="de-DE" sz="1050" spc="-1" strike="noStrike">
              <a:solidFill>
                <a:srgbClr val="000000"/>
              </a:solidFill>
              <a:latin typeface="Calibri"/>
            </a:endParaRPr>
          </a:p>
        </p:txBody>
      </p:sp>
      <p:pic>
        <p:nvPicPr>
          <p:cNvPr id="463" name="Grafik 12" descr=""/>
          <p:cNvPicPr/>
          <p:nvPr/>
        </p:nvPicPr>
        <p:blipFill>
          <a:blip r:embed="rId5"/>
          <a:stretch/>
        </p:blipFill>
        <p:spPr>
          <a:xfrm>
            <a:off x="2199960" y="3958560"/>
            <a:ext cx="1123920" cy="1051560"/>
          </a:xfrm>
          <a:prstGeom prst="rect">
            <a:avLst/>
          </a:prstGeom>
          <a:ln w="0">
            <a:noFill/>
          </a:ln>
        </p:spPr>
      </p:pic>
      <p:sp>
        <p:nvSpPr>
          <p:cNvPr id="464"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0" lang="de-DE" sz="4000" spc="-1" strike="noStrike">
                <a:solidFill>
                  <a:schemeClr val="dk1"/>
                </a:solidFill>
                <a:latin typeface="Calibri"/>
                <a:ea typeface="Calibri"/>
              </a:rPr>
              <a:t>Limitations of DL weather models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465" name="Grafik 4" descr=""/>
          <p:cNvPicPr/>
          <p:nvPr/>
        </p:nvPicPr>
        <p:blipFill>
          <a:blip r:embed="rId1"/>
          <a:stretch/>
        </p:blipFill>
        <p:spPr>
          <a:xfrm>
            <a:off x="1000080" y="1375560"/>
            <a:ext cx="10005480" cy="4086000"/>
          </a:xfrm>
          <a:prstGeom prst="rect">
            <a:avLst/>
          </a:prstGeom>
          <a:ln w="0">
            <a:noFill/>
          </a:ln>
        </p:spPr>
      </p:pic>
      <p:sp>
        <p:nvSpPr>
          <p:cNvPr id="466" name="Textfeld 5"/>
          <p:cNvSpPr/>
          <p:nvPr/>
        </p:nvSpPr>
        <p:spPr>
          <a:xfrm>
            <a:off x="1010880" y="5698800"/>
            <a:ext cx="140364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dk1"/>
                </a:solidFill>
                <a:latin typeface="Calibri"/>
              </a:rPr>
              <a:t>Bonavita, </a:t>
            </a:r>
            <a:r>
              <a:rPr b="0" lang="de-DE" sz="1600" spc="-1" strike="noStrike" u="sng">
                <a:solidFill>
                  <a:schemeClr val="dk1"/>
                </a:solidFill>
                <a:uFillTx/>
                <a:latin typeface="Calibri"/>
                <a:hlinkClick r:id="rId2"/>
              </a:rPr>
              <a:t>2024</a:t>
            </a:r>
            <a:endParaRPr b="0" lang="de-DE" sz="1600" spc="-1" strike="noStrike">
              <a:solidFill>
                <a:srgbClr val="000000"/>
              </a:solidFill>
              <a:latin typeface="Calibri"/>
            </a:endParaRPr>
          </a:p>
        </p:txBody>
      </p:sp>
      <p:sp>
        <p:nvSpPr>
          <p:cNvPr id="467" name="Textfeld 6"/>
          <p:cNvSpPr/>
          <p:nvPr/>
        </p:nvSpPr>
        <p:spPr>
          <a:xfrm>
            <a:off x="2188440" y="1079280"/>
            <a:ext cx="128916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2400" spc="-1" strike="noStrike">
                <a:solidFill>
                  <a:schemeClr val="dk1"/>
                </a:solidFill>
                <a:latin typeface="Calibri"/>
              </a:rPr>
              <a:t>IFS-HRES</a:t>
            </a:r>
            <a:endParaRPr b="0" lang="de-DE" sz="2400" spc="-1" strike="noStrike">
              <a:solidFill>
                <a:srgbClr val="000000"/>
              </a:solidFill>
              <a:latin typeface="Calibri"/>
            </a:endParaRPr>
          </a:p>
        </p:txBody>
      </p:sp>
      <p:sp>
        <p:nvSpPr>
          <p:cNvPr id="468" name="Textfeld 7"/>
          <p:cNvSpPr/>
          <p:nvPr/>
        </p:nvSpPr>
        <p:spPr>
          <a:xfrm>
            <a:off x="5675400" y="1074240"/>
            <a:ext cx="84096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2400" spc="-1" strike="noStrike">
                <a:solidFill>
                  <a:schemeClr val="dk1"/>
                </a:solidFill>
                <a:latin typeface="Calibri"/>
              </a:rPr>
              <a:t>ERA5</a:t>
            </a:r>
            <a:endParaRPr b="0" lang="de-DE" sz="2400" spc="-1" strike="noStrike">
              <a:solidFill>
                <a:srgbClr val="000000"/>
              </a:solidFill>
              <a:latin typeface="Calibri"/>
            </a:endParaRPr>
          </a:p>
        </p:txBody>
      </p:sp>
      <p:sp>
        <p:nvSpPr>
          <p:cNvPr id="469" name="Textfeld 8"/>
          <p:cNvSpPr/>
          <p:nvPr/>
        </p:nvSpPr>
        <p:spPr>
          <a:xfrm>
            <a:off x="8359200" y="1074240"/>
            <a:ext cx="205704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2400" spc="-1" strike="noStrike">
                <a:solidFill>
                  <a:schemeClr val="dk1"/>
                </a:solidFill>
                <a:latin typeface="Calibri"/>
              </a:rPr>
              <a:t>PanguWeather</a:t>
            </a:r>
            <a:endParaRPr b="0" lang="de-DE" sz="2400" spc="-1" strike="noStrike">
              <a:solidFill>
                <a:srgbClr val="000000"/>
              </a:solidFill>
              <a:latin typeface="Calibri"/>
            </a:endParaRPr>
          </a:p>
        </p:txBody>
      </p:sp>
      <p:sp>
        <p:nvSpPr>
          <p:cNvPr id="470"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0" lang="de-DE" sz="4000" spc="-1" strike="noStrike">
                <a:solidFill>
                  <a:schemeClr val="dk1"/>
                </a:solidFill>
                <a:latin typeface="Calibri"/>
                <a:ea typeface="Calibri"/>
              </a:rPr>
              <a:t>Limitations of DL weather models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71" name="Textfeld 2"/>
          <p:cNvSpPr/>
          <p:nvPr/>
        </p:nvSpPr>
        <p:spPr>
          <a:xfrm>
            <a:off x="838080" y="1197720"/>
            <a:ext cx="10368360" cy="45104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spcAft>
                <a:spcPts val="1199"/>
              </a:spcAft>
            </a:pPr>
            <a:r>
              <a:rPr b="0" lang="de-DE" sz="2000" spc="-1" strike="noStrike">
                <a:solidFill>
                  <a:schemeClr val="dk1"/>
                </a:solidFill>
                <a:latin typeface="Calibri"/>
              </a:rPr>
              <a:t>„</a:t>
            </a:r>
            <a:r>
              <a:rPr b="0" lang="en-US" sz="2000" spc="-1" strike="noStrike">
                <a:solidFill>
                  <a:schemeClr val="dk1"/>
                </a:solidFill>
                <a:latin typeface="Calibri"/>
              </a:rPr>
              <a:t>However, for the local networks that use the special treatment of the area around the pole, as discussed in the previous section, </a:t>
            </a:r>
            <a:r>
              <a:rPr b="0" lang="en-US" sz="2000" spc="-1" strike="noStrike">
                <a:solidFill>
                  <a:srgbClr val="c00000"/>
                </a:solidFill>
                <a:latin typeface="Calibri"/>
              </a:rPr>
              <a:t>the forecast error diverges </a:t>
            </a:r>
            <a:r>
              <a:rPr b="0" lang="en-US" sz="2000" spc="-1" strike="noStrike">
                <a:solidFill>
                  <a:schemeClr val="dk1"/>
                </a:solidFill>
                <a:latin typeface="Calibri"/>
              </a:rPr>
              <a:t>for the 7×7 and the 9×9 configuration. […likely that this can be fixed…]</a:t>
            </a:r>
            <a:r>
              <a:rPr b="0" lang="de-DE" sz="2000" spc="-1" strike="noStrike">
                <a:solidFill>
                  <a:schemeClr val="dk1"/>
                </a:solidFill>
                <a:latin typeface="Calibri"/>
              </a:rPr>
              <a:t>“ (Düben and Bauer, 2018)</a:t>
            </a:r>
            <a:endParaRPr b="0" lang="de-DE" sz="2000" spc="-1" strike="noStrike">
              <a:solidFill>
                <a:srgbClr val="000000"/>
              </a:solidFill>
              <a:latin typeface="Calibri"/>
            </a:endParaRPr>
          </a:p>
          <a:p>
            <a:pPr defTabSz="914400">
              <a:lnSpc>
                <a:spcPct val="100000"/>
              </a:lnSpc>
              <a:spcAft>
                <a:spcPts val="1199"/>
              </a:spcAft>
            </a:pPr>
            <a:r>
              <a:rPr b="0" lang="de-DE" sz="2000" spc="-1" strike="noStrike">
                <a:solidFill>
                  <a:schemeClr val="dk1"/>
                </a:solidFill>
                <a:latin typeface="Calibri"/>
              </a:rPr>
              <a:t>„</a:t>
            </a:r>
            <a:r>
              <a:rPr b="0" lang="en-US" sz="2000" spc="-1" strike="noStrike">
                <a:solidFill>
                  <a:schemeClr val="dk1"/>
                </a:solidFill>
                <a:latin typeface="Calibri"/>
              </a:rPr>
              <a:t>Every one of the 4-week forecasts initialized twice weekly in the 2-year test set (210 total forecasts) was </a:t>
            </a:r>
            <a:r>
              <a:rPr b="0" lang="en-US" sz="2000" spc="-1" strike="noStrike">
                <a:solidFill>
                  <a:srgbClr val="c00000"/>
                </a:solidFill>
                <a:latin typeface="Calibri"/>
              </a:rPr>
              <a:t>free from instabilities and the amplification of spurious perturbations</a:t>
            </a:r>
            <a:r>
              <a:rPr b="0" lang="en-US" sz="2000" spc="-1" strike="noStrike">
                <a:solidFill>
                  <a:schemeClr val="dk1"/>
                </a:solidFill>
                <a:latin typeface="Calibri"/>
              </a:rPr>
              <a:t>.</a:t>
            </a:r>
            <a:r>
              <a:rPr b="0" lang="de-DE" sz="2000" spc="-1" strike="noStrike">
                <a:solidFill>
                  <a:schemeClr val="dk1"/>
                </a:solidFill>
                <a:latin typeface="Calibri"/>
              </a:rPr>
              <a:t>“  (Weyn et al., 2020)</a:t>
            </a:r>
            <a:endParaRPr b="0" lang="de-DE" sz="2000" spc="-1" strike="noStrike">
              <a:solidFill>
                <a:srgbClr val="000000"/>
              </a:solidFill>
              <a:latin typeface="Calibri"/>
            </a:endParaRPr>
          </a:p>
          <a:p>
            <a:pPr defTabSz="914400">
              <a:lnSpc>
                <a:spcPct val="100000"/>
              </a:lnSpc>
              <a:spcAft>
                <a:spcPts val="1199"/>
              </a:spcAft>
            </a:pPr>
            <a:r>
              <a:rPr b="0" lang="de-DE" sz="2000" spc="-1" strike="noStrike">
                <a:solidFill>
                  <a:schemeClr val="dk1"/>
                </a:solidFill>
                <a:latin typeface="Calibri"/>
              </a:rPr>
              <a:t>„</a:t>
            </a:r>
            <a:r>
              <a:rPr b="0" lang="en-US" sz="2000" spc="-1" strike="noStrike">
                <a:solidFill>
                  <a:schemeClr val="dk1"/>
                </a:solidFill>
                <a:latin typeface="Calibri"/>
              </a:rPr>
              <a:t>Moreover, the </a:t>
            </a:r>
            <a:r>
              <a:rPr b="0" lang="en-US" sz="2000" spc="-1" strike="noStrike">
                <a:solidFill>
                  <a:srgbClr val="c00000"/>
                </a:solidFill>
                <a:latin typeface="Calibri"/>
              </a:rPr>
              <a:t>similarities in error growth of a data-driven forecast and a standard NWP forecast </a:t>
            </a:r>
            <a:r>
              <a:rPr b="0" lang="en-US" sz="2000" spc="-1" strike="noStrike">
                <a:solidFill>
                  <a:schemeClr val="dk1"/>
                </a:solidFill>
                <a:latin typeface="Calibri"/>
              </a:rPr>
              <a:t>indicate similar sensitivities to chaos between ML-based and physically-based models.</a:t>
            </a:r>
            <a:r>
              <a:rPr b="0" lang="de-DE" sz="2000" spc="-1" strike="noStrike">
                <a:solidFill>
                  <a:schemeClr val="dk1"/>
                </a:solidFill>
                <a:latin typeface="Calibri"/>
              </a:rPr>
              <a:t>“ (Ben Bouallegue et al., 2023)</a:t>
            </a:r>
            <a:endParaRPr b="0" lang="de-DE" sz="2000" spc="-1" strike="noStrike">
              <a:solidFill>
                <a:srgbClr val="000000"/>
              </a:solidFill>
              <a:latin typeface="Calibri"/>
            </a:endParaRPr>
          </a:p>
          <a:p>
            <a:pPr defTabSz="914400">
              <a:lnSpc>
                <a:spcPct val="100000"/>
              </a:lnSpc>
              <a:spcAft>
                <a:spcPts val="1199"/>
              </a:spcAft>
            </a:pPr>
            <a:r>
              <a:rPr b="0" lang="de-DE" sz="2000" spc="-1" strike="noStrike">
                <a:solidFill>
                  <a:schemeClr val="dk1"/>
                </a:solidFill>
                <a:latin typeface="Calibri"/>
              </a:rPr>
              <a:t>„</a:t>
            </a:r>
            <a:r>
              <a:rPr b="0" lang="en-US" sz="2000" spc="-1" strike="noStrike">
                <a:solidFill>
                  <a:schemeClr val="dk1"/>
                </a:solidFill>
                <a:latin typeface="Calibri"/>
              </a:rPr>
              <a:t>More generally, the discussion above and the results presented here highlight one of the main challenges for the next generation of data-driven ML prediction models, namely, how to produce forecasts that are skilful and at the same time dynamically and physically consistent at all relevant spatial scales.</a:t>
            </a:r>
            <a:r>
              <a:rPr b="0" lang="de-DE" sz="2000" spc="-1" strike="noStrike">
                <a:solidFill>
                  <a:schemeClr val="dk1"/>
                </a:solidFill>
                <a:latin typeface="Calibri"/>
              </a:rPr>
              <a:t>“ (Bonavita, 2024)</a:t>
            </a:r>
            <a:endParaRPr b="0" lang="de-DE" sz="2000" spc="-1" strike="noStrike">
              <a:solidFill>
                <a:srgbClr val="000000"/>
              </a:solidFill>
              <a:latin typeface="Calibri"/>
            </a:endParaRPr>
          </a:p>
        </p:txBody>
      </p:sp>
      <p:sp>
        <p:nvSpPr>
          <p:cNvPr id="472"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0" lang="de-DE" sz="4000" spc="-1" strike="noStrike">
                <a:solidFill>
                  <a:schemeClr val="dk1"/>
                </a:solidFill>
                <a:latin typeface="Calibri"/>
                <a:ea typeface="Calibri"/>
              </a:rPr>
              <a:t>DNN stability and robustness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73" name="Textfeld 2"/>
          <p:cNvSpPr/>
          <p:nvPr/>
        </p:nvSpPr>
        <p:spPr>
          <a:xfrm>
            <a:off x="8622000" y="1247760"/>
            <a:ext cx="2800080" cy="9126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800" spc="-1" strike="noStrike">
                <a:solidFill>
                  <a:schemeClr val="dk1"/>
                </a:solidFill>
                <a:latin typeface="Calibri"/>
              </a:rPr>
              <a:t>Case study on temperature instability NeuralGCM; </a:t>
            </a:r>
            <a:endParaRPr b="0" lang="de-DE" sz="1800" spc="-1" strike="noStrike">
              <a:solidFill>
                <a:srgbClr val="000000"/>
              </a:solidFill>
              <a:latin typeface="Calibri"/>
            </a:endParaRPr>
          </a:p>
          <a:p>
            <a:pPr algn="ctr" defTabSz="914400">
              <a:lnSpc>
                <a:spcPct val="100000"/>
              </a:lnSpc>
            </a:pPr>
            <a:r>
              <a:rPr b="0" lang="de-DE" sz="1800" spc="-1" strike="noStrike">
                <a:solidFill>
                  <a:schemeClr val="dk1"/>
                </a:solidFill>
                <a:latin typeface="Calibri"/>
              </a:rPr>
              <a:t>after 139 days</a:t>
            </a:r>
            <a:endParaRPr b="0" lang="de-DE" sz="1800" spc="-1" strike="noStrike">
              <a:solidFill>
                <a:srgbClr val="000000"/>
              </a:solidFill>
              <a:latin typeface="Calibri"/>
            </a:endParaRPr>
          </a:p>
        </p:txBody>
      </p:sp>
      <p:pic>
        <p:nvPicPr>
          <p:cNvPr id="474" name="Grafik 4" descr=""/>
          <p:cNvPicPr/>
          <p:nvPr/>
        </p:nvPicPr>
        <p:blipFill>
          <a:blip r:embed="rId1"/>
          <a:srcRect l="0" t="1786" r="0" b="0"/>
          <a:stretch/>
        </p:blipFill>
        <p:spPr>
          <a:xfrm>
            <a:off x="8690760" y="2170800"/>
            <a:ext cx="2662920" cy="3409560"/>
          </a:xfrm>
          <a:prstGeom prst="rect">
            <a:avLst/>
          </a:prstGeom>
          <a:ln w="0">
            <a:noFill/>
          </a:ln>
        </p:spPr>
      </p:pic>
      <p:sp>
        <p:nvSpPr>
          <p:cNvPr id="475" name="Textfeld 5"/>
          <p:cNvSpPr/>
          <p:nvPr/>
        </p:nvSpPr>
        <p:spPr>
          <a:xfrm>
            <a:off x="8818200" y="5580720"/>
            <a:ext cx="2097360" cy="27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200" spc="-1" strike="noStrike">
                <a:solidFill>
                  <a:schemeClr val="dk1"/>
                </a:solidFill>
                <a:latin typeface="Calibri"/>
              </a:rPr>
              <a:t>Kochkov et al. (</a:t>
            </a:r>
            <a:r>
              <a:rPr b="0" lang="de-DE" sz="1200" spc="-1" strike="noStrike" u="sng">
                <a:solidFill>
                  <a:schemeClr val="dk1"/>
                </a:solidFill>
                <a:uFillTx/>
                <a:latin typeface="Calibri"/>
                <a:hlinkClick r:id="rId2"/>
              </a:rPr>
              <a:t>Arxiv</a:t>
            </a:r>
            <a:r>
              <a:rPr b="0" lang="de-DE" sz="1200" spc="-1" strike="noStrike" u="sng">
                <a:solidFill>
                  <a:schemeClr val="dk1"/>
                </a:solidFill>
                <a:uFillTx/>
                <a:latin typeface="Calibri"/>
                <a:hlinkClick r:id="rId3"/>
              </a:rPr>
              <a:t>, 2024</a:t>
            </a:r>
            <a:r>
              <a:rPr b="0" lang="de-DE" sz="1200" spc="-1" strike="noStrike">
                <a:solidFill>
                  <a:schemeClr val="dk1"/>
                </a:solidFill>
                <a:latin typeface="Calibri"/>
              </a:rPr>
              <a:t>)</a:t>
            </a:r>
            <a:endParaRPr b="0" lang="de-DE" sz="1200" spc="-1" strike="noStrike">
              <a:solidFill>
                <a:srgbClr val="000000"/>
              </a:solidFill>
              <a:latin typeface="Calibri"/>
            </a:endParaRPr>
          </a:p>
        </p:txBody>
      </p:sp>
      <p:grpSp>
        <p:nvGrpSpPr>
          <p:cNvPr id="476" name="Gruppieren 10"/>
          <p:cNvGrpSpPr/>
          <p:nvPr/>
        </p:nvGrpSpPr>
        <p:grpSpPr>
          <a:xfrm>
            <a:off x="1162440" y="2448000"/>
            <a:ext cx="5986080" cy="3258720"/>
            <a:chOff x="1162440" y="2448000"/>
            <a:chExt cx="5986080" cy="3258720"/>
          </a:xfrm>
        </p:grpSpPr>
        <p:pic>
          <p:nvPicPr>
            <p:cNvPr id="477" name="Grafik 7" descr=""/>
            <p:cNvPicPr/>
            <p:nvPr/>
          </p:nvPicPr>
          <p:blipFill>
            <a:blip r:embed="rId4"/>
            <a:stretch/>
          </p:blipFill>
          <p:spPr>
            <a:xfrm>
              <a:off x="1162440" y="2448000"/>
              <a:ext cx="5986080" cy="3258720"/>
            </a:xfrm>
            <a:prstGeom prst="rect">
              <a:avLst/>
            </a:prstGeom>
            <a:ln w="0">
              <a:noFill/>
            </a:ln>
          </p:spPr>
        </p:pic>
        <p:sp>
          <p:nvSpPr>
            <p:cNvPr id="478" name="Textfeld 8"/>
            <p:cNvSpPr/>
            <p:nvPr/>
          </p:nvSpPr>
          <p:spPr>
            <a:xfrm>
              <a:off x="2743200" y="2946960"/>
              <a:ext cx="24397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Training: 12-hour rollout</a:t>
              </a:r>
              <a:endParaRPr b="0" lang="de-DE" sz="1800" spc="-1" strike="noStrike">
                <a:solidFill>
                  <a:srgbClr val="000000"/>
                </a:solidFill>
                <a:latin typeface="Calibri"/>
              </a:endParaRPr>
            </a:p>
          </p:txBody>
        </p:sp>
        <p:sp>
          <p:nvSpPr>
            <p:cNvPr id="479" name="Textfeld 9"/>
            <p:cNvSpPr/>
            <p:nvPr/>
          </p:nvSpPr>
          <p:spPr>
            <a:xfrm>
              <a:off x="2793600" y="3855600"/>
              <a:ext cx="23011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rgbClr val="ffc000"/>
                  </a:solidFill>
                  <a:latin typeface="Calibri"/>
                </a:rPr>
                <a:t>Training: 5-days rollout</a:t>
              </a:r>
              <a:endParaRPr b="0" lang="de-DE" sz="1800" spc="-1" strike="noStrike">
                <a:solidFill>
                  <a:srgbClr val="000000"/>
                </a:solidFill>
                <a:latin typeface="Calibri"/>
              </a:endParaRPr>
            </a:p>
          </p:txBody>
        </p:sp>
      </p:grpSp>
      <p:sp>
        <p:nvSpPr>
          <p:cNvPr id="480" name="Textfeld 11"/>
          <p:cNvSpPr/>
          <p:nvPr/>
        </p:nvSpPr>
        <p:spPr>
          <a:xfrm>
            <a:off x="1080000" y="5751360"/>
            <a:ext cx="2097360" cy="27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200" spc="-1" strike="noStrike">
                <a:solidFill>
                  <a:schemeClr val="dk1"/>
                </a:solidFill>
                <a:latin typeface="Calibri"/>
              </a:rPr>
              <a:t>Kochkov et al. (</a:t>
            </a:r>
            <a:r>
              <a:rPr b="0" lang="de-DE" sz="1200" spc="-1" strike="noStrike" u="sng">
                <a:solidFill>
                  <a:schemeClr val="dk1"/>
                </a:solidFill>
                <a:uFillTx/>
                <a:latin typeface="Calibri"/>
                <a:hlinkClick r:id="rId5"/>
              </a:rPr>
              <a:t>Arxiv</a:t>
            </a:r>
            <a:r>
              <a:rPr b="0" lang="de-DE" sz="1200" spc="-1" strike="noStrike" u="sng">
                <a:solidFill>
                  <a:schemeClr val="dk1"/>
                </a:solidFill>
                <a:uFillTx/>
                <a:latin typeface="Calibri"/>
                <a:hlinkClick r:id="rId6"/>
              </a:rPr>
              <a:t>, 2024</a:t>
            </a:r>
            <a:r>
              <a:rPr b="0" lang="de-DE" sz="1200" spc="-1" strike="noStrike">
                <a:solidFill>
                  <a:schemeClr val="dk1"/>
                </a:solidFill>
                <a:latin typeface="Calibri"/>
              </a:rPr>
              <a:t>)</a:t>
            </a:r>
            <a:endParaRPr b="0" lang="de-DE" sz="1200" spc="-1" strike="noStrike">
              <a:solidFill>
                <a:srgbClr val="000000"/>
              </a:solidFill>
              <a:latin typeface="Calibri"/>
            </a:endParaRPr>
          </a:p>
        </p:txBody>
      </p:sp>
      <p:sp>
        <p:nvSpPr>
          <p:cNvPr id="481" name="Textfeld 12"/>
          <p:cNvSpPr/>
          <p:nvPr/>
        </p:nvSpPr>
        <p:spPr>
          <a:xfrm>
            <a:off x="850320" y="1203120"/>
            <a:ext cx="7199280" cy="9126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rgbClr val="00b050"/>
                </a:solidFill>
                <a:latin typeface="Calibri"/>
              </a:rPr>
              <a:t>Weyn et al. (2020): up to 1 year</a:t>
            </a:r>
            <a:endParaRPr b="0" lang="de-DE" sz="1800" spc="-1" strike="noStrike">
              <a:solidFill>
                <a:srgbClr val="000000"/>
              </a:solidFill>
              <a:latin typeface="Calibri"/>
            </a:endParaRPr>
          </a:p>
          <a:p>
            <a:pPr defTabSz="914400">
              <a:lnSpc>
                <a:spcPct val="100000"/>
              </a:lnSpc>
            </a:pPr>
            <a:r>
              <a:rPr b="0" lang="de-DE" sz="1800" spc="-1" strike="noStrike">
                <a:solidFill>
                  <a:srgbClr val="00b050"/>
                </a:solidFill>
                <a:latin typeface="Calibri"/>
              </a:rPr>
              <a:t>Watt-Meyer et al. (2023) [ACE]: up to 100 years</a:t>
            </a:r>
            <a:endParaRPr b="0" lang="de-DE" sz="1800" spc="-1" strike="noStrike">
              <a:solidFill>
                <a:srgbClr val="000000"/>
              </a:solidFill>
              <a:latin typeface="Calibri"/>
            </a:endParaRPr>
          </a:p>
          <a:p>
            <a:pPr defTabSz="914400">
              <a:lnSpc>
                <a:spcPct val="100000"/>
              </a:lnSpc>
            </a:pPr>
            <a:r>
              <a:rPr b="0" lang="de-DE" sz="1800" spc="-1" strike="noStrike">
                <a:solidFill>
                  <a:srgbClr val="00b050"/>
                </a:solidFill>
                <a:latin typeface="Calibri"/>
              </a:rPr>
              <a:t>Kochkov et al. (2024) [NeuralGCM]: up to 40 years (22 out of 37 runs stable)</a:t>
            </a:r>
            <a:endParaRPr b="0" lang="de-DE" sz="1800" spc="-1" strike="noStrike">
              <a:solidFill>
                <a:srgbClr val="000000"/>
              </a:solidFill>
              <a:latin typeface="Calibri"/>
            </a:endParaRPr>
          </a:p>
        </p:txBody>
      </p:sp>
      <p:sp>
        <p:nvSpPr>
          <p:cNvPr id="482"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Long-term rollout</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83" name="Textfeld 2"/>
          <p:cNvSpPr/>
          <p:nvPr/>
        </p:nvSpPr>
        <p:spPr>
          <a:xfrm>
            <a:off x="1740600" y="6143760"/>
            <a:ext cx="2097360" cy="27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200" spc="-1" strike="noStrike">
                <a:solidFill>
                  <a:schemeClr val="dk1"/>
                </a:solidFill>
                <a:latin typeface="Calibri"/>
              </a:rPr>
              <a:t>Kochkov et al. (</a:t>
            </a:r>
            <a:r>
              <a:rPr b="0" lang="de-DE" sz="1200" spc="-1" strike="noStrike" u="sng">
                <a:solidFill>
                  <a:schemeClr val="dk1"/>
                </a:solidFill>
                <a:uFillTx/>
                <a:latin typeface="Calibri"/>
                <a:hlinkClick r:id="rId1"/>
              </a:rPr>
              <a:t>Arxiv</a:t>
            </a:r>
            <a:r>
              <a:rPr b="0" lang="de-DE" sz="1200" spc="-1" strike="noStrike" u="sng">
                <a:solidFill>
                  <a:schemeClr val="dk1"/>
                </a:solidFill>
                <a:uFillTx/>
                <a:latin typeface="Calibri"/>
                <a:hlinkClick r:id="rId2"/>
              </a:rPr>
              <a:t>, 2024</a:t>
            </a:r>
            <a:r>
              <a:rPr b="0" lang="de-DE" sz="1200" spc="-1" strike="noStrike">
                <a:solidFill>
                  <a:schemeClr val="dk1"/>
                </a:solidFill>
                <a:latin typeface="Calibri"/>
              </a:rPr>
              <a:t>)</a:t>
            </a:r>
            <a:endParaRPr b="0" lang="de-DE" sz="1200" spc="-1" strike="noStrike">
              <a:solidFill>
                <a:srgbClr val="000000"/>
              </a:solidFill>
              <a:latin typeface="Calibri"/>
            </a:endParaRPr>
          </a:p>
        </p:txBody>
      </p:sp>
      <p:pic>
        <p:nvPicPr>
          <p:cNvPr id="484" name="Grafik 8" descr=""/>
          <p:cNvPicPr/>
          <p:nvPr/>
        </p:nvPicPr>
        <p:blipFill>
          <a:blip r:embed="rId3"/>
          <a:stretch/>
        </p:blipFill>
        <p:spPr>
          <a:xfrm>
            <a:off x="1740600" y="1525680"/>
            <a:ext cx="9156960" cy="4318920"/>
          </a:xfrm>
          <a:prstGeom prst="rect">
            <a:avLst/>
          </a:prstGeom>
          <a:ln w="0">
            <a:noFill/>
          </a:ln>
        </p:spPr>
      </p:pic>
      <p:sp>
        <p:nvSpPr>
          <p:cNvPr id="485" name="Textfeld 9"/>
          <p:cNvSpPr/>
          <p:nvPr/>
        </p:nvSpPr>
        <p:spPr>
          <a:xfrm>
            <a:off x="4230360" y="1013040"/>
            <a:ext cx="666720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800" spc="-1" strike="noStrike">
                <a:solidFill>
                  <a:schemeClr val="dk1"/>
                </a:solidFill>
                <a:latin typeface="Calibri"/>
              </a:rPr>
              <a:t>High quality deterministic forecasts up to 10 days, probabilistic forecasts up to 15 days, and stable „weather“ on century time scales</a:t>
            </a:r>
            <a:endParaRPr b="0" lang="de-DE" sz="1800" spc="-1" strike="noStrike">
              <a:solidFill>
                <a:srgbClr val="000000"/>
              </a:solidFill>
              <a:latin typeface="Calibri"/>
            </a:endParaRPr>
          </a:p>
        </p:txBody>
      </p:sp>
      <p:sp>
        <p:nvSpPr>
          <p:cNvPr id="486"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Climate time scales; NeuralGCM</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87" name="Textfeld 2"/>
          <p:cNvSpPr/>
          <p:nvPr/>
        </p:nvSpPr>
        <p:spPr>
          <a:xfrm>
            <a:off x="1369800" y="5550120"/>
            <a:ext cx="2097360" cy="27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200" spc="-1" strike="noStrike">
                <a:solidFill>
                  <a:schemeClr val="dk1"/>
                </a:solidFill>
                <a:latin typeface="Calibri"/>
              </a:rPr>
              <a:t>Kochkov et al. (</a:t>
            </a:r>
            <a:r>
              <a:rPr b="0" lang="de-DE" sz="1200" spc="-1" strike="noStrike" u="sng">
                <a:solidFill>
                  <a:schemeClr val="dk1"/>
                </a:solidFill>
                <a:uFillTx/>
                <a:latin typeface="Calibri"/>
                <a:hlinkClick r:id="rId1"/>
              </a:rPr>
              <a:t>Arxiv</a:t>
            </a:r>
            <a:r>
              <a:rPr b="0" lang="de-DE" sz="1200" spc="-1" strike="noStrike" u="sng">
                <a:solidFill>
                  <a:schemeClr val="dk1"/>
                </a:solidFill>
                <a:uFillTx/>
                <a:latin typeface="Calibri"/>
                <a:hlinkClick r:id="rId2"/>
              </a:rPr>
              <a:t>, 2024</a:t>
            </a:r>
            <a:r>
              <a:rPr b="0" lang="de-DE" sz="1200" spc="-1" strike="noStrike">
                <a:solidFill>
                  <a:schemeClr val="dk1"/>
                </a:solidFill>
                <a:latin typeface="Calibri"/>
              </a:rPr>
              <a:t>)</a:t>
            </a:r>
            <a:endParaRPr b="0" lang="de-DE" sz="1200" spc="-1" strike="noStrike">
              <a:solidFill>
                <a:srgbClr val="000000"/>
              </a:solidFill>
              <a:latin typeface="Calibri"/>
            </a:endParaRPr>
          </a:p>
        </p:txBody>
      </p:sp>
      <p:sp>
        <p:nvSpPr>
          <p:cNvPr id="488" name="Textfeld 9"/>
          <p:cNvSpPr/>
          <p:nvPr/>
        </p:nvSpPr>
        <p:spPr>
          <a:xfrm>
            <a:off x="2509200" y="1574640"/>
            <a:ext cx="6667200" cy="3945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1" lang="de-DE" sz="2000" spc="-1" strike="noStrike">
                <a:solidFill>
                  <a:schemeClr val="dk1"/>
                </a:solidFill>
                <a:latin typeface="Calibri"/>
              </a:rPr>
              <a:t>850 hPa temperature bias averaged 1981-2014</a:t>
            </a:r>
            <a:endParaRPr b="0" lang="de-DE" sz="2000" spc="-1" strike="noStrike">
              <a:solidFill>
                <a:srgbClr val="000000"/>
              </a:solidFill>
              <a:latin typeface="Calibri"/>
            </a:endParaRPr>
          </a:p>
        </p:txBody>
      </p:sp>
      <p:pic>
        <p:nvPicPr>
          <p:cNvPr id="489" name="Grafik 4" descr=""/>
          <p:cNvPicPr/>
          <p:nvPr/>
        </p:nvPicPr>
        <p:blipFill>
          <a:blip r:embed="rId3"/>
          <a:stretch/>
        </p:blipFill>
        <p:spPr>
          <a:xfrm>
            <a:off x="1188360" y="2671560"/>
            <a:ext cx="4558320" cy="2652480"/>
          </a:xfrm>
          <a:prstGeom prst="rect">
            <a:avLst/>
          </a:prstGeom>
          <a:ln w="0">
            <a:noFill/>
          </a:ln>
        </p:spPr>
      </p:pic>
      <p:pic>
        <p:nvPicPr>
          <p:cNvPr id="490" name="Grafik 6" descr=""/>
          <p:cNvPicPr/>
          <p:nvPr/>
        </p:nvPicPr>
        <p:blipFill>
          <a:blip r:embed="rId4"/>
          <a:stretch/>
        </p:blipFill>
        <p:spPr>
          <a:xfrm>
            <a:off x="6260760" y="2539800"/>
            <a:ext cx="4766760" cy="2783880"/>
          </a:xfrm>
          <a:prstGeom prst="rect">
            <a:avLst/>
          </a:prstGeom>
          <a:ln w="0">
            <a:noFill/>
          </a:ln>
        </p:spPr>
      </p:pic>
      <p:sp>
        <p:nvSpPr>
          <p:cNvPr id="491" name="Textfeld 7"/>
          <p:cNvSpPr/>
          <p:nvPr/>
        </p:nvSpPr>
        <p:spPr>
          <a:xfrm>
            <a:off x="1681560" y="2158200"/>
            <a:ext cx="35719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Worst </a:t>
            </a:r>
            <a:r>
              <a:rPr b="0" lang="de-DE" sz="1800" spc="-1" strike="noStrike">
                <a:solidFill>
                  <a:schemeClr val="dk1"/>
                </a:solidFill>
                <a:latin typeface="Calibri"/>
              </a:rPr>
              <a:t>of 22 Neural GCM simulations</a:t>
            </a:r>
            <a:endParaRPr b="0" lang="de-DE" sz="1800" spc="-1" strike="noStrike">
              <a:solidFill>
                <a:srgbClr val="000000"/>
              </a:solidFill>
              <a:latin typeface="Calibri"/>
            </a:endParaRPr>
          </a:p>
        </p:txBody>
      </p:sp>
      <p:sp>
        <p:nvSpPr>
          <p:cNvPr id="492" name="Textfeld 10"/>
          <p:cNvSpPr/>
          <p:nvPr/>
        </p:nvSpPr>
        <p:spPr>
          <a:xfrm>
            <a:off x="7007040" y="2170800"/>
            <a:ext cx="3405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Best </a:t>
            </a:r>
            <a:r>
              <a:rPr b="0" lang="de-DE" sz="1800" spc="-1" strike="noStrike">
                <a:solidFill>
                  <a:schemeClr val="dk1"/>
                </a:solidFill>
                <a:latin typeface="Calibri"/>
              </a:rPr>
              <a:t>of 22 CMIP6 GCM simulations</a:t>
            </a:r>
            <a:endParaRPr b="0" lang="de-DE" sz="1800" spc="-1" strike="noStrike">
              <a:solidFill>
                <a:srgbClr val="000000"/>
              </a:solidFill>
              <a:latin typeface="Calibri"/>
            </a:endParaRPr>
          </a:p>
        </p:txBody>
      </p:sp>
      <p:sp>
        <p:nvSpPr>
          <p:cNvPr id="493" name="PlaceHolder 1"/>
          <p:cNvSpPr>
            <a:spLocks noGrp="1"/>
          </p:cNvSpPr>
          <p:nvPr>
            <p:ph type="title"/>
          </p:nvPr>
        </p:nvSpPr>
        <p:spPr>
          <a:xfrm>
            <a:off x="838080" y="250920"/>
            <a:ext cx="10515240" cy="893160"/>
          </a:xfrm>
          <a:prstGeom prst="rect">
            <a:avLst/>
          </a:prstGeom>
          <a:noFill/>
          <a:ln w="0">
            <a:noFill/>
          </a:ln>
        </p:spPr>
        <p:txBody>
          <a:bodyPr anchor="ctr">
            <a:normAutofit fontScale="71505"/>
          </a:bodyPr>
          <a:p>
            <a:pPr indent="0" defTabSz="914400">
              <a:lnSpc>
                <a:spcPct val="90000"/>
              </a:lnSpc>
              <a:buNone/>
            </a:pPr>
            <a:r>
              <a:rPr b="1" lang="de-DE" sz="4000" spc="-1" strike="noStrike">
                <a:solidFill>
                  <a:schemeClr val="dk1"/>
                </a:solidFill>
                <a:latin typeface="Calibri"/>
                <a:ea typeface="Calibri"/>
              </a:rPr>
              <a:t>Climate time scales: Neural GCM achieves reduced bias in climate predictions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494" name="Textfeld 7"/>
          <p:cNvSpPr/>
          <p:nvPr/>
        </p:nvSpPr>
        <p:spPr>
          <a:xfrm>
            <a:off x="1856880" y="2493360"/>
            <a:ext cx="1534320" cy="36396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0" lang="de-DE" sz="1800" spc="-1" strike="noStrike">
                <a:solidFill>
                  <a:schemeClr val="dk1"/>
                </a:solidFill>
                <a:latin typeface="Calibri"/>
              </a:rPr>
              <a:t>IFS HRES (0.1°)</a:t>
            </a:r>
            <a:endParaRPr b="0" lang="de-DE" sz="1800" spc="-1" strike="noStrike">
              <a:solidFill>
                <a:srgbClr val="000000"/>
              </a:solidFill>
              <a:latin typeface="Calibri"/>
            </a:endParaRPr>
          </a:p>
        </p:txBody>
      </p:sp>
      <p:sp>
        <p:nvSpPr>
          <p:cNvPr id="495" name="Textfeld 8"/>
          <p:cNvSpPr/>
          <p:nvPr/>
        </p:nvSpPr>
        <p:spPr>
          <a:xfrm>
            <a:off x="4267440" y="2210400"/>
            <a:ext cx="367092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1" lang="de-DE" sz="1800" spc="-1" strike="noStrike">
                <a:solidFill>
                  <a:schemeClr val="dk1"/>
                </a:solidFill>
                <a:latin typeface="Calibri"/>
              </a:rPr>
              <a:t>Specific humidity, 700 hPa, t+10 days</a:t>
            </a:r>
            <a:endParaRPr b="0" lang="de-DE" sz="1800" spc="-1" strike="noStrike">
              <a:solidFill>
                <a:srgbClr val="000000"/>
              </a:solidFill>
              <a:latin typeface="Calibri"/>
            </a:endParaRPr>
          </a:p>
        </p:txBody>
      </p:sp>
      <p:sp>
        <p:nvSpPr>
          <p:cNvPr id="496" name="Textfeld 11"/>
          <p:cNvSpPr/>
          <p:nvPr/>
        </p:nvSpPr>
        <p:spPr>
          <a:xfrm>
            <a:off x="469440" y="1429560"/>
            <a:ext cx="11584080" cy="6382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800" spc="-1" strike="noStrike">
                <a:solidFill>
                  <a:schemeClr val="dk1"/>
                </a:solidFill>
                <a:latin typeface="Calibri"/>
              </a:rPr>
              <a:t>„</a:t>
            </a:r>
            <a:r>
              <a:rPr b="0" lang="en-US" sz="1800" spc="-1" strike="noStrike">
                <a:solidFill>
                  <a:schemeClr val="dk1"/>
                </a:solidFill>
                <a:latin typeface="Calibri"/>
              </a:rPr>
              <a:t>The data-driven forecast appears smoother than the operational IFS forecast but the level of smoothness does not seem to increase with the forecast lead time, as we might expect when training toward RMSE.</a:t>
            </a:r>
            <a:r>
              <a:rPr b="0" lang="de-DE" sz="1800" spc="-1" strike="noStrike">
                <a:solidFill>
                  <a:schemeClr val="dk1"/>
                </a:solidFill>
                <a:latin typeface="Calibri"/>
              </a:rPr>
              <a:t>“ (Ben Bouallegue et al., 2023)</a:t>
            </a:r>
            <a:endParaRPr b="0" lang="de-DE" sz="1800" spc="-1" strike="noStrike">
              <a:solidFill>
                <a:srgbClr val="000000"/>
              </a:solidFill>
              <a:latin typeface="Calibri"/>
            </a:endParaRPr>
          </a:p>
        </p:txBody>
      </p:sp>
      <p:pic>
        <p:nvPicPr>
          <p:cNvPr id="497" name="Grafik 13" descr=""/>
          <p:cNvPicPr/>
          <p:nvPr/>
        </p:nvPicPr>
        <p:blipFill>
          <a:blip r:embed="rId1"/>
          <a:stretch/>
        </p:blipFill>
        <p:spPr>
          <a:xfrm>
            <a:off x="824040" y="2961000"/>
            <a:ext cx="7067160" cy="2524320"/>
          </a:xfrm>
          <a:prstGeom prst="rect">
            <a:avLst/>
          </a:prstGeom>
          <a:ln w="0">
            <a:noFill/>
          </a:ln>
        </p:spPr>
      </p:pic>
      <p:pic>
        <p:nvPicPr>
          <p:cNvPr id="498" name="Grafik 15" descr=""/>
          <p:cNvPicPr/>
          <p:nvPr/>
        </p:nvPicPr>
        <p:blipFill>
          <a:blip r:embed="rId2"/>
          <a:stretch/>
        </p:blipFill>
        <p:spPr>
          <a:xfrm>
            <a:off x="7929000" y="2961000"/>
            <a:ext cx="3505320" cy="2524680"/>
          </a:xfrm>
          <a:prstGeom prst="rect">
            <a:avLst/>
          </a:prstGeom>
          <a:ln w="0">
            <a:noFill/>
          </a:ln>
        </p:spPr>
      </p:pic>
      <p:sp>
        <p:nvSpPr>
          <p:cNvPr id="499" name="Textfeld 16"/>
          <p:cNvSpPr/>
          <p:nvPr/>
        </p:nvSpPr>
        <p:spPr>
          <a:xfrm>
            <a:off x="5186880" y="2493360"/>
            <a:ext cx="1818000" cy="36396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0" lang="de-DE" sz="1800" spc="-1" strike="noStrike">
                <a:solidFill>
                  <a:schemeClr val="dk1"/>
                </a:solidFill>
                <a:latin typeface="Calibri"/>
              </a:rPr>
              <a:t>NeuralGCM (0.7°)</a:t>
            </a:r>
            <a:endParaRPr b="0" lang="de-DE" sz="1800" spc="-1" strike="noStrike">
              <a:solidFill>
                <a:srgbClr val="000000"/>
              </a:solidFill>
              <a:latin typeface="Calibri"/>
            </a:endParaRPr>
          </a:p>
        </p:txBody>
      </p:sp>
      <p:sp>
        <p:nvSpPr>
          <p:cNvPr id="500" name="Textfeld 17"/>
          <p:cNvSpPr/>
          <p:nvPr/>
        </p:nvSpPr>
        <p:spPr>
          <a:xfrm>
            <a:off x="8816400" y="2482920"/>
            <a:ext cx="1790280" cy="363960"/>
          </a:xfrm>
          <a:prstGeom prst="rect">
            <a:avLst/>
          </a:prstGeom>
          <a:noFill/>
          <a:ln w="0">
            <a:noFill/>
          </a:ln>
        </p:spPr>
        <p:style>
          <a:lnRef idx="0"/>
          <a:fillRef idx="0"/>
          <a:effectRef idx="0"/>
          <a:fontRef idx="minor"/>
        </p:style>
        <p:txBody>
          <a:bodyPr wrap="none" lIns="90000" rIns="90000" tIns="45000" bIns="45000" anchor="t">
            <a:spAutoFit/>
          </a:bodyPr>
          <a:p>
            <a:pPr algn="ctr" defTabSz="914400">
              <a:lnSpc>
                <a:spcPct val="100000"/>
              </a:lnSpc>
            </a:pPr>
            <a:r>
              <a:rPr b="0" lang="de-DE" sz="1800" spc="-1" strike="noStrike">
                <a:solidFill>
                  <a:schemeClr val="dk1"/>
                </a:solidFill>
                <a:latin typeface="Calibri"/>
              </a:rPr>
              <a:t>Graphcast (0.25°)</a:t>
            </a:r>
            <a:endParaRPr b="0" lang="de-DE" sz="1800" spc="-1" strike="noStrike">
              <a:solidFill>
                <a:srgbClr val="000000"/>
              </a:solidFill>
              <a:latin typeface="Calibri"/>
            </a:endParaRPr>
          </a:p>
        </p:txBody>
      </p:sp>
      <p:sp>
        <p:nvSpPr>
          <p:cNvPr id="501" name="Textfeld 18"/>
          <p:cNvSpPr/>
          <p:nvPr/>
        </p:nvSpPr>
        <p:spPr>
          <a:xfrm>
            <a:off x="740520" y="5583960"/>
            <a:ext cx="2097360" cy="27252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200" spc="-1" strike="noStrike">
                <a:solidFill>
                  <a:schemeClr val="dk1"/>
                </a:solidFill>
                <a:latin typeface="Calibri"/>
              </a:rPr>
              <a:t>Kochkov et al. (</a:t>
            </a:r>
            <a:r>
              <a:rPr b="0" lang="de-DE" sz="1200" spc="-1" strike="noStrike" u="sng">
                <a:solidFill>
                  <a:schemeClr val="dk1"/>
                </a:solidFill>
                <a:uFillTx/>
                <a:latin typeface="Calibri"/>
                <a:hlinkClick r:id="rId3"/>
              </a:rPr>
              <a:t>Arxiv</a:t>
            </a:r>
            <a:r>
              <a:rPr b="0" lang="de-DE" sz="1200" spc="-1" strike="noStrike" u="sng">
                <a:solidFill>
                  <a:schemeClr val="dk1"/>
                </a:solidFill>
                <a:uFillTx/>
                <a:latin typeface="Calibri"/>
                <a:hlinkClick r:id="rId4"/>
              </a:rPr>
              <a:t>, 2024</a:t>
            </a:r>
            <a:r>
              <a:rPr b="0" lang="de-DE" sz="1200" spc="-1" strike="noStrike">
                <a:solidFill>
                  <a:schemeClr val="dk1"/>
                </a:solidFill>
                <a:latin typeface="Calibri"/>
              </a:rPr>
              <a:t>)</a:t>
            </a:r>
            <a:endParaRPr b="0" lang="de-DE" sz="1200" spc="-1" strike="noStrike">
              <a:solidFill>
                <a:srgbClr val="000000"/>
              </a:solidFill>
              <a:latin typeface="Calibri"/>
            </a:endParaRPr>
          </a:p>
        </p:txBody>
      </p:sp>
      <p:sp>
        <p:nvSpPr>
          <p:cNvPr id="502"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Bluriness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03" name="Textfeld 2"/>
          <p:cNvSpPr/>
          <p:nvPr/>
        </p:nvSpPr>
        <p:spPr>
          <a:xfrm>
            <a:off x="838080" y="1382400"/>
            <a:ext cx="10368360" cy="17355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800" spc="-1" strike="noStrike">
                <a:solidFill>
                  <a:schemeClr val="dk1"/>
                </a:solidFill>
                <a:latin typeface="Calibri"/>
              </a:rPr>
              <a:t>Classical approach: perturb initial conditions and parametrisations (also adopted by FuXi)</a:t>
            </a:r>
            <a:endParaRPr b="0" lang="de-DE" sz="1800" spc="-1" strike="noStrike">
              <a:solidFill>
                <a:srgbClr val="000000"/>
              </a:solidFill>
              <a:latin typeface="Calibri"/>
            </a:endParaRPr>
          </a:p>
          <a:p>
            <a:pPr defTabSz="914400">
              <a:lnSpc>
                <a:spcPct val="100000"/>
              </a:lnSpc>
            </a:pPr>
            <a:r>
              <a:rPr b="0" lang="de-DE" sz="1800" spc="-1" strike="noStrike">
                <a:solidFill>
                  <a:schemeClr val="dk1"/>
                </a:solidFill>
                <a:latin typeface="Calibri"/>
              </a:rPr>
              <a:t>Deep learning: Use generative models</a:t>
            </a:r>
            <a:endParaRPr b="0" lang="de-DE" sz="1800" spc="-1" strike="noStrike">
              <a:solidFill>
                <a:srgbClr val="000000"/>
              </a:solidFill>
              <a:latin typeface="Calibri"/>
            </a:endParaRPr>
          </a:p>
          <a:p>
            <a:pPr defTabSz="914400">
              <a:lnSpc>
                <a:spcPct val="100000"/>
              </a:lnSpc>
            </a:pPr>
            <a:endParaRPr b="0" lang="de-DE" sz="1800" spc="-1" strike="noStrike">
              <a:solidFill>
                <a:srgbClr val="000000"/>
              </a:solidFill>
              <a:latin typeface="Calibri"/>
            </a:endParaRPr>
          </a:p>
          <a:p>
            <a:pPr defTabSz="914400">
              <a:lnSpc>
                <a:spcPct val="100000"/>
              </a:lnSpc>
            </a:pPr>
            <a:r>
              <a:rPr b="1" lang="de-DE" sz="1800" spc="-1" strike="noStrike">
                <a:solidFill>
                  <a:schemeClr val="dk1"/>
                </a:solidFill>
                <a:latin typeface="Calibri"/>
              </a:rPr>
              <a:t>Example:</a:t>
            </a:r>
            <a:r>
              <a:rPr b="0" lang="de-DE" sz="1800" spc="-1" strike="noStrike">
                <a:solidFill>
                  <a:schemeClr val="dk1"/>
                </a:solidFill>
                <a:latin typeface="Calibri"/>
              </a:rPr>
              <a:t> AtmoRep (Lessig et al., </a:t>
            </a:r>
            <a:r>
              <a:rPr b="0" lang="de-DE" sz="1800" spc="-1" strike="noStrike" u="sng">
                <a:solidFill>
                  <a:schemeClr val="dk1"/>
                </a:solidFill>
                <a:uFillTx/>
                <a:latin typeface="Calibri"/>
                <a:hlinkClick r:id="rId1"/>
              </a:rPr>
              <a:t>2023</a:t>
            </a:r>
            <a:r>
              <a:rPr b="0" lang="de-DE" sz="1800" spc="-1" strike="noStrike">
                <a:solidFill>
                  <a:schemeClr val="dk1"/>
                </a:solidFill>
                <a:latin typeface="Calibri"/>
              </a:rPr>
              <a:t>) </a:t>
            </a:r>
            <a:r>
              <a:rPr b="0" lang="de-DE" sz="1800" spc="-1" strike="noStrike">
                <a:solidFill>
                  <a:schemeClr val="dk1"/>
                </a:solidFill>
                <a:latin typeface="Wingdings"/>
              </a:rPr>
              <a:t></a:t>
            </a:r>
            <a:r>
              <a:rPr b="0" lang="de-DE" sz="1800" spc="-1" strike="noStrike">
                <a:solidFill>
                  <a:schemeClr val="dk1"/>
                </a:solidFill>
                <a:latin typeface="Calibri"/>
              </a:rPr>
              <a:t> talk by Ilaria Luise tomorrow</a:t>
            </a:r>
            <a:endParaRPr b="0" lang="de-DE" sz="1800" spc="-1" strike="noStrike">
              <a:solidFill>
                <a:srgbClr val="000000"/>
              </a:solidFill>
              <a:latin typeface="Calibri"/>
            </a:endParaRPr>
          </a:p>
          <a:p>
            <a:pPr defTabSz="914400">
              <a:lnSpc>
                <a:spcPct val="100000"/>
              </a:lnSpc>
            </a:pPr>
            <a:endParaRPr b="0" lang="de-DE" sz="1800" spc="-1" strike="noStrike">
              <a:solidFill>
                <a:srgbClr val="000000"/>
              </a:solidFill>
              <a:latin typeface="Calibri"/>
            </a:endParaRPr>
          </a:p>
          <a:p>
            <a:pPr defTabSz="914400">
              <a:lnSpc>
                <a:spcPct val="100000"/>
              </a:lnSpc>
            </a:pPr>
            <a:r>
              <a:rPr b="0" lang="de-DE" sz="1800" spc="-1" strike="noStrike">
                <a:solidFill>
                  <a:schemeClr val="dk1"/>
                </a:solidFill>
                <a:latin typeface="Calibri"/>
              </a:rPr>
              <a:t>Inherent probabilistic formulation (and probabilistic loss)</a:t>
            </a:r>
            <a:endParaRPr b="0" lang="de-DE" sz="1800" spc="-1" strike="noStrike">
              <a:solidFill>
                <a:srgbClr val="000000"/>
              </a:solidFill>
              <a:latin typeface="Calibri"/>
            </a:endParaRPr>
          </a:p>
        </p:txBody>
      </p:sp>
      <p:pic>
        <p:nvPicPr>
          <p:cNvPr id="504" name="Grafik 4" descr=""/>
          <p:cNvPicPr/>
          <p:nvPr/>
        </p:nvPicPr>
        <p:blipFill>
          <a:blip r:embed="rId2"/>
          <a:stretch/>
        </p:blipFill>
        <p:spPr>
          <a:xfrm>
            <a:off x="2347920" y="3907080"/>
            <a:ext cx="7195680" cy="1937520"/>
          </a:xfrm>
          <a:prstGeom prst="rect">
            <a:avLst/>
          </a:prstGeom>
          <a:ln w="0">
            <a:noFill/>
          </a:ln>
        </p:spPr>
      </p:pic>
      <p:sp>
        <p:nvSpPr>
          <p:cNvPr id="505"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Ensemble modelling</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06" name="Textfeld 2"/>
          <p:cNvSpPr/>
          <p:nvPr/>
        </p:nvSpPr>
        <p:spPr>
          <a:xfrm>
            <a:off x="838080" y="1256040"/>
            <a:ext cx="10368360" cy="3639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800" spc="-1" strike="noStrike">
                <a:solidFill>
                  <a:schemeClr val="dk1"/>
                </a:solidFill>
                <a:latin typeface="Calibri"/>
              </a:rPr>
              <a:t>Google‘s </a:t>
            </a:r>
            <a:r>
              <a:rPr b="0" lang="fr-FR" sz="1800" spc="-1" strike="noStrike">
                <a:solidFill>
                  <a:schemeClr val="dk1"/>
                </a:solidFill>
                <a:latin typeface="Calibri"/>
              </a:rPr>
              <a:t>Scalable Ensemble Envelope Diffusion Sampler (SEEDS)</a:t>
            </a:r>
            <a:endParaRPr b="0" lang="de-DE" sz="1800" spc="-1" strike="noStrike">
              <a:solidFill>
                <a:srgbClr val="000000"/>
              </a:solidFill>
              <a:latin typeface="Calibri"/>
            </a:endParaRPr>
          </a:p>
        </p:txBody>
      </p:sp>
      <p:grpSp>
        <p:nvGrpSpPr>
          <p:cNvPr id="507" name="Gruppieren 7"/>
          <p:cNvGrpSpPr/>
          <p:nvPr/>
        </p:nvGrpSpPr>
        <p:grpSpPr>
          <a:xfrm>
            <a:off x="7286040" y="3035520"/>
            <a:ext cx="4705560" cy="2446560"/>
            <a:chOff x="7286040" y="3035520"/>
            <a:chExt cx="4705560" cy="2446560"/>
          </a:xfrm>
        </p:grpSpPr>
        <p:pic>
          <p:nvPicPr>
            <p:cNvPr id="508" name="Grafik 5" descr=""/>
            <p:cNvPicPr/>
            <p:nvPr/>
          </p:nvPicPr>
          <p:blipFill>
            <a:blip r:embed="rId1"/>
            <a:stretch/>
          </p:blipFill>
          <p:spPr>
            <a:xfrm>
              <a:off x="7329600" y="3408840"/>
              <a:ext cx="4662000" cy="2073240"/>
            </a:xfrm>
            <a:prstGeom prst="rect">
              <a:avLst/>
            </a:prstGeom>
            <a:ln w="0">
              <a:noFill/>
            </a:ln>
          </p:spPr>
        </p:pic>
        <p:sp>
          <p:nvSpPr>
            <p:cNvPr id="509" name="Textfeld 6"/>
            <p:cNvSpPr/>
            <p:nvPr/>
          </p:nvSpPr>
          <p:spPr>
            <a:xfrm>
              <a:off x="7286040" y="3035520"/>
              <a:ext cx="81828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Calibri"/>
                </a:rPr>
                <a:t>See also:</a:t>
              </a:r>
              <a:endParaRPr b="0" lang="de-DE" sz="1400" spc="-1" strike="noStrike">
                <a:solidFill>
                  <a:srgbClr val="000000"/>
                </a:solidFill>
                <a:latin typeface="Calibri"/>
              </a:endParaRPr>
            </a:p>
          </p:txBody>
        </p:sp>
      </p:grpSp>
      <p:sp>
        <p:nvSpPr>
          <p:cNvPr id="510" name="Textfeld 8"/>
          <p:cNvSpPr/>
          <p:nvPr/>
        </p:nvSpPr>
        <p:spPr>
          <a:xfrm>
            <a:off x="1062360" y="5731200"/>
            <a:ext cx="1904760" cy="272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200" spc="-1" strike="noStrike">
                <a:solidFill>
                  <a:schemeClr val="dk1"/>
                </a:solidFill>
                <a:latin typeface="Calibri"/>
              </a:rPr>
              <a:t>Carver et al. (</a:t>
            </a:r>
            <a:r>
              <a:rPr b="0" lang="de-DE" sz="1200" spc="-1" strike="noStrike" u="sng">
                <a:solidFill>
                  <a:schemeClr val="dk1"/>
                </a:solidFill>
                <a:uFillTx/>
                <a:latin typeface="Calibri"/>
                <a:hlinkClick r:id="rId2"/>
              </a:rPr>
              <a:t>Science, 2024</a:t>
            </a:r>
            <a:r>
              <a:rPr b="0" lang="de-DE" sz="1200" spc="-1" strike="noStrike">
                <a:solidFill>
                  <a:schemeClr val="dk1"/>
                </a:solidFill>
                <a:latin typeface="Calibri"/>
              </a:rPr>
              <a:t>)</a:t>
            </a:r>
            <a:endParaRPr b="0" lang="de-DE" sz="1200" spc="-1" strike="noStrike">
              <a:solidFill>
                <a:srgbClr val="000000"/>
              </a:solidFill>
              <a:latin typeface="Calibri"/>
            </a:endParaRPr>
          </a:p>
        </p:txBody>
      </p:sp>
      <p:grpSp>
        <p:nvGrpSpPr>
          <p:cNvPr id="511" name="Gruppieren 19"/>
          <p:cNvGrpSpPr/>
          <p:nvPr/>
        </p:nvGrpSpPr>
        <p:grpSpPr>
          <a:xfrm>
            <a:off x="1052640" y="2005200"/>
            <a:ext cx="4914360" cy="3657960"/>
            <a:chOff x="1052640" y="2005200"/>
            <a:chExt cx="4914360" cy="3657960"/>
          </a:xfrm>
        </p:grpSpPr>
        <p:pic>
          <p:nvPicPr>
            <p:cNvPr id="512" name="Grafik 10" descr=""/>
            <p:cNvPicPr/>
            <p:nvPr/>
          </p:nvPicPr>
          <p:blipFill>
            <a:blip r:embed="rId3"/>
            <a:stretch/>
          </p:blipFill>
          <p:spPr>
            <a:xfrm>
              <a:off x="1422720" y="2005200"/>
              <a:ext cx="4544280" cy="2945880"/>
            </a:xfrm>
            <a:prstGeom prst="rect">
              <a:avLst/>
            </a:prstGeom>
            <a:ln w="0">
              <a:noFill/>
            </a:ln>
          </p:spPr>
        </p:pic>
        <p:pic>
          <p:nvPicPr>
            <p:cNvPr id="513" name="Grafik 12" descr=""/>
            <p:cNvPicPr/>
            <p:nvPr/>
          </p:nvPicPr>
          <p:blipFill>
            <a:blip r:embed="rId4"/>
            <a:stretch/>
          </p:blipFill>
          <p:spPr>
            <a:xfrm>
              <a:off x="2097720" y="4946040"/>
              <a:ext cx="3797640" cy="717120"/>
            </a:xfrm>
            <a:prstGeom prst="rect">
              <a:avLst/>
            </a:prstGeom>
            <a:ln w="0">
              <a:noFill/>
            </a:ln>
          </p:spPr>
        </p:pic>
        <p:pic>
          <p:nvPicPr>
            <p:cNvPr id="514" name="Grafik 14" descr=""/>
            <p:cNvPicPr/>
            <p:nvPr/>
          </p:nvPicPr>
          <p:blipFill>
            <a:blip r:embed="rId5"/>
            <a:stretch/>
          </p:blipFill>
          <p:spPr>
            <a:xfrm>
              <a:off x="1052640" y="2333160"/>
              <a:ext cx="343800" cy="1977480"/>
            </a:xfrm>
            <a:prstGeom prst="rect">
              <a:avLst/>
            </a:prstGeom>
            <a:ln w="0">
              <a:noFill/>
            </a:ln>
          </p:spPr>
        </p:pic>
        <p:sp>
          <p:nvSpPr>
            <p:cNvPr id="515" name="Textfeld 15"/>
            <p:cNvSpPr/>
            <p:nvPr/>
          </p:nvSpPr>
          <p:spPr>
            <a:xfrm>
              <a:off x="3797280" y="2910240"/>
              <a:ext cx="75564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dk1"/>
                  </a:solidFill>
                  <a:latin typeface="Calibri"/>
                </a:rPr>
                <a:t>GEFS-2</a:t>
              </a:r>
              <a:endParaRPr b="0" lang="de-DE" sz="1600" spc="-1" strike="noStrike">
                <a:solidFill>
                  <a:srgbClr val="000000"/>
                </a:solidFill>
                <a:latin typeface="Calibri"/>
              </a:endParaRPr>
            </a:p>
          </p:txBody>
        </p:sp>
        <p:sp>
          <p:nvSpPr>
            <p:cNvPr id="516" name="Textfeld 16"/>
            <p:cNvSpPr/>
            <p:nvPr/>
          </p:nvSpPr>
          <p:spPr>
            <a:xfrm>
              <a:off x="3796200" y="3659400"/>
              <a:ext cx="90036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dk1"/>
                  </a:solidFill>
                  <a:latin typeface="Calibri"/>
                </a:rPr>
                <a:t>GEFS full</a:t>
              </a:r>
              <a:endParaRPr b="0" lang="de-DE" sz="1600" spc="-1" strike="noStrike">
                <a:solidFill>
                  <a:srgbClr val="000000"/>
                </a:solidFill>
                <a:latin typeface="Calibri"/>
              </a:endParaRPr>
            </a:p>
          </p:txBody>
        </p:sp>
        <p:sp>
          <p:nvSpPr>
            <p:cNvPr id="517" name="Textfeld 17"/>
            <p:cNvSpPr/>
            <p:nvPr/>
          </p:nvSpPr>
          <p:spPr>
            <a:xfrm>
              <a:off x="4459320" y="4084920"/>
              <a:ext cx="106200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dk1"/>
                  </a:solidFill>
                  <a:latin typeface="Calibri"/>
                </a:rPr>
                <a:t>SEEDS GEE</a:t>
              </a:r>
              <a:endParaRPr b="0" lang="de-DE" sz="1600" spc="-1" strike="noStrike">
                <a:solidFill>
                  <a:srgbClr val="000000"/>
                </a:solidFill>
                <a:latin typeface="Calibri"/>
              </a:endParaRPr>
            </a:p>
          </p:txBody>
        </p:sp>
        <p:sp>
          <p:nvSpPr>
            <p:cNvPr id="518" name="Textfeld 18"/>
            <p:cNvSpPr/>
            <p:nvPr/>
          </p:nvSpPr>
          <p:spPr>
            <a:xfrm>
              <a:off x="4458240" y="4592520"/>
              <a:ext cx="107424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dk1"/>
                  </a:solidFill>
                  <a:latin typeface="Calibri"/>
                </a:rPr>
                <a:t>SEEDS GPP</a:t>
              </a:r>
              <a:endParaRPr b="0" lang="de-DE" sz="1600" spc="-1" strike="noStrike">
                <a:solidFill>
                  <a:srgbClr val="000000"/>
                </a:solidFill>
                <a:latin typeface="Calibri"/>
              </a:endParaRPr>
            </a:p>
          </p:txBody>
        </p:sp>
      </p:grpSp>
      <p:sp>
        <p:nvSpPr>
          <p:cNvPr id="519"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Ensemble modelling</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64" name="Gruppieren 11"/>
          <p:cNvGrpSpPr/>
          <p:nvPr/>
        </p:nvGrpSpPr>
        <p:grpSpPr>
          <a:xfrm>
            <a:off x="2584080" y="1452960"/>
            <a:ext cx="6735240" cy="1534680"/>
            <a:chOff x="2584080" y="1452960"/>
            <a:chExt cx="6735240" cy="1534680"/>
          </a:xfrm>
        </p:grpSpPr>
        <p:pic>
          <p:nvPicPr>
            <p:cNvPr id="165" name="Grafik 1" descr=""/>
            <p:cNvPicPr/>
            <p:nvPr/>
          </p:nvPicPr>
          <p:blipFill>
            <a:blip r:embed="rId1"/>
            <a:stretch/>
          </p:blipFill>
          <p:spPr>
            <a:xfrm>
              <a:off x="2584080" y="1452960"/>
              <a:ext cx="5401440" cy="1534680"/>
            </a:xfrm>
            <a:prstGeom prst="rect">
              <a:avLst/>
            </a:prstGeom>
            <a:ln w="0">
              <a:noFill/>
            </a:ln>
            <a:effectLst>
              <a:outerShdw algn="tl" blurRad="291960" dir="2700000" dist="139498" rotWithShape="0">
                <a:srgbClr val="333333">
                  <a:alpha val="65000"/>
                </a:srgbClr>
              </a:outerShdw>
            </a:effectLst>
          </p:spPr>
        </p:pic>
        <p:sp>
          <p:nvSpPr>
            <p:cNvPr id="166" name="Textfeld 8"/>
            <p:cNvSpPr/>
            <p:nvPr/>
          </p:nvSpPr>
          <p:spPr>
            <a:xfrm>
              <a:off x="8173440" y="2081880"/>
              <a:ext cx="114588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Leelawadee"/>
                </a:rPr>
                <a:t>1960-2010</a:t>
              </a:r>
              <a:endParaRPr b="0" lang="de-DE" sz="1400" spc="-1" strike="noStrike">
                <a:solidFill>
                  <a:srgbClr val="000000"/>
                </a:solidFill>
                <a:latin typeface="Calibri"/>
              </a:endParaRPr>
            </a:p>
          </p:txBody>
        </p:sp>
      </p:grpSp>
      <p:grpSp>
        <p:nvGrpSpPr>
          <p:cNvPr id="167" name="Gruppieren 12"/>
          <p:cNvGrpSpPr/>
          <p:nvPr/>
        </p:nvGrpSpPr>
        <p:grpSpPr>
          <a:xfrm>
            <a:off x="2584080" y="3157200"/>
            <a:ext cx="6735240" cy="1504440"/>
            <a:chOff x="2584080" y="3157200"/>
            <a:chExt cx="6735240" cy="1504440"/>
          </a:xfrm>
        </p:grpSpPr>
        <p:pic>
          <p:nvPicPr>
            <p:cNvPr id="168" name="Grafik 2" descr=""/>
            <p:cNvPicPr/>
            <p:nvPr/>
          </p:nvPicPr>
          <p:blipFill>
            <a:blip r:embed="rId2"/>
            <a:stretch/>
          </p:blipFill>
          <p:spPr>
            <a:xfrm>
              <a:off x="2584080" y="3157200"/>
              <a:ext cx="5401440" cy="1504440"/>
            </a:xfrm>
            <a:prstGeom prst="rect">
              <a:avLst/>
            </a:prstGeom>
            <a:ln w="0">
              <a:noFill/>
            </a:ln>
            <a:effectLst>
              <a:outerShdw algn="tl" blurRad="291960" dir="2700000" dist="139498" rotWithShape="0">
                <a:srgbClr val="333333">
                  <a:alpha val="65000"/>
                </a:srgbClr>
              </a:outerShdw>
            </a:effectLst>
          </p:spPr>
        </p:pic>
        <p:sp>
          <p:nvSpPr>
            <p:cNvPr id="169" name="Textfeld 9"/>
            <p:cNvSpPr/>
            <p:nvPr/>
          </p:nvSpPr>
          <p:spPr>
            <a:xfrm>
              <a:off x="8173440" y="3693960"/>
              <a:ext cx="114588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Leelawadee"/>
                </a:rPr>
                <a:t>2005-2025</a:t>
              </a:r>
              <a:endParaRPr b="0" lang="de-DE" sz="1400" spc="-1" strike="noStrike">
                <a:solidFill>
                  <a:srgbClr val="000000"/>
                </a:solidFill>
                <a:latin typeface="Calibri"/>
              </a:endParaRPr>
            </a:p>
          </p:txBody>
        </p:sp>
      </p:grpSp>
      <p:sp>
        <p:nvSpPr>
          <p:cNvPr id="170"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Revolutions in weather forecasting</a:t>
            </a:r>
            <a:endParaRPr b="0" lang="de-DE" sz="4000" spc="-1" strike="noStrike">
              <a:solidFill>
                <a:schemeClr val="dk1"/>
              </a:solidFill>
              <a:latin typeface="Calibri"/>
            </a:endParaRPr>
          </a:p>
        </p:txBody>
      </p:sp>
      <p:sp>
        <p:nvSpPr>
          <p:cNvPr id="171" name="Textfeld 14"/>
          <p:cNvSpPr/>
          <p:nvPr/>
        </p:nvSpPr>
        <p:spPr>
          <a:xfrm>
            <a:off x="2250000" y="972720"/>
            <a:ext cx="5358240" cy="363960"/>
          </a:xfrm>
          <a:prstGeom prst="rect">
            <a:avLst/>
          </a:prstGeom>
          <a:solidFill>
            <a:schemeClr val="bg1"/>
          </a:solidFill>
          <a:ln w="0">
            <a:noFill/>
          </a:ln>
          <a:effectLst>
            <a:outerShdw algn="tl" blurRad="50760" dir="2700000" dist="37674" rotWithShape="0">
              <a:srgbClr val="000000">
                <a:alpha val="40000"/>
              </a:srgbClr>
            </a:outerShdw>
          </a:effectLst>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Leelawadee"/>
              </a:rPr>
              <a:t>First successful numerical weather prediction</a:t>
            </a:r>
            <a:endParaRPr b="0" lang="de-DE" sz="1800" spc="-1" strike="noStrike">
              <a:solidFill>
                <a:srgbClr val="000000"/>
              </a:solidFill>
              <a:latin typeface="Calibri"/>
            </a:endParaRPr>
          </a:p>
        </p:txBody>
      </p:sp>
      <p:sp>
        <p:nvSpPr>
          <p:cNvPr id="172" name="Textfeld 17"/>
          <p:cNvSpPr/>
          <p:nvPr/>
        </p:nvSpPr>
        <p:spPr>
          <a:xfrm>
            <a:off x="8238600" y="1029960"/>
            <a:ext cx="63072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Leelawadee"/>
              </a:rPr>
              <a:t>1950</a:t>
            </a:r>
            <a:endParaRPr b="0" lang="de-DE" sz="1400" spc="-1" strike="noStrike">
              <a:solidFill>
                <a:srgbClr val="000000"/>
              </a:solidFill>
              <a:latin typeface="Calibri"/>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entr" presetID="10">
                                  <p:stCondLst>
                                    <p:cond delay="500"/>
                                  </p:stCondLst>
                                  <p:childTnLst>
                                    <p:set>
                                      <p:cBhvr>
                                        <p:cTn id="6" dur="1" fill="hold">
                                          <p:stCondLst>
                                            <p:cond delay="0"/>
                                          </p:stCondLst>
                                        </p:cTn>
                                        <p:tgtEl>
                                          <p:spTgt spid="164"/>
                                        </p:tgtEl>
                                        <p:attrNameLst>
                                          <p:attrName>style.visibility</p:attrName>
                                        </p:attrNameLst>
                                      </p:cBhvr>
                                      <p:to>
                                        <p:strVal val="visible"/>
                                      </p:to>
                                    </p:set>
                                    <p:animEffect filter="fade" transition="in">
                                      <p:cBhvr additive="repl">
                                        <p:cTn id="7" dur="500"/>
                                        <p:tgtEl>
                                          <p:spTgt spid="164"/>
                                        </p:tgtEl>
                                      </p:cBhvr>
                                    </p:animEffect>
                                  </p:childTnLst>
                                </p:cTn>
                              </p:par>
                            </p:childTnLst>
                          </p:cTn>
                        </p:par>
                        <p:par>
                          <p:cTn id="8" fill="hold">
                            <p:stCondLst>
                              <p:cond delay="1000"/>
                            </p:stCondLst>
                            <p:childTnLst>
                              <p:par>
                                <p:cTn id="9" nodeType="afterEffect" fill="hold" presetClass="entr" presetID="10">
                                  <p:stCondLst>
                                    <p:cond delay="500"/>
                                  </p:stCondLst>
                                  <p:childTnLst>
                                    <p:set>
                                      <p:cBhvr>
                                        <p:cTn id="10" dur="1" fill="hold">
                                          <p:stCondLst>
                                            <p:cond delay="0"/>
                                          </p:stCondLst>
                                        </p:cTn>
                                        <p:tgtEl>
                                          <p:spTgt spid="167"/>
                                        </p:tgtEl>
                                        <p:attrNameLst>
                                          <p:attrName>style.visibility</p:attrName>
                                        </p:attrNameLst>
                                      </p:cBhvr>
                                      <p:to>
                                        <p:strVal val="visible"/>
                                      </p:to>
                                    </p:set>
                                    <p:animEffect filter="fade" transition="in">
                                      <p:cBhvr additive="repl">
                                        <p:cTn id="11" dur="5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grpSp>
        <p:nvGrpSpPr>
          <p:cNvPr id="520" name="Gruppieren 8"/>
          <p:cNvGrpSpPr/>
          <p:nvPr/>
        </p:nvGrpSpPr>
        <p:grpSpPr>
          <a:xfrm>
            <a:off x="1747800" y="1752480"/>
            <a:ext cx="8525880" cy="4663800"/>
            <a:chOff x="1747800" y="1752480"/>
            <a:chExt cx="8525880" cy="4663800"/>
          </a:xfrm>
        </p:grpSpPr>
        <p:pic>
          <p:nvPicPr>
            <p:cNvPr id="521" name="Grafik 4" descr=""/>
            <p:cNvPicPr/>
            <p:nvPr/>
          </p:nvPicPr>
          <p:blipFill>
            <a:blip r:embed="rId1"/>
            <a:stretch/>
          </p:blipFill>
          <p:spPr>
            <a:xfrm>
              <a:off x="1747800" y="1752480"/>
              <a:ext cx="8525880" cy="3933360"/>
            </a:xfrm>
            <a:prstGeom prst="rect">
              <a:avLst/>
            </a:prstGeom>
            <a:ln w="0">
              <a:noFill/>
            </a:ln>
          </p:spPr>
        </p:pic>
        <p:sp>
          <p:nvSpPr>
            <p:cNvPr id="522" name="Textfeld 5"/>
            <p:cNvSpPr/>
            <p:nvPr/>
          </p:nvSpPr>
          <p:spPr>
            <a:xfrm>
              <a:off x="2986560" y="2163600"/>
              <a:ext cx="9813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0.64 hPa</a:t>
              </a:r>
              <a:endParaRPr b="0" lang="de-DE" sz="1800" spc="-1" strike="noStrike">
                <a:solidFill>
                  <a:srgbClr val="000000"/>
                </a:solidFill>
                <a:latin typeface="Calibri"/>
              </a:endParaRPr>
            </a:p>
          </p:txBody>
        </p:sp>
        <p:sp>
          <p:nvSpPr>
            <p:cNvPr id="523" name="Textfeld 6"/>
            <p:cNvSpPr/>
            <p:nvPr/>
          </p:nvSpPr>
          <p:spPr>
            <a:xfrm>
              <a:off x="7078320" y="2163600"/>
              <a:ext cx="1038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1000 hPa</a:t>
              </a:r>
              <a:endParaRPr b="0" lang="de-DE" sz="1800" spc="-1" strike="noStrike">
                <a:solidFill>
                  <a:srgbClr val="000000"/>
                </a:solidFill>
                <a:latin typeface="Calibri"/>
              </a:endParaRPr>
            </a:p>
          </p:txBody>
        </p:sp>
        <p:sp>
          <p:nvSpPr>
            <p:cNvPr id="524" name="Textfeld 7"/>
            <p:cNvSpPr/>
            <p:nvPr/>
          </p:nvSpPr>
          <p:spPr>
            <a:xfrm>
              <a:off x="1918800" y="6143760"/>
              <a:ext cx="2084760" cy="2725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200" spc="-1" strike="noStrike">
                  <a:solidFill>
                    <a:schemeClr val="dk1"/>
                  </a:solidFill>
                  <a:latin typeface="Calibri"/>
                </a:rPr>
                <a:t>Watt-Meyer et al. (</a:t>
              </a:r>
              <a:r>
                <a:rPr b="0" lang="de-DE" sz="1200" spc="-1" strike="noStrike" u="sng">
                  <a:solidFill>
                    <a:schemeClr val="dk1"/>
                  </a:solidFill>
                  <a:uFillTx/>
                  <a:latin typeface="Calibri"/>
                  <a:hlinkClick r:id="rId2"/>
                </a:rPr>
                <a:t>Arxiv</a:t>
              </a:r>
              <a:r>
                <a:rPr b="0" lang="de-DE" sz="1200" spc="-1" strike="noStrike" u="sng">
                  <a:solidFill>
                    <a:schemeClr val="dk1"/>
                  </a:solidFill>
                  <a:uFillTx/>
                  <a:latin typeface="Calibri"/>
                  <a:hlinkClick r:id="rId3"/>
                </a:rPr>
                <a:t>, 2023</a:t>
              </a:r>
              <a:r>
                <a:rPr b="0" lang="de-DE" sz="1200" spc="-1" strike="noStrike">
                  <a:solidFill>
                    <a:schemeClr val="dk1"/>
                  </a:solidFill>
                  <a:latin typeface="Calibri"/>
                </a:rPr>
                <a:t>)</a:t>
              </a:r>
              <a:endParaRPr b="0" lang="de-DE" sz="1200" spc="-1" strike="noStrike">
                <a:solidFill>
                  <a:srgbClr val="000000"/>
                </a:solidFill>
                <a:latin typeface="Calibri"/>
              </a:endParaRPr>
            </a:p>
          </p:txBody>
        </p:sp>
      </p:grpSp>
      <p:sp>
        <p:nvSpPr>
          <p:cNvPr id="525" name="PlaceHolder 1"/>
          <p:cNvSpPr>
            <a:spLocks noGrp="1"/>
          </p:cNvSpPr>
          <p:nvPr>
            <p:ph type="title"/>
          </p:nvPr>
        </p:nvSpPr>
        <p:spPr>
          <a:xfrm>
            <a:off x="838080" y="239400"/>
            <a:ext cx="10515240" cy="893160"/>
          </a:xfrm>
          <a:prstGeom prst="rect">
            <a:avLst/>
          </a:prstGeom>
          <a:noFill/>
          <a:ln w="0">
            <a:noFill/>
          </a:ln>
        </p:spPr>
        <p:txBody>
          <a:bodyPr anchor="ctr">
            <a:normAutofit fontScale="87256" lnSpcReduction="20000"/>
          </a:bodyPr>
          <a:p>
            <a:pPr indent="0" defTabSz="914400">
              <a:lnSpc>
                <a:spcPct val="90000"/>
              </a:lnSpc>
              <a:buNone/>
            </a:pPr>
            <a:r>
              <a:rPr b="1" lang="de-DE" sz="4000" spc="-1" strike="noStrike">
                <a:solidFill>
                  <a:schemeClr val="dk1"/>
                </a:solidFill>
                <a:latin typeface="Calibri"/>
                <a:ea typeface="Calibri"/>
              </a:rPr>
              <a:t>Upper atmosphere more difficult? Or simply overlooked?</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26" name="Textfeld 2"/>
          <p:cNvSpPr/>
          <p:nvPr/>
        </p:nvSpPr>
        <p:spPr>
          <a:xfrm>
            <a:off x="469440" y="2023920"/>
            <a:ext cx="10368360" cy="222336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spcAft>
                <a:spcPts val="1199"/>
              </a:spcAft>
              <a:buClr>
                <a:srgbClr val="000000"/>
              </a:buClr>
              <a:buFont typeface="Arial"/>
              <a:buChar char="•"/>
            </a:pPr>
            <a:r>
              <a:rPr b="0" lang="de-DE" sz="2000" spc="-1" strike="noStrike">
                <a:solidFill>
                  <a:schemeClr val="dk1"/>
                </a:solidFill>
                <a:latin typeface="Calibri"/>
              </a:rPr>
              <a:t>Direct use of observations (work in progress)</a:t>
            </a:r>
            <a:endParaRPr b="0" lang="de-DE" sz="20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000" spc="-1" strike="noStrike">
                <a:solidFill>
                  <a:schemeClr val="dk1"/>
                </a:solidFill>
                <a:latin typeface="Calibri"/>
              </a:rPr>
              <a:t>Climate scenarios (</a:t>
            </a:r>
            <a:r>
              <a:rPr b="0" lang="de-DE" sz="2000" spc="-1" strike="noStrike">
                <a:solidFill>
                  <a:schemeClr val="dk1"/>
                </a:solidFill>
                <a:latin typeface="Wingdings"/>
              </a:rPr>
              <a:t></a:t>
            </a:r>
            <a:r>
              <a:rPr b="0" lang="de-DE" sz="2000" spc="-1" strike="noStrike">
                <a:solidFill>
                  <a:schemeClr val="dk1"/>
                </a:solidFill>
                <a:latin typeface="Calibri"/>
              </a:rPr>
              <a:t> HFMI)</a:t>
            </a:r>
            <a:endParaRPr b="0" lang="de-DE" sz="20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000" spc="-1" strike="noStrike">
                <a:solidFill>
                  <a:schemeClr val="dk1"/>
                </a:solidFill>
                <a:latin typeface="Calibri"/>
              </a:rPr>
              <a:t>Multi-scale models (has been demonstrated </a:t>
            </a:r>
            <a:r>
              <a:rPr b="0" lang="de-DE" sz="2000" spc="-1" strike="noStrike">
                <a:solidFill>
                  <a:schemeClr val="dk1"/>
                </a:solidFill>
                <a:latin typeface="Wingdings"/>
              </a:rPr>
              <a:t></a:t>
            </a:r>
            <a:r>
              <a:rPr b="0" lang="de-DE" sz="2000" spc="-1" strike="noStrike">
                <a:solidFill>
                  <a:schemeClr val="dk1"/>
                </a:solidFill>
                <a:latin typeface="Calibri"/>
              </a:rPr>
              <a:t> SEEDS)</a:t>
            </a:r>
            <a:endParaRPr b="0" lang="de-DE" sz="20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000" spc="-1" strike="noStrike">
                <a:solidFill>
                  <a:schemeClr val="dk1"/>
                </a:solidFill>
                <a:latin typeface="Calibri"/>
              </a:rPr>
              <a:t>Upper atmosphere and tracer transport (work initiated)</a:t>
            </a:r>
            <a:endParaRPr b="0" lang="de-DE" sz="20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000" spc="-1" strike="noStrike">
                <a:solidFill>
                  <a:schemeClr val="dk1"/>
                </a:solidFill>
                <a:latin typeface="Calibri"/>
              </a:rPr>
              <a:t>Earth system modeling: ocean, sea ice, land, biogeochemical cycles, atmospheric chemistry</a:t>
            </a:r>
            <a:endParaRPr b="0" lang="de-DE" sz="2000" spc="-1" strike="noStrike">
              <a:solidFill>
                <a:srgbClr val="000000"/>
              </a:solidFill>
              <a:latin typeface="Calibri"/>
            </a:endParaRPr>
          </a:p>
        </p:txBody>
      </p:sp>
      <p:sp>
        <p:nvSpPr>
          <p:cNvPr id="527"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Challenges ahead</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28" name="Textfeld 2"/>
          <p:cNvSpPr/>
          <p:nvPr/>
        </p:nvSpPr>
        <p:spPr>
          <a:xfrm>
            <a:off x="838080" y="1490040"/>
            <a:ext cx="10515240" cy="191844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2400" spc="-1" strike="noStrike">
                <a:solidFill>
                  <a:schemeClr val="dk1"/>
                </a:solidFill>
                <a:latin typeface="Calibri"/>
              </a:rPr>
              <a:t>„</a:t>
            </a:r>
            <a:r>
              <a:rPr b="0" lang="en-US" sz="2400" spc="-1" strike="noStrike">
                <a:solidFill>
                  <a:schemeClr val="dk1"/>
                </a:solidFill>
                <a:latin typeface="Calibri"/>
              </a:rPr>
              <a:t>The computational cost of the model is negligible; it has a throughput of 256 ensemble members (at 2° resolution) per 3 min on Google Cloud TPUv3-32 instances and can easily scale to higher throughput by deploying more accelerators. […] Training [of the 114 mio parameter model] takes slightly less than 18 hours on a 2 × 2 × 4 TPUv4 cluster. </a:t>
            </a:r>
            <a:r>
              <a:rPr b="0" lang="de-DE" sz="2400" spc="-1" strike="noStrike">
                <a:solidFill>
                  <a:schemeClr val="dk1"/>
                </a:solidFill>
                <a:latin typeface="Calibri"/>
              </a:rPr>
              <a:t>“ (Carver et al., 2024)</a:t>
            </a:r>
            <a:endParaRPr b="0" lang="de-DE" sz="2400" spc="-1" strike="noStrike">
              <a:solidFill>
                <a:srgbClr val="000000"/>
              </a:solidFill>
              <a:latin typeface="Calibri"/>
            </a:endParaRPr>
          </a:p>
        </p:txBody>
      </p:sp>
      <p:sp>
        <p:nvSpPr>
          <p:cNvPr id="529"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Computational costs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530" name="Grafik 4" descr=""/>
          <p:cNvPicPr/>
          <p:nvPr/>
        </p:nvPicPr>
        <p:blipFill>
          <a:blip r:embed="rId1"/>
          <a:stretch/>
        </p:blipFill>
        <p:spPr>
          <a:xfrm>
            <a:off x="2852640" y="1524240"/>
            <a:ext cx="5405040" cy="4847040"/>
          </a:xfrm>
          <a:prstGeom prst="rect">
            <a:avLst/>
          </a:prstGeom>
          <a:ln w="0">
            <a:noFill/>
          </a:ln>
        </p:spPr>
      </p:pic>
      <p:sp>
        <p:nvSpPr>
          <p:cNvPr id="531" name="Textfeld 5"/>
          <p:cNvSpPr/>
          <p:nvPr/>
        </p:nvSpPr>
        <p:spPr>
          <a:xfrm>
            <a:off x="3525480" y="6371640"/>
            <a:ext cx="437796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Calibri"/>
              </a:rPr>
              <a:t>„</a:t>
            </a:r>
            <a:r>
              <a:rPr b="0" lang="de-DE" sz="1400" spc="-1" strike="noStrike">
                <a:solidFill>
                  <a:schemeClr val="dk1"/>
                </a:solidFill>
                <a:latin typeface="Calibri"/>
              </a:rPr>
              <a:t>Chinchilla“ optimal training; Hoffmann et al. (</a:t>
            </a:r>
            <a:r>
              <a:rPr b="0" lang="de-DE" sz="1400" spc="-1" strike="noStrike" u="sng">
                <a:solidFill>
                  <a:schemeClr val="dk1"/>
                </a:solidFill>
                <a:uFillTx/>
                <a:latin typeface="Calibri"/>
                <a:hlinkClick r:id="rId2"/>
              </a:rPr>
              <a:t>Arxiv</a:t>
            </a:r>
            <a:r>
              <a:rPr b="0" lang="de-DE" sz="1400" spc="-1" strike="noStrike" u="sng">
                <a:solidFill>
                  <a:schemeClr val="dk1"/>
                </a:solidFill>
                <a:uFillTx/>
                <a:latin typeface="Calibri"/>
                <a:hlinkClick r:id="rId3"/>
              </a:rPr>
              <a:t>, 2021</a:t>
            </a:r>
            <a:r>
              <a:rPr b="0" lang="de-DE" sz="1400" spc="-1" strike="noStrike">
                <a:solidFill>
                  <a:schemeClr val="dk1"/>
                </a:solidFill>
                <a:latin typeface="Calibri"/>
              </a:rPr>
              <a:t>)</a:t>
            </a:r>
            <a:endParaRPr b="0" lang="de-DE" sz="1400" spc="-1" strike="noStrike">
              <a:solidFill>
                <a:srgbClr val="000000"/>
              </a:solidFill>
              <a:latin typeface="Calibri"/>
            </a:endParaRPr>
          </a:p>
        </p:txBody>
      </p:sp>
      <p:sp>
        <p:nvSpPr>
          <p:cNvPr id="532" name="Textfeld 6"/>
          <p:cNvSpPr/>
          <p:nvPr/>
        </p:nvSpPr>
        <p:spPr>
          <a:xfrm>
            <a:off x="8139960" y="1663920"/>
            <a:ext cx="75096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FLOPS</a:t>
            </a:r>
            <a:endParaRPr b="0" lang="de-DE" sz="1800" spc="-1" strike="noStrike">
              <a:solidFill>
                <a:srgbClr val="000000"/>
              </a:solidFill>
              <a:latin typeface="Calibri"/>
            </a:endParaRPr>
          </a:p>
        </p:txBody>
      </p:sp>
      <p:sp>
        <p:nvSpPr>
          <p:cNvPr id="533" name="Textfeld 7"/>
          <p:cNvSpPr/>
          <p:nvPr/>
        </p:nvSpPr>
        <p:spPr>
          <a:xfrm>
            <a:off x="8601120" y="4777200"/>
            <a:ext cx="3223800" cy="912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800" spc="-1" strike="noStrike">
                <a:solidFill>
                  <a:schemeClr val="dk1"/>
                </a:solidFill>
                <a:latin typeface="Calibri"/>
              </a:rPr>
              <a:t>… </a:t>
            </a:r>
            <a:r>
              <a:rPr b="0" lang="de-DE" sz="1800" spc="-1" strike="noStrike">
                <a:solidFill>
                  <a:schemeClr val="dk1"/>
                </a:solidFill>
                <a:latin typeface="Calibri"/>
              </a:rPr>
              <a:t>but: additional training improves performance!</a:t>
            </a:r>
            <a:br>
              <a:rPr sz="1800"/>
            </a:br>
            <a:r>
              <a:rPr b="0" lang="de-DE" sz="1800" spc="-1" strike="noStrike">
                <a:solidFill>
                  <a:schemeClr val="dk1"/>
                </a:solidFill>
                <a:latin typeface="Calibri"/>
              </a:rPr>
              <a:t>(Llama3; Karpathy posts on X)</a:t>
            </a:r>
            <a:endParaRPr b="0" lang="de-DE" sz="1800" spc="-1" strike="noStrike">
              <a:solidFill>
                <a:srgbClr val="000000"/>
              </a:solidFill>
              <a:latin typeface="Calibri"/>
            </a:endParaRPr>
          </a:p>
        </p:txBody>
      </p:sp>
      <p:sp>
        <p:nvSpPr>
          <p:cNvPr id="534"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Scaling laws?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35" name="Textfeld 2"/>
          <p:cNvSpPr/>
          <p:nvPr/>
        </p:nvSpPr>
        <p:spPr>
          <a:xfrm>
            <a:off x="776160" y="6176880"/>
            <a:ext cx="7905240" cy="33336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0" lang="de-DE" sz="1600" spc="-1" strike="noStrike">
                <a:solidFill>
                  <a:schemeClr val="dk1"/>
                </a:solidFill>
                <a:latin typeface="Calibri"/>
              </a:rPr>
              <a:t>From </a:t>
            </a:r>
            <a:r>
              <a:rPr b="0" lang="de-DE" sz="1600" spc="-1" strike="noStrike" u="sng">
                <a:solidFill>
                  <a:schemeClr val="dk1"/>
                </a:solidFill>
                <a:uFillTx/>
                <a:latin typeface="Calibri"/>
                <a:hlinkClick r:id="rId1"/>
              </a:rPr>
              <a:t>https://github.com/huggingface/large_language_model_training_playbook</a:t>
            </a:r>
            <a:r>
              <a:rPr b="0" lang="de-DE" sz="1600" spc="-1" strike="noStrike">
                <a:solidFill>
                  <a:schemeClr val="dk1"/>
                </a:solidFill>
                <a:latin typeface="Calibri"/>
              </a:rPr>
              <a:t> </a:t>
            </a:r>
            <a:endParaRPr b="0" lang="de-DE" sz="1600" spc="-1" strike="noStrike">
              <a:solidFill>
                <a:srgbClr val="000000"/>
              </a:solidFill>
              <a:latin typeface="Calibri"/>
            </a:endParaRPr>
          </a:p>
        </p:txBody>
      </p:sp>
      <p:pic>
        <p:nvPicPr>
          <p:cNvPr id="536" name="Grafik 4" descr=""/>
          <p:cNvPicPr/>
          <p:nvPr/>
        </p:nvPicPr>
        <p:blipFill>
          <a:blip r:embed="rId2"/>
          <a:stretch/>
        </p:blipFill>
        <p:spPr>
          <a:xfrm>
            <a:off x="810000" y="1628640"/>
            <a:ext cx="5285520" cy="4366800"/>
          </a:xfrm>
          <a:prstGeom prst="rect">
            <a:avLst/>
          </a:prstGeom>
          <a:ln w="0">
            <a:noFill/>
          </a:ln>
          <a:effectLst>
            <a:outerShdw algn="tl" blurRad="291960" dir="2700000" dist="139498" rotWithShape="0">
              <a:srgbClr val="333333">
                <a:alpha val="65000"/>
              </a:srgbClr>
            </a:outerShdw>
          </a:effectLst>
        </p:spPr>
      </p:pic>
      <p:pic>
        <p:nvPicPr>
          <p:cNvPr id="537" name="Grafik 6" descr=""/>
          <p:cNvPicPr/>
          <p:nvPr/>
        </p:nvPicPr>
        <p:blipFill>
          <a:blip r:embed="rId3"/>
          <a:stretch/>
        </p:blipFill>
        <p:spPr>
          <a:xfrm>
            <a:off x="6273360" y="1628640"/>
            <a:ext cx="5335920" cy="3123720"/>
          </a:xfrm>
          <a:prstGeom prst="rect">
            <a:avLst/>
          </a:prstGeom>
          <a:ln w="0">
            <a:noFill/>
          </a:ln>
          <a:effectLst>
            <a:outerShdw algn="tl" blurRad="291960" dir="2700000" dist="139498" rotWithShape="0">
              <a:srgbClr val="333333">
                <a:alpha val="65000"/>
              </a:srgbClr>
            </a:outerShdw>
          </a:effectLst>
        </p:spPr>
      </p:pic>
      <p:sp>
        <p:nvSpPr>
          <p:cNvPr id="538"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Training strategies (here: large language models)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539" name="Textfeld 3"/>
          <p:cNvSpPr/>
          <p:nvPr/>
        </p:nvSpPr>
        <p:spPr>
          <a:xfrm>
            <a:off x="838080" y="1200240"/>
            <a:ext cx="10092240" cy="4874400"/>
          </a:xfrm>
          <a:prstGeom prst="rect">
            <a:avLst/>
          </a:prstGeom>
          <a:noFill/>
          <a:ln w="0">
            <a:noFill/>
          </a:ln>
        </p:spPr>
        <p:style>
          <a:lnRef idx="0"/>
          <a:fillRef idx="0"/>
          <a:effectRef idx="0"/>
          <a:fontRef idx="minor"/>
        </p:style>
        <p:txBody>
          <a:bodyPr lIns="90000" rIns="90000" tIns="45000" bIns="45000" anchor="t">
            <a:spAutoFit/>
          </a:bodyPr>
          <a:p>
            <a:pPr marL="285840" indent="-285840" defTabSz="914400">
              <a:lnSpc>
                <a:spcPct val="100000"/>
              </a:lnSpc>
              <a:spcAft>
                <a:spcPts val="1199"/>
              </a:spcAft>
              <a:buClr>
                <a:srgbClr val="000000"/>
              </a:buClr>
              <a:buFont typeface="Arial"/>
              <a:buChar char="•"/>
            </a:pPr>
            <a:r>
              <a:rPr b="0" lang="de-DE" sz="2400" spc="-1" strike="noStrike">
                <a:solidFill>
                  <a:schemeClr val="dk1"/>
                </a:solidFill>
                <a:latin typeface="Calibri"/>
              </a:rPr>
              <a:t>AI models will become the standard tools for weather forecasting at all scales</a:t>
            </a:r>
            <a:endParaRPr b="0" lang="de-DE" sz="24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400" spc="-1" strike="noStrike">
                <a:solidFill>
                  <a:schemeClr val="dk1"/>
                </a:solidFill>
                <a:latin typeface="Calibri"/>
              </a:rPr>
              <a:t>AI models can produce excellent deterministic forecasts and quantify uncertainties well</a:t>
            </a:r>
            <a:endParaRPr b="0" lang="de-DE" sz="24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400" spc="-1" strike="noStrike">
                <a:solidFill>
                  <a:schemeClr val="dk1"/>
                </a:solidFill>
                <a:latin typeface="Calibri"/>
              </a:rPr>
              <a:t>Some models (all?) exhibit some physical inconsistencies; these can likely be healed</a:t>
            </a:r>
            <a:endParaRPr b="0" lang="de-DE" sz="24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400" spc="-1" strike="noStrike">
                <a:solidFill>
                  <a:schemeClr val="dk1"/>
                </a:solidFill>
                <a:latin typeface="Calibri"/>
              </a:rPr>
              <a:t>Larger models exhibit good robustness and (limited?) capabilities for extrapolation</a:t>
            </a:r>
            <a:endParaRPr b="0" lang="de-DE" sz="24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400" spc="-1" strike="noStrike">
                <a:solidFill>
                  <a:schemeClr val="dk1"/>
                </a:solidFill>
                <a:latin typeface="Calibri"/>
              </a:rPr>
              <a:t>Tendency towards very large foundation models less clear than in language area (scaling laws?)</a:t>
            </a:r>
            <a:endParaRPr b="0" lang="de-DE" sz="2400" spc="-1" strike="noStrike">
              <a:solidFill>
                <a:srgbClr val="000000"/>
              </a:solidFill>
              <a:latin typeface="Calibri"/>
            </a:endParaRPr>
          </a:p>
          <a:p>
            <a:pPr marL="285840" indent="-285840" defTabSz="914400">
              <a:lnSpc>
                <a:spcPct val="100000"/>
              </a:lnSpc>
              <a:spcAft>
                <a:spcPts val="1199"/>
              </a:spcAft>
              <a:buClr>
                <a:srgbClr val="000000"/>
              </a:buClr>
              <a:buFont typeface="Arial"/>
              <a:buChar char="•"/>
            </a:pPr>
            <a:r>
              <a:rPr b="0" lang="de-DE" sz="2400" spc="-1" strike="noStrike">
                <a:solidFill>
                  <a:schemeClr val="dk1"/>
                </a:solidFill>
                <a:latin typeface="Calibri"/>
              </a:rPr>
              <a:t>Incorporating Earth system feedbacks on all time scales is probably the largest challenge ahead</a:t>
            </a:r>
            <a:endParaRPr b="0" lang="de-DE" sz="2400" spc="-1" strike="noStrike">
              <a:solidFill>
                <a:srgbClr val="000000"/>
              </a:solidFill>
              <a:latin typeface="Calibri"/>
            </a:endParaRPr>
          </a:p>
        </p:txBody>
      </p:sp>
      <p:sp>
        <p:nvSpPr>
          <p:cNvPr id="540"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1" lang="de-DE" sz="4000" spc="-1" strike="noStrike">
                <a:solidFill>
                  <a:schemeClr val="dk1"/>
                </a:solidFill>
                <a:latin typeface="Calibri"/>
                <a:ea typeface="Calibri"/>
              </a:rPr>
              <a:t>Conclusions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1" name="Grafik 19" descr=""/>
          <p:cNvPicPr/>
          <p:nvPr/>
        </p:nvPicPr>
        <p:blipFill>
          <a:blip r:embed="rId1"/>
          <a:stretch/>
        </p:blipFill>
        <p:spPr>
          <a:xfrm>
            <a:off x="500400" y="228600"/>
            <a:ext cx="11190960" cy="6062040"/>
          </a:xfrm>
          <a:prstGeom prst="rect">
            <a:avLst/>
          </a:prstGeom>
          <a:ln w="0">
            <a:noFill/>
          </a:ln>
        </p:spPr>
      </p:pic>
      <p:sp>
        <p:nvSpPr>
          <p:cNvPr id="542" name="Textfeld 20"/>
          <p:cNvSpPr/>
          <p:nvPr/>
        </p:nvSpPr>
        <p:spPr>
          <a:xfrm>
            <a:off x="3774240" y="3630960"/>
            <a:ext cx="4223880" cy="4140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de-DE" sz="2130" spc="-1" strike="noStrike">
                <a:solidFill>
                  <a:srgbClr val="ffffff"/>
                </a:solidFill>
                <a:latin typeface="Calibri"/>
              </a:rPr>
              <a:t>Bonn, Germany, 29 – 30 August 2024</a:t>
            </a:r>
            <a:endParaRPr b="0" lang="de-DE" sz="2130" spc="-1" strike="noStrike">
              <a:solidFill>
                <a:srgbClr val="000000"/>
              </a:solidFill>
              <a:latin typeface="Calibri"/>
            </a:endParaRPr>
          </a:p>
        </p:txBody>
      </p:sp>
      <p:sp>
        <p:nvSpPr>
          <p:cNvPr id="543" name="Textfeld 3"/>
          <p:cNvSpPr/>
          <p:nvPr/>
        </p:nvSpPr>
        <p:spPr>
          <a:xfrm>
            <a:off x="3027960" y="4569840"/>
            <a:ext cx="6135480" cy="3945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tabLst>
                <a:tab algn="l" pos="0"/>
              </a:tabLst>
            </a:pPr>
            <a:r>
              <a:rPr b="0" lang="de-DE" sz="2000" spc="-1" strike="noStrike">
                <a:solidFill>
                  <a:srgbClr val="0563c1"/>
                </a:solidFill>
                <a:latin typeface="Calibri"/>
                <a:hlinkClick r:id="rId2"/>
              </a:rPr>
              <a:t>Registration</a:t>
            </a:r>
            <a:r>
              <a:rPr b="0" lang="de-DE" sz="2000" spc="-1" strike="noStrike">
                <a:solidFill>
                  <a:srgbClr val="ff0000"/>
                </a:solidFill>
                <a:latin typeface="Calibri"/>
              </a:rPr>
              <a:t> open until 31 July (student rate until 15 June)</a:t>
            </a:r>
            <a:endParaRPr b="0" lang="de-DE" sz="20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sp>
        <p:nvSpPr>
          <p:cNvPr id="173" name="Textfeld 1"/>
          <p:cNvSpPr/>
          <p:nvPr/>
        </p:nvSpPr>
        <p:spPr>
          <a:xfrm>
            <a:off x="1904040" y="6239520"/>
            <a:ext cx="259488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Adapted from </a:t>
            </a:r>
            <a:r>
              <a:rPr b="0" lang="de-DE" sz="1050" spc="-1" strike="noStrike" u="sng">
                <a:solidFill>
                  <a:schemeClr val="dk1"/>
                </a:solidFill>
                <a:uFillTx/>
                <a:latin typeface="Calibri"/>
                <a:hlinkClick r:id="rId1"/>
              </a:rPr>
              <a:t>https://www.infodiagram.com</a:t>
            </a:r>
            <a:endParaRPr b="0" lang="de-DE" sz="1050" spc="-1" strike="noStrike">
              <a:solidFill>
                <a:srgbClr val="000000"/>
              </a:solidFill>
              <a:latin typeface="Calibri"/>
            </a:endParaRPr>
          </a:p>
        </p:txBody>
      </p:sp>
      <p:grpSp>
        <p:nvGrpSpPr>
          <p:cNvPr id="174" name="Gruppieren 11"/>
          <p:cNvGrpSpPr/>
          <p:nvPr/>
        </p:nvGrpSpPr>
        <p:grpSpPr>
          <a:xfrm>
            <a:off x="1315080" y="726480"/>
            <a:ext cx="8520840" cy="1286640"/>
            <a:chOff x="1315080" y="726480"/>
            <a:chExt cx="8520840" cy="1286640"/>
          </a:xfrm>
        </p:grpSpPr>
        <p:sp>
          <p:nvSpPr>
            <p:cNvPr id="175" name="Textfeld 12"/>
            <p:cNvSpPr/>
            <p:nvPr/>
          </p:nvSpPr>
          <p:spPr>
            <a:xfrm>
              <a:off x="8532360" y="1009080"/>
              <a:ext cx="1303560" cy="10040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200" spc="-1" strike="noStrike">
                  <a:solidFill>
                    <a:srgbClr val="0070c0"/>
                  </a:solidFill>
                  <a:latin typeface="Calibri"/>
                  <a:ea typeface="Calibri"/>
                </a:rPr>
                <a:t>First AI weather forecast surpasses operational model</a:t>
              </a:r>
              <a:endParaRPr b="0" lang="de-DE" sz="1200" spc="-1" strike="noStrike">
                <a:solidFill>
                  <a:srgbClr val="000000"/>
                </a:solidFill>
                <a:latin typeface="Calibri"/>
              </a:endParaRPr>
            </a:p>
          </p:txBody>
        </p:sp>
        <p:sp>
          <p:nvSpPr>
            <p:cNvPr id="176" name="Textfeld 13"/>
            <p:cNvSpPr/>
            <p:nvPr/>
          </p:nvSpPr>
          <p:spPr>
            <a:xfrm>
              <a:off x="7628040" y="726480"/>
              <a:ext cx="1217520" cy="10040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200" spc="-1" strike="noStrike">
                  <a:solidFill>
                    <a:srgbClr val="0070c0"/>
                  </a:solidFill>
                  <a:latin typeface="Calibri"/>
                  <a:ea typeface="Calibri"/>
                </a:rPr>
                <a:t>First attempt of a neural network weather model (2018)</a:t>
              </a:r>
              <a:endParaRPr b="0" lang="de-DE" sz="1200" spc="-1" strike="noStrike">
                <a:solidFill>
                  <a:srgbClr val="000000"/>
                </a:solidFill>
                <a:latin typeface="Calibri"/>
              </a:endParaRPr>
            </a:p>
          </p:txBody>
        </p:sp>
        <p:cxnSp>
          <p:nvCxnSpPr>
            <p:cNvPr id="177" name="Gerade Verbindung mit Pfeil 14"/>
            <p:cNvCxnSpPr>
              <a:stCxn id="176" idx="2"/>
            </p:cNvCxnSpPr>
            <p:nvPr/>
          </p:nvCxnSpPr>
          <p:spPr>
            <a:xfrm>
              <a:off x="8236800" y="1742040"/>
              <a:ext cx="360" cy="187560"/>
            </a:xfrm>
            <a:prstGeom prst="straightConnector1">
              <a:avLst/>
            </a:prstGeom>
            <a:ln w="19050">
              <a:solidFill>
                <a:srgbClr val="0070c0"/>
              </a:solidFill>
              <a:tailEnd len="med" type="triangle" w="med"/>
            </a:ln>
          </p:spPr>
        </p:cxnSp>
        <p:sp>
          <p:nvSpPr>
            <p:cNvPr id="178" name="Textfeld 15"/>
            <p:cNvSpPr/>
            <p:nvPr/>
          </p:nvSpPr>
          <p:spPr>
            <a:xfrm>
              <a:off x="1315080" y="963360"/>
              <a:ext cx="1050840" cy="10040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200" spc="-1" strike="noStrike">
                  <a:solidFill>
                    <a:srgbClr val="0070c0"/>
                  </a:solidFill>
                  <a:latin typeface="Calibri"/>
                  <a:ea typeface="Calibri"/>
                </a:rPr>
                <a:t>First successful numerical weather forecast</a:t>
              </a:r>
              <a:endParaRPr b="0" lang="de-DE" sz="1200" spc="-1" strike="noStrike">
                <a:solidFill>
                  <a:srgbClr val="000000"/>
                </a:solidFill>
                <a:latin typeface="Calibri"/>
              </a:endParaRPr>
            </a:p>
          </p:txBody>
        </p:sp>
      </p:grpSp>
      <p:grpSp>
        <p:nvGrpSpPr>
          <p:cNvPr id="179" name="Gruppieren 16"/>
          <p:cNvGrpSpPr/>
          <p:nvPr/>
        </p:nvGrpSpPr>
        <p:grpSpPr>
          <a:xfrm>
            <a:off x="3405960" y="913320"/>
            <a:ext cx="4627440" cy="1056600"/>
            <a:chOff x="3405960" y="913320"/>
            <a:chExt cx="4627440" cy="1056600"/>
          </a:xfrm>
        </p:grpSpPr>
        <p:sp>
          <p:nvSpPr>
            <p:cNvPr id="180" name="Textfeld 17"/>
            <p:cNvSpPr/>
            <p:nvPr/>
          </p:nvSpPr>
          <p:spPr>
            <a:xfrm>
              <a:off x="4415400" y="1148040"/>
              <a:ext cx="840600" cy="8211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200" spc="-1" strike="noStrike">
                  <a:solidFill>
                    <a:srgbClr val="c00000"/>
                  </a:solidFill>
                  <a:latin typeface="Calibri"/>
                  <a:ea typeface="Calibri"/>
                </a:rPr>
                <a:t>First terascale computer (1992)</a:t>
              </a:r>
              <a:endParaRPr b="0" lang="de-DE" sz="1200" spc="-1" strike="noStrike">
                <a:solidFill>
                  <a:srgbClr val="000000"/>
                </a:solidFill>
                <a:latin typeface="Calibri"/>
              </a:endParaRPr>
            </a:p>
          </p:txBody>
        </p:sp>
        <p:sp>
          <p:nvSpPr>
            <p:cNvPr id="181" name="Textfeld 18"/>
            <p:cNvSpPr/>
            <p:nvPr/>
          </p:nvSpPr>
          <p:spPr>
            <a:xfrm>
              <a:off x="5523120" y="1148760"/>
              <a:ext cx="840600" cy="8211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200" spc="-1" strike="noStrike">
                  <a:solidFill>
                    <a:srgbClr val="c00000"/>
                  </a:solidFill>
                  <a:latin typeface="Calibri"/>
                  <a:ea typeface="Calibri"/>
                </a:rPr>
                <a:t>First petascale computer (2008)</a:t>
              </a:r>
              <a:endParaRPr b="0" lang="de-DE" sz="1200" spc="-1" strike="noStrike">
                <a:solidFill>
                  <a:srgbClr val="000000"/>
                </a:solidFill>
                <a:latin typeface="Calibri"/>
              </a:endParaRPr>
            </a:p>
          </p:txBody>
        </p:sp>
        <p:sp>
          <p:nvSpPr>
            <p:cNvPr id="182" name="Textfeld 19"/>
            <p:cNvSpPr/>
            <p:nvPr/>
          </p:nvSpPr>
          <p:spPr>
            <a:xfrm>
              <a:off x="6901560" y="913320"/>
              <a:ext cx="840600" cy="6382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200" spc="-1" strike="noStrike">
                  <a:solidFill>
                    <a:srgbClr val="c00000"/>
                  </a:solidFill>
                  <a:latin typeface="Calibri"/>
                  <a:ea typeface="Calibri"/>
                </a:rPr>
                <a:t>NVIDIA V100 GPU (2017)</a:t>
              </a:r>
              <a:endParaRPr b="0" lang="de-DE" sz="1200" spc="-1" strike="noStrike">
                <a:solidFill>
                  <a:srgbClr val="000000"/>
                </a:solidFill>
                <a:latin typeface="Calibri"/>
              </a:endParaRPr>
            </a:p>
          </p:txBody>
        </p:sp>
        <p:cxnSp>
          <p:nvCxnSpPr>
            <p:cNvPr id="183" name="Gerade Verbindung mit Pfeil 20"/>
            <p:cNvCxnSpPr/>
            <p:nvPr/>
          </p:nvCxnSpPr>
          <p:spPr>
            <a:xfrm>
              <a:off x="7541640" y="1516680"/>
              <a:ext cx="492120" cy="412920"/>
            </a:xfrm>
            <a:prstGeom prst="straightConnector1">
              <a:avLst/>
            </a:prstGeom>
            <a:ln w="19050">
              <a:solidFill>
                <a:srgbClr val="c00000"/>
              </a:solidFill>
              <a:tailEnd len="med" type="triangle" w="med"/>
            </a:ln>
          </p:spPr>
        </p:cxnSp>
        <p:sp>
          <p:nvSpPr>
            <p:cNvPr id="184" name="Textfeld 21"/>
            <p:cNvSpPr/>
            <p:nvPr/>
          </p:nvSpPr>
          <p:spPr>
            <a:xfrm>
              <a:off x="3405960" y="1148040"/>
              <a:ext cx="840600" cy="82116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200" spc="-1" strike="noStrike">
                  <a:solidFill>
                    <a:srgbClr val="c00000"/>
                  </a:solidFill>
                  <a:latin typeface="Calibri"/>
                  <a:ea typeface="Calibri"/>
                </a:rPr>
                <a:t>First gigascale computer (1972)</a:t>
              </a:r>
              <a:endParaRPr b="0" lang="de-DE" sz="1200" spc="-1" strike="noStrike">
                <a:solidFill>
                  <a:srgbClr val="000000"/>
                </a:solidFill>
                <a:latin typeface="Calibri"/>
              </a:endParaRPr>
            </a:p>
          </p:txBody>
        </p:sp>
      </p:grpSp>
      <p:grpSp>
        <p:nvGrpSpPr>
          <p:cNvPr id="185" name="Gruppieren 25"/>
          <p:cNvGrpSpPr/>
          <p:nvPr/>
        </p:nvGrpSpPr>
        <p:grpSpPr>
          <a:xfrm>
            <a:off x="1022040" y="1933200"/>
            <a:ext cx="8895600" cy="4242240"/>
            <a:chOff x="1022040" y="1933200"/>
            <a:chExt cx="8895600" cy="4242240"/>
          </a:xfrm>
        </p:grpSpPr>
        <p:pic>
          <p:nvPicPr>
            <p:cNvPr id="186" name="Grafik 2" descr=""/>
            <p:cNvPicPr/>
            <p:nvPr/>
          </p:nvPicPr>
          <p:blipFill>
            <a:blip r:embed="rId2"/>
            <a:srcRect l="0" t="14699" r="0" b="0"/>
            <a:stretch/>
          </p:blipFill>
          <p:spPr>
            <a:xfrm>
              <a:off x="1022040" y="1933200"/>
              <a:ext cx="8895600" cy="4242240"/>
            </a:xfrm>
            <a:prstGeom prst="rect">
              <a:avLst/>
            </a:prstGeom>
            <a:ln w="0">
              <a:noFill/>
            </a:ln>
          </p:spPr>
        </p:pic>
        <p:sp>
          <p:nvSpPr>
            <p:cNvPr id="187" name="Rechteck 22"/>
            <p:cNvSpPr/>
            <p:nvPr/>
          </p:nvSpPr>
          <p:spPr>
            <a:xfrm>
              <a:off x="2437200" y="2178720"/>
              <a:ext cx="254880" cy="29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
          <p:nvSpPr>
            <p:cNvPr id="188" name="Rechteck 23"/>
            <p:cNvSpPr/>
            <p:nvPr/>
          </p:nvSpPr>
          <p:spPr>
            <a:xfrm>
              <a:off x="5395680" y="2170800"/>
              <a:ext cx="223560" cy="29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
          <p:nvSpPr>
            <p:cNvPr id="189" name="Rechteck 24"/>
            <p:cNvSpPr/>
            <p:nvPr/>
          </p:nvSpPr>
          <p:spPr>
            <a:xfrm>
              <a:off x="8337240" y="2136600"/>
              <a:ext cx="223560" cy="29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grpSp>
      <p:grpSp>
        <p:nvGrpSpPr>
          <p:cNvPr id="190" name="Gruppieren 3"/>
          <p:cNvGrpSpPr/>
          <p:nvPr/>
        </p:nvGrpSpPr>
        <p:grpSpPr>
          <a:xfrm>
            <a:off x="524520" y="3610440"/>
            <a:ext cx="1195560" cy="2437560"/>
            <a:chOff x="524520" y="3610440"/>
            <a:chExt cx="1195560" cy="2437560"/>
          </a:xfrm>
        </p:grpSpPr>
        <p:sp>
          <p:nvSpPr>
            <p:cNvPr id="191" name="Sechseck 4"/>
            <p:cNvSpPr/>
            <p:nvPr/>
          </p:nvSpPr>
          <p:spPr>
            <a:xfrm rot="1716600">
              <a:off x="739800" y="3744360"/>
              <a:ext cx="718560" cy="619200"/>
            </a:xfrm>
            <a:prstGeom prst="hexagon">
              <a:avLst>
                <a:gd name="adj" fmla="val 26476"/>
                <a:gd name="vf" fmla="val 115470"/>
              </a:avLst>
            </a:prstGeom>
            <a:solidFill>
              <a:srgbClr val="4472c4"/>
            </a:solidFill>
            <a:ln w="28575">
              <a:solidFill>
                <a:srgbClr val="32549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cxnSp>
          <p:nvCxnSpPr>
            <p:cNvPr id="192" name="Gerader Verbinder 5"/>
            <p:cNvCxnSpPr>
              <a:stCxn id="191" idx="1"/>
            </p:cNvCxnSpPr>
            <p:nvPr/>
          </p:nvCxnSpPr>
          <p:spPr>
            <a:xfrm>
              <a:off x="1122120" y="4419720"/>
              <a:ext cx="360" cy="415440"/>
            </a:xfrm>
            <a:prstGeom prst="straightConnector1">
              <a:avLst/>
            </a:prstGeom>
            <a:ln w="28575">
              <a:solidFill>
                <a:srgbClr val="99a8b7"/>
              </a:solidFill>
            </a:ln>
          </p:spPr>
        </p:cxnSp>
        <p:sp>
          <p:nvSpPr>
            <p:cNvPr id="193" name="Pfeil: Fünfeck 6"/>
            <p:cNvSpPr/>
            <p:nvPr/>
          </p:nvSpPr>
          <p:spPr>
            <a:xfrm rot="16200000">
              <a:off x="477360" y="4805640"/>
              <a:ext cx="1289160" cy="1195200"/>
            </a:xfrm>
            <a:prstGeom prst="homePlate">
              <a:avLst>
                <a:gd name="adj" fmla="val 18133"/>
              </a:avLst>
            </a:prstGeom>
            <a:solidFill>
              <a:srgbClr val="e4e8ec"/>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cxnSp>
          <p:nvCxnSpPr>
            <p:cNvPr id="194" name="Gerader Verbinder 7"/>
            <p:cNvCxnSpPr/>
            <p:nvPr/>
          </p:nvCxnSpPr>
          <p:spPr>
            <a:xfrm>
              <a:off x="524520" y="6047640"/>
              <a:ext cx="1195920" cy="360"/>
            </a:xfrm>
            <a:prstGeom prst="straightConnector1">
              <a:avLst/>
            </a:prstGeom>
            <a:ln w="38100">
              <a:solidFill>
                <a:srgbClr val="4472c4"/>
              </a:solidFill>
            </a:ln>
          </p:spPr>
        </p:cxnSp>
        <p:sp>
          <p:nvSpPr>
            <p:cNvPr id="195" name="Ellipse 8"/>
            <p:cNvSpPr/>
            <p:nvPr/>
          </p:nvSpPr>
          <p:spPr>
            <a:xfrm>
              <a:off x="1063440" y="4723920"/>
              <a:ext cx="117360" cy="117360"/>
            </a:xfrm>
            <a:prstGeom prst="ellipse">
              <a:avLst/>
            </a:prstGeom>
            <a:solidFill>
              <a:schemeClr val="bg1"/>
            </a:solidFill>
            <a:ln w="38100">
              <a:solidFill>
                <a:srgbClr val="4472c4"/>
              </a:solidFill>
            </a:ln>
          </p:spPr>
          <p:style>
            <a:lnRef idx="2">
              <a:schemeClr val="accent1">
                <a:shade val="50000"/>
              </a:schemeClr>
            </a:lnRef>
            <a:fillRef idx="1">
              <a:schemeClr val="accent1"/>
            </a:fillRef>
            <a:effectRef idx="0">
              <a:schemeClr val="accent1"/>
            </a:effectRef>
            <a:fontRef idx="minor"/>
          </p:style>
          <p:txBody>
            <a:bodyPr lIns="90000" rIns="90000" tIns="38520" bIns="38520" anchor="ctr">
              <a:noAutofit/>
            </a:bodyPr>
            <a:p>
              <a:pPr algn="ctr" defTabSz="914400">
                <a:lnSpc>
                  <a:spcPct val="100000"/>
                </a:lnSpc>
              </a:pPr>
              <a:endParaRPr b="0" lang="de-DE" sz="1800" spc="-1" strike="noStrike">
                <a:solidFill>
                  <a:schemeClr val="lt1"/>
                </a:solidFill>
                <a:latin typeface="Calibri"/>
              </a:endParaRPr>
            </a:p>
          </p:txBody>
        </p:sp>
        <p:sp>
          <p:nvSpPr>
            <p:cNvPr id="196" name="Textfeld 9"/>
            <p:cNvSpPr/>
            <p:nvPr/>
          </p:nvSpPr>
          <p:spPr>
            <a:xfrm>
              <a:off x="804240" y="3885120"/>
              <a:ext cx="58968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lt1"/>
                  </a:solidFill>
                  <a:latin typeface="Calibri"/>
                  <a:ea typeface="Calibri"/>
                </a:rPr>
                <a:t>1943</a:t>
              </a:r>
              <a:endParaRPr b="0" lang="de-DE" sz="1600" spc="-1" strike="noStrike">
                <a:solidFill>
                  <a:srgbClr val="000000"/>
                </a:solidFill>
                <a:latin typeface="Calibri"/>
              </a:endParaRPr>
            </a:p>
          </p:txBody>
        </p:sp>
        <p:sp>
          <p:nvSpPr>
            <p:cNvPr id="197" name="Textfeld 10"/>
            <p:cNvSpPr/>
            <p:nvPr/>
          </p:nvSpPr>
          <p:spPr>
            <a:xfrm>
              <a:off x="524520" y="5114880"/>
              <a:ext cx="1195200" cy="5929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100" spc="-1" strike="noStrike">
                  <a:solidFill>
                    <a:schemeClr val="dk1"/>
                  </a:solidFill>
                  <a:latin typeface="Calibri"/>
                  <a:ea typeface="Calibri"/>
                </a:rPr>
                <a:t>McCulloch and Pitts describe artificial neuron</a:t>
              </a:r>
              <a:endParaRPr b="0" lang="de-DE" sz="1100" spc="-1" strike="noStrike">
                <a:solidFill>
                  <a:srgbClr val="000000"/>
                </a:solidFill>
                <a:latin typeface="Calibri"/>
              </a:endParaRPr>
            </a:p>
          </p:txBody>
        </p:sp>
      </p:grpSp>
      <p:sp>
        <p:nvSpPr>
          <p:cNvPr id="198" name="Rechteck 38"/>
          <p:cNvSpPr/>
          <p:nvPr/>
        </p:nvSpPr>
        <p:spPr>
          <a:xfrm>
            <a:off x="9651240" y="3944520"/>
            <a:ext cx="185040" cy="222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cxnSp>
        <p:nvCxnSpPr>
          <p:cNvPr id="199" name="Gerade Verbindung mit Pfeil 34"/>
          <p:cNvCxnSpPr/>
          <p:nvPr/>
        </p:nvCxnSpPr>
        <p:spPr>
          <a:xfrm>
            <a:off x="9535680" y="4049640"/>
            <a:ext cx="1173600" cy="360"/>
          </a:xfrm>
          <a:prstGeom prst="straightConnector1">
            <a:avLst/>
          </a:prstGeom>
          <a:ln w="28575">
            <a:solidFill>
              <a:srgbClr val="ffffff">
                <a:lumMod val="65000"/>
              </a:srgbClr>
            </a:solidFill>
            <a:tailEnd len="lg" type="stealth" w="lg"/>
          </a:ln>
        </p:spPr>
      </p:cxnSp>
      <p:grpSp>
        <p:nvGrpSpPr>
          <p:cNvPr id="200" name="Gruppieren 40"/>
          <p:cNvGrpSpPr/>
          <p:nvPr/>
        </p:nvGrpSpPr>
        <p:grpSpPr>
          <a:xfrm>
            <a:off x="9390240" y="3592800"/>
            <a:ext cx="1215720" cy="2280600"/>
            <a:chOff x="9390240" y="3592800"/>
            <a:chExt cx="1215720" cy="2280600"/>
          </a:xfrm>
        </p:grpSpPr>
        <p:sp>
          <p:nvSpPr>
            <p:cNvPr id="201" name="Sechseck 41"/>
            <p:cNvSpPr/>
            <p:nvPr/>
          </p:nvSpPr>
          <p:spPr>
            <a:xfrm rot="1716600">
              <a:off x="9600120" y="3726720"/>
              <a:ext cx="718560" cy="619200"/>
            </a:xfrm>
            <a:prstGeom prst="hexagon">
              <a:avLst>
                <a:gd name="adj" fmla="val 26476"/>
                <a:gd name="vf" fmla="val 115470"/>
              </a:avLst>
            </a:prstGeom>
            <a:solidFill>
              <a:schemeClr val="bg1">
                <a:lumMod val="75000"/>
              </a:schemeClr>
            </a:solidFill>
            <a:ln w="28575">
              <a:solidFill>
                <a:srgbClr val="ffffff">
                  <a:lumMod val="50000"/>
                </a:srgbClr>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cxnSp>
          <p:nvCxnSpPr>
            <p:cNvPr id="202" name="Gerader Verbinder 42"/>
            <p:cNvCxnSpPr>
              <a:stCxn id="201" idx="1"/>
            </p:cNvCxnSpPr>
            <p:nvPr/>
          </p:nvCxnSpPr>
          <p:spPr>
            <a:xfrm>
              <a:off x="9982440" y="4402440"/>
              <a:ext cx="360" cy="415080"/>
            </a:xfrm>
            <a:prstGeom prst="straightConnector1">
              <a:avLst/>
            </a:prstGeom>
            <a:ln w="28575">
              <a:solidFill>
                <a:srgbClr val="99a8b7"/>
              </a:solidFill>
            </a:ln>
          </p:spPr>
        </p:cxnSp>
        <p:sp>
          <p:nvSpPr>
            <p:cNvPr id="203" name="Pfeil: Fünfeck 43"/>
            <p:cNvSpPr/>
            <p:nvPr/>
          </p:nvSpPr>
          <p:spPr>
            <a:xfrm rot="16200000">
              <a:off x="9433800" y="4715280"/>
              <a:ext cx="1108440" cy="1195200"/>
            </a:xfrm>
            <a:prstGeom prst="homePlate">
              <a:avLst>
                <a:gd name="adj" fmla="val 18133"/>
              </a:avLst>
            </a:prstGeom>
            <a:solidFill>
              <a:srgbClr val="e4e8ec"/>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cxnSp>
          <p:nvCxnSpPr>
            <p:cNvPr id="204" name="Gerader Verbinder 44"/>
            <p:cNvCxnSpPr/>
            <p:nvPr/>
          </p:nvCxnSpPr>
          <p:spPr>
            <a:xfrm>
              <a:off x="9390240" y="5873400"/>
              <a:ext cx="1195920" cy="360"/>
            </a:xfrm>
            <a:prstGeom prst="straightConnector1">
              <a:avLst/>
            </a:prstGeom>
            <a:ln w="38100">
              <a:solidFill>
                <a:srgbClr val="ffffff">
                  <a:lumMod val="65000"/>
                </a:srgbClr>
              </a:solidFill>
            </a:ln>
          </p:spPr>
        </p:cxnSp>
        <p:sp>
          <p:nvSpPr>
            <p:cNvPr id="205" name="Textfeld 45"/>
            <p:cNvSpPr/>
            <p:nvPr/>
          </p:nvSpPr>
          <p:spPr>
            <a:xfrm>
              <a:off x="9670320" y="3885120"/>
              <a:ext cx="589680" cy="333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600" spc="-1" strike="noStrike">
                  <a:solidFill>
                    <a:schemeClr val="lt1"/>
                  </a:solidFill>
                  <a:latin typeface="Calibri"/>
                  <a:ea typeface="Calibri"/>
                </a:rPr>
                <a:t>2023</a:t>
              </a:r>
              <a:endParaRPr b="0" lang="de-DE" sz="1600" spc="-1" strike="noStrike">
                <a:solidFill>
                  <a:srgbClr val="000000"/>
                </a:solidFill>
                <a:latin typeface="Calibri"/>
              </a:endParaRPr>
            </a:p>
          </p:txBody>
        </p:sp>
        <p:sp>
          <p:nvSpPr>
            <p:cNvPr id="206" name="Textfeld 46"/>
            <p:cNvSpPr/>
            <p:nvPr/>
          </p:nvSpPr>
          <p:spPr>
            <a:xfrm>
              <a:off x="9410760" y="5001120"/>
              <a:ext cx="1195200" cy="7606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100" spc="-1" strike="noStrike">
                  <a:solidFill>
                    <a:schemeClr val="dk1"/>
                  </a:solidFill>
                  <a:latin typeface="Calibri"/>
                  <a:ea typeface="Calibri"/>
                </a:rPr>
                <a:t>ECMWF runs AI weather forecasts operationally</a:t>
              </a:r>
              <a:endParaRPr b="0" lang="de-DE" sz="1100" spc="-1" strike="noStrike">
                <a:solidFill>
                  <a:srgbClr val="000000"/>
                </a:solidFill>
                <a:latin typeface="Calibri"/>
              </a:endParaRPr>
            </a:p>
          </p:txBody>
        </p:sp>
        <p:sp>
          <p:nvSpPr>
            <p:cNvPr id="207" name="Ellipse 47"/>
            <p:cNvSpPr/>
            <p:nvPr/>
          </p:nvSpPr>
          <p:spPr>
            <a:xfrm>
              <a:off x="9923760" y="4706640"/>
              <a:ext cx="117360" cy="117360"/>
            </a:xfrm>
            <a:prstGeom prst="ellipse">
              <a:avLst/>
            </a:prstGeom>
            <a:solidFill>
              <a:schemeClr val="bg1"/>
            </a:solidFill>
            <a:ln w="38100">
              <a:solidFill>
                <a:srgbClr val="ffffff">
                  <a:lumMod val="65000"/>
                </a:srgbClr>
              </a:solidFill>
            </a:ln>
          </p:spPr>
          <p:style>
            <a:lnRef idx="2">
              <a:schemeClr val="accent1">
                <a:shade val="50000"/>
              </a:schemeClr>
            </a:lnRef>
            <a:fillRef idx="1">
              <a:schemeClr val="accent1"/>
            </a:fillRef>
            <a:effectRef idx="0">
              <a:schemeClr val="accent1"/>
            </a:effectRef>
            <a:fontRef idx="minor"/>
          </p:style>
          <p:txBody>
            <a:bodyPr lIns="90000" rIns="90000" tIns="38520" bIns="38520" anchor="ctr">
              <a:noAutofit/>
            </a:bodyPr>
            <a:p>
              <a:pPr algn="ctr" defTabSz="914400">
                <a:lnSpc>
                  <a:spcPct val="100000"/>
                </a:lnSpc>
              </a:pPr>
              <a:endParaRPr b="0" lang="de-DE" sz="1800" spc="-1" strike="noStrike">
                <a:solidFill>
                  <a:schemeClr val="lt1"/>
                </a:solidFill>
                <a:latin typeface="Calibri"/>
              </a:endParaRPr>
            </a:p>
          </p:txBody>
        </p:sp>
      </p:grpSp>
      <p:sp>
        <p:nvSpPr>
          <p:cNvPr id="208" name="PlaceHolder 1"/>
          <p:cNvSpPr>
            <a:spLocks noGrp="1"/>
          </p:cNvSpPr>
          <p:nvPr>
            <p:ph type="title"/>
          </p:nvPr>
        </p:nvSpPr>
        <p:spPr>
          <a:xfrm>
            <a:off x="838080" y="136440"/>
            <a:ext cx="10515240" cy="893160"/>
          </a:xfrm>
          <a:prstGeom prst="rect">
            <a:avLst/>
          </a:prstGeom>
          <a:noFill/>
          <a:ln w="0">
            <a:noFill/>
          </a:ln>
        </p:spPr>
        <p:txBody>
          <a:bodyPr anchor="ctr">
            <a:normAutofit/>
          </a:bodyPr>
          <a:p>
            <a:pPr indent="0" defTabSz="914400">
              <a:lnSpc>
                <a:spcPct val="90000"/>
              </a:lnSpc>
              <a:buNone/>
            </a:pPr>
            <a:r>
              <a:rPr b="0" lang="de-DE" sz="4000" spc="-1" strike="noStrike">
                <a:solidFill>
                  <a:schemeClr val="dk1"/>
                </a:solidFill>
                <a:latin typeface="Calibri"/>
                <a:ea typeface="Calibri"/>
              </a:rPr>
              <a:t>A brief history of AI</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timing>
    <p:tnLst>
      <p:par>
        <p:cTn id="12" dur="indefinite" restart="never" nodeType="tmRoot">
          <p:childTnLst>
            <p:seq>
              <p:cTn id="13" dur="indefinite" nodeType="mainSeq">
                <p:childTnLst>
                  <p:par>
                    <p:cTn id="14" fill="hold">
                      <p:stCondLst>
                        <p:cond delay="indefinite"/>
                      </p:stCondLst>
                      <p:childTnLst>
                        <p:par>
                          <p:cTn id="15" fill="hold">
                            <p:stCondLst>
                              <p:cond delay="0"/>
                            </p:stCondLst>
                            <p:childTnLst>
                              <p:par>
                                <p:cTn id="16" nodeType="clickEffect" fill="hold" presetClass="entr" presetID="10">
                                  <p:stCondLst>
                                    <p:cond delay="0"/>
                                  </p:stCondLst>
                                  <p:childTnLst>
                                    <p:set>
                                      <p:cBhvr>
                                        <p:cTn id="17" dur="1" fill="hold">
                                          <p:stCondLst>
                                            <p:cond delay="0"/>
                                          </p:stCondLst>
                                        </p:cTn>
                                        <p:tgtEl>
                                          <p:spTgt spid="179"/>
                                        </p:tgtEl>
                                        <p:attrNameLst>
                                          <p:attrName>style.visibility</p:attrName>
                                        </p:attrNameLst>
                                      </p:cBhvr>
                                      <p:to>
                                        <p:strVal val="visible"/>
                                      </p:to>
                                    </p:set>
                                    <p:animEffect filter="fade" transition="in">
                                      <p:cBhvr additive="repl">
                                        <p:cTn id="18" dur="500"/>
                                        <p:tgtEl>
                                          <p:spTgt spid="179"/>
                                        </p:tgtEl>
                                      </p:cBhvr>
                                    </p:animEffect>
                                  </p:childTnLst>
                                </p:cTn>
                              </p:par>
                            </p:childTnLst>
                          </p:cTn>
                        </p:par>
                      </p:childTnLst>
                    </p:cTn>
                  </p:par>
                  <p:par>
                    <p:cTn id="19" fill="hold">
                      <p:stCondLst>
                        <p:cond delay="indefinite"/>
                      </p:stCondLst>
                      <p:childTnLst>
                        <p:par>
                          <p:cTn id="20" fill="hold">
                            <p:stCondLst>
                              <p:cond delay="0"/>
                            </p:stCondLst>
                            <p:childTnLst>
                              <p:par>
                                <p:cTn id="21" nodeType="clickEffect" fill="hold" presetClass="entr" presetID="10">
                                  <p:stCondLst>
                                    <p:cond delay="0"/>
                                  </p:stCondLst>
                                  <p:childTnLst>
                                    <p:set>
                                      <p:cBhvr>
                                        <p:cTn id="22" dur="1" fill="hold">
                                          <p:stCondLst>
                                            <p:cond delay="0"/>
                                          </p:stCondLst>
                                        </p:cTn>
                                        <p:tgtEl>
                                          <p:spTgt spid="174"/>
                                        </p:tgtEl>
                                        <p:attrNameLst>
                                          <p:attrName>style.visibility</p:attrName>
                                        </p:attrNameLst>
                                      </p:cBhvr>
                                      <p:to>
                                        <p:strVal val="visible"/>
                                      </p:to>
                                    </p:set>
                                    <p:animEffect filter="fade" transition="in">
                                      <p:cBhvr additive="repl">
                                        <p:cTn id="23" dur="500"/>
                                        <p:tgtEl>
                                          <p:spTgt spid="174"/>
                                        </p:tgtEl>
                                      </p:cBhvr>
                                    </p:animEffect>
                                  </p:childTnLst>
                                </p:cTn>
                              </p:par>
                            </p:childTnLst>
                          </p:cTn>
                        </p:par>
                      </p:childTnLst>
                    </p:cTn>
                  </p:par>
                  <p:par>
                    <p:cTn id="24" fill="hold">
                      <p:stCondLst>
                        <p:cond delay="indefinite"/>
                      </p:stCondLst>
                      <p:childTnLst>
                        <p:par>
                          <p:cTn id="25" fill="hold">
                            <p:stCondLst>
                              <p:cond delay="0"/>
                            </p:stCondLst>
                            <p:childTnLst>
                              <p:par>
                                <p:cTn id="26" nodeType="clickEffect" fill="hold" presetClass="entr" presetID="10">
                                  <p:stCondLst>
                                    <p:cond delay="0"/>
                                  </p:stCondLst>
                                  <p:childTnLst>
                                    <p:set>
                                      <p:cBhvr>
                                        <p:cTn id="27" dur="1" fill="hold">
                                          <p:stCondLst>
                                            <p:cond delay="0"/>
                                          </p:stCondLst>
                                        </p:cTn>
                                        <p:tgtEl>
                                          <p:spTgt spid="200"/>
                                        </p:tgtEl>
                                        <p:attrNameLst>
                                          <p:attrName>style.visibility</p:attrName>
                                        </p:attrNameLst>
                                      </p:cBhvr>
                                      <p:to>
                                        <p:strVal val="visible"/>
                                      </p:to>
                                    </p:set>
                                    <p:animEffect filter="fade" transition="in">
                                      <p:cBhvr additive="repl">
                                        <p:cTn id="28" dur="500"/>
                                        <p:tgtEl>
                                          <p:spTgt spid="2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grpSp>
        <p:nvGrpSpPr>
          <p:cNvPr id="209" name="Gruppieren 11"/>
          <p:cNvGrpSpPr/>
          <p:nvPr/>
        </p:nvGrpSpPr>
        <p:grpSpPr>
          <a:xfrm>
            <a:off x="2584080" y="1452960"/>
            <a:ext cx="6735240" cy="1534680"/>
            <a:chOff x="2584080" y="1452960"/>
            <a:chExt cx="6735240" cy="1534680"/>
          </a:xfrm>
        </p:grpSpPr>
        <p:pic>
          <p:nvPicPr>
            <p:cNvPr id="210" name="Grafik 1" descr=""/>
            <p:cNvPicPr/>
            <p:nvPr/>
          </p:nvPicPr>
          <p:blipFill>
            <a:blip r:embed="rId1"/>
            <a:stretch/>
          </p:blipFill>
          <p:spPr>
            <a:xfrm>
              <a:off x="2584080" y="1452960"/>
              <a:ext cx="5401440" cy="1534680"/>
            </a:xfrm>
            <a:prstGeom prst="rect">
              <a:avLst/>
            </a:prstGeom>
            <a:ln w="0">
              <a:noFill/>
            </a:ln>
            <a:effectLst>
              <a:outerShdw algn="tl" blurRad="291960" dir="2700000" dist="139498" rotWithShape="0">
                <a:srgbClr val="333333">
                  <a:alpha val="65000"/>
                </a:srgbClr>
              </a:outerShdw>
            </a:effectLst>
          </p:spPr>
        </p:pic>
        <p:sp>
          <p:nvSpPr>
            <p:cNvPr id="211" name="Textfeld 8"/>
            <p:cNvSpPr/>
            <p:nvPr/>
          </p:nvSpPr>
          <p:spPr>
            <a:xfrm>
              <a:off x="8173440" y="2081880"/>
              <a:ext cx="114588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Leelawadee"/>
                </a:rPr>
                <a:t>1960-2010</a:t>
              </a:r>
              <a:endParaRPr b="0" lang="de-DE" sz="1400" spc="-1" strike="noStrike">
                <a:solidFill>
                  <a:srgbClr val="000000"/>
                </a:solidFill>
                <a:latin typeface="Calibri"/>
              </a:endParaRPr>
            </a:p>
          </p:txBody>
        </p:sp>
      </p:grpSp>
      <p:grpSp>
        <p:nvGrpSpPr>
          <p:cNvPr id="212" name="Gruppieren 12"/>
          <p:cNvGrpSpPr/>
          <p:nvPr/>
        </p:nvGrpSpPr>
        <p:grpSpPr>
          <a:xfrm>
            <a:off x="2584080" y="3157200"/>
            <a:ext cx="6735240" cy="1504440"/>
            <a:chOff x="2584080" y="3157200"/>
            <a:chExt cx="6735240" cy="1504440"/>
          </a:xfrm>
        </p:grpSpPr>
        <p:pic>
          <p:nvPicPr>
            <p:cNvPr id="213" name="Grafik 2" descr=""/>
            <p:cNvPicPr/>
            <p:nvPr/>
          </p:nvPicPr>
          <p:blipFill>
            <a:blip r:embed="rId2"/>
            <a:stretch/>
          </p:blipFill>
          <p:spPr>
            <a:xfrm>
              <a:off x="2584080" y="3157200"/>
              <a:ext cx="5401440" cy="1504440"/>
            </a:xfrm>
            <a:prstGeom prst="rect">
              <a:avLst/>
            </a:prstGeom>
            <a:ln w="0">
              <a:noFill/>
            </a:ln>
            <a:effectLst>
              <a:outerShdw algn="tl" blurRad="291960" dir="2700000" dist="139498" rotWithShape="0">
                <a:srgbClr val="333333">
                  <a:alpha val="65000"/>
                </a:srgbClr>
              </a:outerShdw>
            </a:effectLst>
          </p:spPr>
        </p:pic>
        <p:sp>
          <p:nvSpPr>
            <p:cNvPr id="214" name="Textfeld 9"/>
            <p:cNvSpPr/>
            <p:nvPr/>
          </p:nvSpPr>
          <p:spPr>
            <a:xfrm>
              <a:off x="8173440" y="3693960"/>
              <a:ext cx="114588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Leelawadee"/>
                </a:rPr>
                <a:t>2005-2025</a:t>
              </a:r>
              <a:endParaRPr b="0" lang="de-DE" sz="1400" spc="-1" strike="noStrike">
                <a:solidFill>
                  <a:srgbClr val="000000"/>
                </a:solidFill>
                <a:latin typeface="Calibri"/>
              </a:endParaRPr>
            </a:p>
          </p:txBody>
        </p:sp>
      </p:grpSp>
      <p:grpSp>
        <p:nvGrpSpPr>
          <p:cNvPr id="215" name="Gruppieren 16"/>
          <p:cNvGrpSpPr/>
          <p:nvPr/>
        </p:nvGrpSpPr>
        <p:grpSpPr>
          <a:xfrm>
            <a:off x="2224080" y="4818960"/>
            <a:ext cx="6677280" cy="1613160"/>
            <a:chOff x="2224080" y="4818960"/>
            <a:chExt cx="6677280" cy="1613160"/>
          </a:xfrm>
        </p:grpSpPr>
        <p:sp>
          <p:nvSpPr>
            <p:cNvPr id="216" name="Textfeld 3"/>
            <p:cNvSpPr/>
            <p:nvPr/>
          </p:nvSpPr>
          <p:spPr>
            <a:xfrm>
              <a:off x="2539080" y="5350680"/>
              <a:ext cx="40824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Leelawadee"/>
                </a:rPr>
                <a:t>…</a:t>
              </a:r>
              <a:endParaRPr b="0" lang="de-DE" sz="1800" spc="-1" strike="noStrike">
                <a:solidFill>
                  <a:srgbClr val="000000"/>
                </a:solidFill>
                <a:latin typeface="Calibri"/>
              </a:endParaRPr>
            </a:p>
          </p:txBody>
        </p:sp>
        <p:pic>
          <p:nvPicPr>
            <p:cNvPr id="217" name="Grafik 4" descr=""/>
            <p:cNvPicPr/>
            <p:nvPr/>
          </p:nvPicPr>
          <p:blipFill>
            <a:blip r:embed="rId3"/>
            <a:stretch/>
          </p:blipFill>
          <p:spPr>
            <a:xfrm>
              <a:off x="5025600" y="4818960"/>
              <a:ext cx="2960280" cy="1593720"/>
            </a:xfrm>
            <a:prstGeom prst="rect">
              <a:avLst/>
            </a:prstGeom>
            <a:ln w="0">
              <a:noFill/>
            </a:ln>
            <a:effectLst>
              <a:outerShdw algn="tl" blurRad="291960" dir="2700000" dist="139498" rotWithShape="0">
                <a:srgbClr val="333333">
                  <a:alpha val="65000"/>
                </a:srgbClr>
              </a:outerShdw>
            </a:effectLst>
          </p:spPr>
        </p:pic>
        <p:pic>
          <p:nvPicPr>
            <p:cNvPr id="218" name="Grafik 5" descr=""/>
            <p:cNvPicPr/>
            <p:nvPr/>
          </p:nvPicPr>
          <p:blipFill>
            <a:blip r:embed="rId4"/>
            <a:stretch/>
          </p:blipFill>
          <p:spPr>
            <a:xfrm>
              <a:off x="4507560" y="4829040"/>
              <a:ext cx="2424960" cy="1593720"/>
            </a:xfrm>
            <a:prstGeom prst="rect">
              <a:avLst/>
            </a:prstGeom>
            <a:ln w="0">
              <a:noFill/>
            </a:ln>
            <a:effectLst>
              <a:outerShdw algn="tl" blurRad="291960" dir="2700000" dist="139498" rotWithShape="0">
                <a:srgbClr val="333333">
                  <a:alpha val="65000"/>
                </a:srgbClr>
              </a:outerShdw>
            </a:effectLst>
          </p:spPr>
        </p:pic>
        <p:pic>
          <p:nvPicPr>
            <p:cNvPr id="219" name="Grafik 6" descr=""/>
            <p:cNvPicPr/>
            <p:nvPr/>
          </p:nvPicPr>
          <p:blipFill>
            <a:blip r:embed="rId5"/>
            <a:stretch/>
          </p:blipFill>
          <p:spPr>
            <a:xfrm>
              <a:off x="4056840" y="4818960"/>
              <a:ext cx="1964880" cy="1593720"/>
            </a:xfrm>
            <a:prstGeom prst="rect">
              <a:avLst/>
            </a:prstGeom>
            <a:ln w="0">
              <a:noFill/>
            </a:ln>
            <a:effectLst>
              <a:outerShdw algn="tl" blurRad="291960" dir="2700000" dist="139498" rotWithShape="0">
                <a:srgbClr val="333333">
                  <a:alpha val="65000"/>
                </a:srgbClr>
              </a:outerShdw>
            </a:effectLst>
          </p:spPr>
        </p:pic>
        <p:sp>
          <p:nvSpPr>
            <p:cNvPr id="220" name="Textfeld 10"/>
            <p:cNvSpPr/>
            <p:nvPr/>
          </p:nvSpPr>
          <p:spPr>
            <a:xfrm>
              <a:off x="8206560" y="5435280"/>
              <a:ext cx="69480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Leelawadee"/>
                </a:rPr>
                <a:t>2022-</a:t>
              </a:r>
              <a:endParaRPr b="0" lang="de-DE" sz="1400" spc="-1" strike="noStrike">
                <a:solidFill>
                  <a:srgbClr val="000000"/>
                </a:solidFill>
                <a:latin typeface="Calibri"/>
              </a:endParaRPr>
            </a:p>
          </p:txBody>
        </p:sp>
        <p:pic>
          <p:nvPicPr>
            <p:cNvPr id="221" name="Grafik 15" descr=""/>
            <p:cNvPicPr/>
            <p:nvPr/>
          </p:nvPicPr>
          <p:blipFill>
            <a:blip r:embed="rId6"/>
            <a:stretch/>
          </p:blipFill>
          <p:spPr>
            <a:xfrm>
              <a:off x="2366640" y="4828320"/>
              <a:ext cx="2571840" cy="1603800"/>
            </a:xfrm>
            <a:prstGeom prst="rect">
              <a:avLst/>
            </a:prstGeom>
            <a:ln w="0">
              <a:noFill/>
            </a:ln>
          </p:spPr>
        </p:pic>
        <p:sp>
          <p:nvSpPr>
            <p:cNvPr id="222" name="Textfeld 7"/>
            <p:cNvSpPr/>
            <p:nvPr/>
          </p:nvSpPr>
          <p:spPr>
            <a:xfrm>
              <a:off x="2224080" y="5194080"/>
              <a:ext cx="5987520" cy="33336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defTabSz="914400">
                <a:lnSpc>
                  <a:spcPct val="100000"/>
                </a:lnSpc>
              </a:pPr>
              <a:r>
                <a:rPr b="1" lang="de-DE" sz="1600" spc="-1" strike="noStrike">
                  <a:solidFill>
                    <a:schemeClr val="dk1"/>
                  </a:solidFill>
                  <a:latin typeface="Leelawadee"/>
                </a:rPr>
                <a:t>The AI revolution in weather and climate modeling</a:t>
              </a:r>
              <a:endParaRPr b="0" lang="de-DE" sz="1600" spc="-1" strike="noStrike">
                <a:solidFill>
                  <a:srgbClr val="000000"/>
                </a:solidFill>
                <a:latin typeface="Calibri"/>
              </a:endParaRPr>
            </a:p>
          </p:txBody>
        </p:sp>
      </p:grpSp>
      <p:sp>
        <p:nvSpPr>
          <p:cNvPr id="223"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Revolutions in weather forecasting</a:t>
            </a:r>
            <a:endParaRPr b="0" lang="de-DE" sz="4000" spc="-1" strike="noStrike">
              <a:solidFill>
                <a:schemeClr val="dk1"/>
              </a:solidFill>
              <a:latin typeface="Calibri"/>
            </a:endParaRPr>
          </a:p>
        </p:txBody>
      </p:sp>
      <p:sp>
        <p:nvSpPr>
          <p:cNvPr id="224" name="Textfeld 14"/>
          <p:cNvSpPr/>
          <p:nvPr/>
        </p:nvSpPr>
        <p:spPr>
          <a:xfrm>
            <a:off x="2250000" y="972720"/>
            <a:ext cx="5358240" cy="363960"/>
          </a:xfrm>
          <a:prstGeom prst="rect">
            <a:avLst/>
          </a:prstGeom>
          <a:solidFill>
            <a:schemeClr val="bg1"/>
          </a:solidFill>
          <a:ln w="0">
            <a:noFill/>
          </a:ln>
          <a:effectLst>
            <a:outerShdw algn="tl" blurRad="50760" dir="2700000" dist="37674" rotWithShape="0">
              <a:srgbClr val="000000">
                <a:alpha val="40000"/>
              </a:srgbClr>
            </a:outerShdw>
          </a:effectLst>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Leelawadee"/>
              </a:rPr>
              <a:t>First successful numerical weather prediction</a:t>
            </a:r>
            <a:endParaRPr b="0" lang="de-DE" sz="1800" spc="-1" strike="noStrike">
              <a:solidFill>
                <a:srgbClr val="000000"/>
              </a:solidFill>
              <a:latin typeface="Calibri"/>
            </a:endParaRPr>
          </a:p>
        </p:txBody>
      </p:sp>
      <p:sp>
        <p:nvSpPr>
          <p:cNvPr id="225" name="Textfeld 17"/>
          <p:cNvSpPr/>
          <p:nvPr/>
        </p:nvSpPr>
        <p:spPr>
          <a:xfrm>
            <a:off x="8238600" y="1029960"/>
            <a:ext cx="630720" cy="30312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400" spc="-1" strike="noStrike">
                <a:solidFill>
                  <a:schemeClr val="dk1"/>
                </a:solidFill>
                <a:latin typeface="Leelawadee"/>
              </a:rPr>
              <a:t>1950</a:t>
            </a:r>
            <a:endParaRPr b="0" lang="de-DE" sz="1400" spc="-1" strike="noStrike">
              <a:solidFill>
                <a:srgbClr val="000000"/>
              </a:solidFill>
              <a:latin typeface="Calibri"/>
            </a:endParaRPr>
          </a:p>
        </p:txBody>
      </p:sp>
      <p:sp>
        <p:nvSpPr>
          <p:cNvPr id="226" name="Rechteck 18"/>
          <p:cNvSpPr/>
          <p:nvPr/>
        </p:nvSpPr>
        <p:spPr>
          <a:xfrm>
            <a:off x="2619360" y="4818960"/>
            <a:ext cx="5366160" cy="16131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1800" spc="-1" strike="noStrike">
              <a:solidFill>
                <a:schemeClr val="lt1"/>
              </a:solidFill>
              <a:latin typeface="Calibri"/>
            </a:endParaRPr>
          </a:p>
        </p:txBody>
      </p:sp>
    </p:spTree>
  </p:cSld>
  <mc:AlternateContent>
    <mc:Choice Requires="p14">
      <p:transition spd="slow" p14:dur="2000"/>
    </mc:Choice>
    <mc:Fallback>
      <p:transition spd="slow"/>
    </mc:Fallback>
  </mc:AlternateContent>
  <p:timing>
    <p:tnLst>
      <p:par>
        <p:cTn id="29" dur="indefinite" restart="never" nodeType="tmRoot">
          <p:childTnLst>
            <p:seq>
              <p:cTn id="30" dur="indefinite" nodeType="mainSeq">
                <p:childTnLst>
                  <p:par>
                    <p:cTn id="31" fill="hold">
                      <p:stCondLst>
                        <p:cond delay="0"/>
                      </p:stCondLst>
                      <p:childTnLst>
                        <p:par>
                          <p:cTn id="32" fill="hold">
                            <p:stCondLst>
                              <p:cond delay="0"/>
                            </p:stCondLst>
                            <p:childTnLst>
                              <p:par>
                                <p:cTn id="33" nodeType="afterEffect" fill="hold" presetClass="entr" presetID="10">
                                  <p:stCondLst>
                                    <p:cond delay="500"/>
                                  </p:stCondLst>
                                  <p:childTnLst>
                                    <p:set>
                                      <p:cBhvr>
                                        <p:cTn id="34" dur="1" fill="hold">
                                          <p:stCondLst>
                                            <p:cond delay="0"/>
                                          </p:stCondLst>
                                        </p:cTn>
                                        <p:tgtEl>
                                          <p:spTgt spid="209"/>
                                        </p:tgtEl>
                                        <p:attrNameLst>
                                          <p:attrName>style.visibility</p:attrName>
                                        </p:attrNameLst>
                                      </p:cBhvr>
                                      <p:to>
                                        <p:strVal val="visible"/>
                                      </p:to>
                                    </p:set>
                                    <p:animEffect filter="fade" transition="in">
                                      <p:cBhvr additive="repl">
                                        <p:cTn id="35" dur="500"/>
                                        <p:tgtEl>
                                          <p:spTgt spid="209"/>
                                        </p:tgtEl>
                                      </p:cBhvr>
                                    </p:animEffect>
                                  </p:childTnLst>
                                </p:cTn>
                              </p:par>
                            </p:childTnLst>
                          </p:cTn>
                        </p:par>
                        <p:par>
                          <p:cTn id="36" fill="hold">
                            <p:stCondLst>
                              <p:cond delay="1000"/>
                            </p:stCondLst>
                            <p:childTnLst>
                              <p:par>
                                <p:cTn id="37" nodeType="afterEffect" fill="hold" presetClass="entr" presetID="10">
                                  <p:stCondLst>
                                    <p:cond delay="500"/>
                                  </p:stCondLst>
                                  <p:childTnLst>
                                    <p:set>
                                      <p:cBhvr>
                                        <p:cTn id="38" dur="1" fill="hold">
                                          <p:stCondLst>
                                            <p:cond delay="0"/>
                                          </p:stCondLst>
                                        </p:cTn>
                                        <p:tgtEl>
                                          <p:spTgt spid="212"/>
                                        </p:tgtEl>
                                        <p:attrNameLst>
                                          <p:attrName>style.visibility</p:attrName>
                                        </p:attrNameLst>
                                      </p:cBhvr>
                                      <p:to>
                                        <p:strVal val="visible"/>
                                      </p:to>
                                    </p:set>
                                    <p:animEffect filter="fade" transition="in">
                                      <p:cBhvr additive="repl">
                                        <p:cTn id="39" dur="500"/>
                                        <p:tgtEl>
                                          <p:spTgt spid="2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7" name="Grafik 3" descr=""/>
          <p:cNvPicPr/>
          <p:nvPr/>
        </p:nvPicPr>
        <p:blipFill>
          <a:blip r:embed="rId1"/>
          <a:srcRect l="50282" t="0" r="0" b="0"/>
          <a:stretch/>
        </p:blipFill>
        <p:spPr>
          <a:xfrm>
            <a:off x="871200" y="2027160"/>
            <a:ext cx="1295640" cy="836640"/>
          </a:xfrm>
          <a:prstGeom prst="rect">
            <a:avLst/>
          </a:prstGeom>
          <a:ln w="0">
            <a:noFill/>
          </a:ln>
        </p:spPr>
      </p:pic>
      <p:sp>
        <p:nvSpPr>
          <p:cNvPr id="228" name="Textfeld 4"/>
          <p:cNvSpPr/>
          <p:nvPr/>
        </p:nvSpPr>
        <p:spPr>
          <a:xfrm>
            <a:off x="1051200" y="4859640"/>
            <a:ext cx="7966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400" spc="-1" strike="noStrike">
                <a:solidFill>
                  <a:schemeClr val="dk1"/>
                </a:solidFill>
                <a:latin typeface="Calibri"/>
              </a:rPr>
              <a:t>2018</a:t>
            </a:r>
            <a:endParaRPr b="0" lang="de-DE" sz="2400" spc="-1" strike="noStrike">
              <a:solidFill>
                <a:srgbClr val="000000"/>
              </a:solidFill>
              <a:latin typeface="Calibri"/>
            </a:endParaRPr>
          </a:p>
        </p:txBody>
      </p:sp>
      <p:sp>
        <p:nvSpPr>
          <p:cNvPr id="229" name="Textfeld 5"/>
          <p:cNvSpPr/>
          <p:nvPr/>
        </p:nvSpPr>
        <p:spPr>
          <a:xfrm>
            <a:off x="3806280" y="4859640"/>
            <a:ext cx="7966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400" spc="-1" strike="noStrike">
                <a:solidFill>
                  <a:schemeClr val="dk1"/>
                </a:solidFill>
                <a:latin typeface="Calibri"/>
              </a:rPr>
              <a:t>2020</a:t>
            </a:r>
            <a:endParaRPr b="0" lang="de-DE" sz="2400" spc="-1" strike="noStrike">
              <a:solidFill>
                <a:srgbClr val="000000"/>
              </a:solidFill>
              <a:latin typeface="Calibri"/>
            </a:endParaRPr>
          </a:p>
        </p:txBody>
      </p:sp>
      <p:sp>
        <p:nvSpPr>
          <p:cNvPr id="230" name="Textfeld 6"/>
          <p:cNvSpPr/>
          <p:nvPr/>
        </p:nvSpPr>
        <p:spPr>
          <a:xfrm>
            <a:off x="6561720" y="4859640"/>
            <a:ext cx="7966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400" spc="-1" strike="noStrike">
                <a:solidFill>
                  <a:schemeClr val="dk1"/>
                </a:solidFill>
                <a:latin typeface="Calibri"/>
              </a:rPr>
              <a:t>2022</a:t>
            </a:r>
            <a:endParaRPr b="0" lang="de-DE" sz="2400" spc="-1" strike="noStrike">
              <a:solidFill>
                <a:srgbClr val="000000"/>
              </a:solidFill>
              <a:latin typeface="Calibri"/>
            </a:endParaRPr>
          </a:p>
        </p:txBody>
      </p:sp>
      <p:sp>
        <p:nvSpPr>
          <p:cNvPr id="231" name="Textfeld 7"/>
          <p:cNvSpPr/>
          <p:nvPr/>
        </p:nvSpPr>
        <p:spPr>
          <a:xfrm>
            <a:off x="9731160" y="4859640"/>
            <a:ext cx="7966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400" spc="-1" strike="noStrike">
                <a:solidFill>
                  <a:schemeClr val="dk1"/>
                </a:solidFill>
                <a:latin typeface="Calibri"/>
              </a:rPr>
              <a:t>2024</a:t>
            </a:r>
            <a:endParaRPr b="0" lang="de-DE" sz="2400" spc="-1" strike="noStrike">
              <a:solidFill>
                <a:srgbClr val="000000"/>
              </a:solidFill>
              <a:latin typeface="Calibri"/>
            </a:endParaRPr>
          </a:p>
        </p:txBody>
      </p:sp>
      <p:sp>
        <p:nvSpPr>
          <p:cNvPr id="232" name="Textfeld 8"/>
          <p:cNvSpPr/>
          <p:nvPr/>
        </p:nvSpPr>
        <p:spPr>
          <a:xfrm>
            <a:off x="8155800" y="4859640"/>
            <a:ext cx="7966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400" spc="-1" strike="noStrike">
                <a:solidFill>
                  <a:schemeClr val="dk1"/>
                </a:solidFill>
                <a:latin typeface="Calibri"/>
              </a:rPr>
              <a:t>2023</a:t>
            </a:r>
            <a:endParaRPr b="0" lang="de-DE" sz="2400" spc="-1" strike="noStrike">
              <a:solidFill>
                <a:srgbClr val="000000"/>
              </a:solidFill>
              <a:latin typeface="Calibri"/>
            </a:endParaRPr>
          </a:p>
        </p:txBody>
      </p:sp>
      <p:sp>
        <p:nvSpPr>
          <p:cNvPr id="233" name="Textfeld 9"/>
          <p:cNvSpPr/>
          <p:nvPr/>
        </p:nvSpPr>
        <p:spPr>
          <a:xfrm>
            <a:off x="5184000" y="4859640"/>
            <a:ext cx="7966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400" spc="-1" strike="noStrike">
                <a:solidFill>
                  <a:schemeClr val="dk1"/>
                </a:solidFill>
                <a:latin typeface="Calibri"/>
              </a:rPr>
              <a:t>2021</a:t>
            </a:r>
            <a:endParaRPr b="0" lang="de-DE" sz="2400" spc="-1" strike="noStrike">
              <a:solidFill>
                <a:srgbClr val="000000"/>
              </a:solidFill>
              <a:latin typeface="Calibri"/>
            </a:endParaRPr>
          </a:p>
        </p:txBody>
      </p:sp>
      <p:sp>
        <p:nvSpPr>
          <p:cNvPr id="234" name="Textfeld 10"/>
          <p:cNvSpPr/>
          <p:nvPr/>
        </p:nvSpPr>
        <p:spPr>
          <a:xfrm>
            <a:off x="2428920" y="4859640"/>
            <a:ext cx="796680" cy="45540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2400" spc="-1" strike="noStrike">
                <a:solidFill>
                  <a:schemeClr val="dk1"/>
                </a:solidFill>
                <a:latin typeface="Calibri"/>
              </a:rPr>
              <a:t>2019</a:t>
            </a:r>
            <a:endParaRPr b="0" lang="de-DE" sz="2400" spc="-1" strike="noStrike">
              <a:solidFill>
                <a:srgbClr val="000000"/>
              </a:solidFill>
              <a:latin typeface="Calibri"/>
            </a:endParaRPr>
          </a:p>
        </p:txBody>
      </p:sp>
      <p:sp>
        <p:nvSpPr>
          <p:cNvPr id="235" name="Textfeld 11"/>
          <p:cNvSpPr/>
          <p:nvPr/>
        </p:nvSpPr>
        <p:spPr>
          <a:xfrm>
            <a:off x="767520" y="2948760"/>
            <a:ext cx="1487880" cy="15840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400" spc="-1" strike="noStrike">
                <a:solidFill>
                  <a:schemeClr val="dk1"/>
                </a:solidFill>
                <a:latin typeface="Calibri"/>
              </a:rPr>
              <a:t>Düben and Bauer: first successful pure ML weather forecast; one field, simple FFN with </a:t>
            </a:r>
            <a:br>
              <a:rPr sz="1400"/>
            </a:br>
            <a:r>
              <a:rPr b="0" lang="de-DE" sz="1400" spc="-1" strike="noStrike">
                <a:solidFill>
                  <a:schemeClr val="dk1"/>
                </a:solidFill>
                <a:latin typeface="Calibri"/>
              </a:rPr>
              <a:t>4 layers</a:t>
            </a:r>
            <a:endParaRPr b="0" lang="de-DE" sz="1400" spc="-1" strike="noStrike">
              <a:solidFill>
                <a:srgbClr val="000000"/>
              </a:solidFill>
              <a:latin typeface="Calibri"/>
            </a:endParaRPr>
          </a:p>
        </p:txBody>
      </p:sp>
      <p:pic>
        <p:nvPicPr>
          <p:cNvPr id="236" name="Grafik 12" descr=""/>
          <p:cNvPicPr/>
          <p:nvPr/>
        </p:nvPicPr>
        <p:blipFill>
          <a:blip r:embed="rId2"/>
          <a:stretch/>
        </p:blipFill>
        <p:spPr>
          <a:xfrm>
            <a:off x="3737880" y="2101680"/>
            <a:ext cx="1253520" cy="687600"/>
          </a:xfrm>
          <a:prstGeom prst="rect">
            <a:avLst/>
          </a:prstGeom>
          <a:ln w="0">
            <a:noFill/>
          </a:ln>
        </p:spPr>
      </p:pic>
      <p:sp>
        <p:nvSpPr>
          <p:cNvPr id="237" name="Textfeld 13"/>
          <p:cNvSpPr/>
          <p:nvPr/>
        </p:nvSpPr>
        <p:spPr>
          <a:xfrm>
            <a:off x="3503880" y="2948760"/>
            <a:ext cx="1487880" cy="11570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pPr>
            <a:r>
              <a:rPr b="0" lang="de-DE" sz="1400" spc="-1" strike="noStrike">
                <a:solidFill>
                  <a:schemeClr val="dk1"/>
                </a:solidFill>
                <a:latin typeface="Calibri"/>
              </a:rPr>
              <a:t>Weyn et al.: U-net, global forecast at 2° resolution, long rollout</a:t>
            </a:r>
            <a:endParaRPr b="0" lang="de-DE" sz="1400" spc="-1" strike="noStrike">
              <a:solidFill>
                <a:srgbClr val="000000"/>
              </a:solidFill>
              <a:latin typeface="Calibri"/>
            </a:endParaRPr>
          </a:p>
        </p:txBody>
      </p:sp>
      <p:pic>
        <p:nvPicPr>
          <p:cNvPr id="238" name="Grafik 14" descr=""/>
          <p:cNvPicPr/>
          <p:nvPr/>
        </p:nvPicPr>
        <p:blipFill>
          <a:blip r:embed="rId3"/>
          <a:stretch/>
        </p:blipFill>
        <p:spPr>
          <a:xfrm>
            <a:off x="6374160" y="1646640"/>
            <a:ext cx="1295640" cy="650880"/>
          </a:xfrm>
          <a:prstGeom prst="rect">
            <a:avLst/>
          </a:prstGeom>
          <a:ln w="0">
            <a:noFill/>
          </a:ln>
        </p:spPr>
      </p:pic>
      <p:sp>
        <p:nvSpPr>
          <p:cNvPr id="239" name="Textfeld 15"/>
          <p:cNvSpPr/>
          <p:nvPr/>
        </p:nvSpPr>
        <p:spPr>
          <a:xfrm>
            <a:off x="6278040" y="2421000"/>
            <a:ext cx="1487880" cy="210204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spcAft>
                <a:spcPts val="799"/>
              </a:spcAft>
            </a:pPr>
            <a:r>
              <a:rPr b="0" lang="de-DE" sz="1400" spc="-1" strike="noStrike">
                <a:solidFill>
                  <a:schemeClr val="dk1"/>
                </a:solidFill>
                <a:latin typeface="Calibri"/>
              </a:rPr>
              <a:t>Keisler: Graph neural network</a:t>
            </a:r>
            <a:endParaRPr b="0" lang="de-DE" sz="1400" spc="-1" strike="noStrike">
              <a:solidFill>
                <a:srgbClr val="000000"/>
              </a:solidFill>
              <a:latin typeface="Calibri"/>
            </a:endParaRPr>
          </a:p>
          <a:p>
            <a:pPr algn="ctr" defTabSz="914400">
              <a:lnSpc>
                <a:spcPct val="100000"/>
              </a:lnSpc>
              <a:spcAft>
                <a:spcPts val="799"/>
              </a:spcAft>
            </a:pPr>
            <a:r>
              <a:rPr b="0" lang="de-DE" sz="1400" spc="-1" strike="noStrike">
                <a:solidFill>
                  <a:schemeClr val="dk1"/>
                </a:solidFill>
                <a:latin typeface="Calibri"/>
              </a:rPr>
              <a:t>Pathak et al.: Fourcastnet</a:t>
            </a:r>
            <a:endParaRPr b="0" lang="de-DE" sz="1400" spc="-1" strike="noStrike">
              <a:solidFill>
                <a:srgbClr val="000000"/>
              </a:solidFill>
              <a:latin typeface="Calibri"/>
            </a:endParaRPr>
          </a:p>
          <a:p>
            <a:pPr algn="ctr" defTabSz="914400">
              <a:lnSpc>
                <a:spcPct val="100000"/>
              </a:lnSpc>
              <a:spcAft>
                <a:spcPts val="799"/>
              </a:spcAft>
            </a:pPr>
            <a:r>
              <a:rPr b="0" lang="de-DE" sz="1400" spc="-1" strike="noStrike">
                <a:solidFill>
                  <a:schemeClr val="dk1"/>
                </a:solidFill>
                <a:latin typeface="Calibri"/>
              </a:rPr>
              <a:t>Bi et al.: Pangu Weather</a:t>
            </a:r>
            <a:endParaRPr b="0" lang="de-DE" sz="1400" spc="-1" strike="noStrike">
              <a:solidFill>
                <a:srgbClr val="000000"/>
              </a:solidFill>
              <a:latin typeface="Calibri"/>
            </a:endParaRPr>
          </a:p>
          <a:p>
            <a:pPr algn="ctr" defTabSz="914400">
              <a:lnSpc>
                <a:spcPct val="100000"/>
              </a:lnSpc>
              <a:spcAft>
                <a:spcPts val="799"/>
              </a:spcAft>
            </a:pPr>
            <a:r>
              <a:rPr b="0" lang="de-DE" sz="1400" spc="-1" strike="noStrike">
                <a:solidFill>
                  <a:schemeClr val="dk1"/>
                </a:solidFill>
                <a:latin typeface="Calibri"/>
              </a:rPr>
              <a:t>Lam et al.: Graphcast</a:t>
            </a:r>
            <a:endParaRPr b="0" lang="de-DE" sz="1400" spc="-1" strike="noStrike">
              <a:solidFill>
                <a:srgbClr val="000000"/>
              </a:solidFill>
              <a:latin typeface="Calibri"/>
            </a:endParaRPr>
          </a:p>
        </p:txBody>
      </p:sp>
      <p:grpSp>
        <p:nvGrpSpPr>
          <p:cNvPr id="240" name="Gruppieren 29"/>
          <p:cNvGrpSpPr/>
          <p:nvPr/>
        </p:nvGrpSpPr>
        <p:grpSpPr>
          <a:xfrm>
            <a:off x="7801920" y="1061280"/>
            <a:ext cx="1449360" cy="966960"/>
            <a:chOff x="7801920" y="1061280"/>
            <a:chExt cx="1449360" cy="966960"/>
          </a:xfrm>
        </p:grpSpPr>
        <p:grpSp>
          <p:nvGrpSpPr>
            <p:cNvPr id="241" name="Gruppieren 30"/>
            <p:cNvGrpSpPr/>
            <p:nvPr/>
          </p:nvGrpSpPr>
          <p:grpSpPr>
            <a:xfrm>
              <a:off x="7801920" y="1061280"/>
              <a:ext cx="1365480" cy="801720"/>
              <a:chOff x="7801920" y="1061280"/>
              <a:chExt cx="1365480" cy="801720"/>
            </a:xfrm>
          </p:grpSpPr>
          <p:pic>
            <p:nvPicPr>
              <p:cNvPr id="242" name="Grafik 36" descr=""/>
              <p:cNvPicPr/>
              <p:nvPr/>
            </p:nvPicPr>
            <p:blipFill>
              <a:blip r:embed="rId4"/>
              <a:srcRect l="0" t="0" r="48369" b="0"/>
              <a:stretch/>
            </p:blipFill>
            <p:spPr>
              <a:xfrm>
                <a:off x="7801920" y="1061280"/>
                <a:ext cx="1330920" cy="801720"/>
              </a:xfrm>
              <a:prstGeom prst="rect">
                <a:avLst/>
              </a:prstGeom>
              <a:ln w="0">
                <a:noFill/>
              </a:ln>
            </p:spPr>
          </p:pic>
          <p:pic>
            <p:nvPicPr>
              <p:cNvPr id="243" name="Grafik 37" descr=""/>
              <p:cNvPicPr/>
              <p:nvPr/>
            </p:nvPicPr>
            <p:blipFill>
              <a:blip r:embed="rId5"/>
              <a:srcRect l="51614" t="0" r="0" b="0"/>
              <a:stretch/>
            </p:blipFill>
            <p:spPr>
              <a:xfrm>
                <a:off x="7920000" y="1061280"/>
                <a:ext cx="1247400" cy="801720"/>
              </a:xfrm>
              <a:prstGeom prst="rect">
                <a:avLst/>
              </a:prstGeom>
              <a:ln w="0">
                <a:noFill/>
              </a:ln>
            </p:spPr>
          </p:pic>
        </p:grpSp>
        <p:sp>
          <p:nvSpPr>
            <p:cNvPr id="244" name="Textfeld 32"/>
            <p:cNvSpPr/>
            <p:nvPr/>
          </p:nvSpPr>
          <p:spPr>
            <a:xfrm>
              <a:off x="8223480" y="1856880"/>
              <a:ext cx="808920" cy="1713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540" spc="-1" strike="noStrike">
                  <a:solidFill>
                    <a:schemeClr val="dk1"/>
                  </a:solidFill>
                  <a:latin typeface="Arial"/>
                </a:rPr>
                <a:t>Forecast time (days)</a:t>
              </a:r>
              <a:endParaRPr b="0" lang="de-DE" sz="540" spc="-1" strike="noStrike">
                <a:solidFill>
                  <a:srgbClr val="000000"/>
                </a:solidFill>
                <a:latin typeface="Calibri"/>
              </a:endParaRPr>
            </a:p>
          </p:txBody>
        </p:sp>
        <p:pic>
          <p:nvPicPr>
            <p:cNvPr id="245" name="Grafik 33" descr=""/>
            <p:cNvPicPr/>
            <p:nvPr/>
          </p:nvPicPr>
          <p:blipFill>
            <a:blip r:embed="rId6"/>
            <a:srcRect l="81821" t="-12044" r="0" b="0"/>
            <a:stretch/>
          </p:blipFill>
          <p:spPr>
            <a:xfrm>
              <a:off x="8523000" y="1669680"/>
              <a:ext cx="284400" cy="85320"/>
            </a:xfrm>
            <a:prstGeom prst="rect">
              <a:avLst/>
            </a:prstGeom>
            <a:ln w="0">
              <a:noFill/>
            </a:ln>
          </p:spPr>
        </p:pic>
        <p:pic>
          <p:nvPicPr>
            <p:cNvPr id="246" name="Grafik 34" descr=""/>
            <p:cNvPicPr/>
            <p:nvPr/>
          </p:nvPicPr>
          <p:blipFill>
            <a:blip r:embed="rId7"/>
            <a:srcRect l="50143" t="-176" r="21014" b="7560"/>
            <a:stretch/>
          </p:blipFill>
          <p:spPr>
            <a:xfrm>
              <a:off x="8507160" y="1631880"/>
              <a:ext cx="451800" cy="70560"/>
            </a:xfrm>
            <a:prstGeom prst="rect">
              <a:avLst/>
            </a:prstGeom>
            <a:ln w="0">
              <a:noFill/>
            </a:ln>
          </p:spPr>
        </p:pic>
        <p:pic>
          <p:nvPicPr>
            <p:cNvPr id="247" name="Grafik 35" descr=""/>
            <p:cNvPicPr/>
            <p:nvPr/>
          </p:nvPicPr>
          <p:blipFill>
            <a:blip r:embed="rId8"/>
            <a:srcRect l="1122" t="10066" r="52054" b="6813"/>
            <a:stretch/>
          </p:blipFill>
          <p:spPr>
            <a:xfrm>
              <a:off x="8517600" y="1595520"/>
              <a:ext cx="733680" cy="63360"/>
            </a:xfrm>
            <a:prstGeom prst="rect">
              <a:avLst/>
            </a:prstGeom>
            <a:ln w="0">
              <a:noFill/>
            </a:ln>
          </p:spPr>
        </p:pic>
      </p:grpSp>
      <p:sp>
        <p:nvSpPr>
          <p:cNvPr id="248" name="Textfeld 39"/>
          <p:cNvSpPr/>
          <p:nvPr/>
        </p:nvSpPr>
        <p:spPr>
          <a:xfrm>
            <a:off x="7872120" y="2058120"/>
            <a:ext cx="1487880" cy="30312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spcAft>
                <a:spcPts val="799"/>
              </a:spcAft>
            </a:pPr>
            <a:r>
              <a:rPr b="0" lang="de-DE" sz="1400" spc="-1" strike="noStrike">
                <a:solidFill>
                  <a:schemeClr val="dk1"/>
                </a:solidFill>
                <a:latin typeface="Calibri"/>
              </a:rPr>
              <a:t>Chen et al.: FuXi</a:t>
            </a:r>
            <a:endParaRPr b="0" lang="de-DE" sz="1400" spc="-1" strike="noStrike">
              <a:solidFill>
                <a:srgbClr val="000000"/>
              </a:solidFill>
              <a:latin typeface="Calibri"/>
            </a:endParaRPr>
          </a:p>
        </p:txBody>
      </p:sp>
      <p:sp>
        <p:nvSpPr>
          <p:cNvPr id="249" name="Textfeld 42"/>
          <p:cNvSpPr/>
          <p:nvPr/>
        </p:nvSpPr>
        <p:spPr>
          <a:xfrm>
            <a:off x="7872120" y="3663360"/>
            <a:ext cx="1487880" cy="104508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spcAft>
                <a:spcPts val="799"/>
              </a:spcAft>
            </a:pPr>
            <a:r>
              <a:rPr b="1" lang="de-DE" sz="1400" spc="-1" strike="noStrike">
                <a:solidFill>
                  <a:srgbClr val="0060aa"/>
                </a:solidFill>
                <a:latin typeface="Calibri"/>
              </a:rPr>
              <a:t>Lessig et al.: AtmoRep</a:t>
            </a:r>
            <a:endParaRPr b="0" lang="de-DE" sz="1400" spc="-1" strike="noStrike">
              <a:solidFill>
                <a:srgbClr val="000000"/>
              </a:solidFill>
              <a:latin typeface="Calibri"/>
            </a:endParaRPr>
          </a:p>
          <a:p>
            <a:pPr algn="ctr" defTabSz="914400">
              <a:lnSpc>
                <a:spcPct val="100000"/>
              </a:lnSpc>
              <a:spcAft>
                <a:spcPts val="799"/>
              </a:spcAft>
            </a:pPr>
            <a:r>
              <a:rPr b="0" lang="de-DE" sz="1400" spc="-1" strike="noStrike">
                <a:solidFill>
                  <a:srgbClr val="0060aa"/>
                </a:solidFill>
                <a:latin typeface="Calibri"/>
              </a:rPr>
              <a:t>Nguyen et al.: ClimaX</a:t>
            </a:r>
            <a:endParaRPr b="0" lang="de-DE" sz="1400" spc="-1" strike="noStrike">
              <a:solidFill>
                <a:srgbClr val="000000"/>
              </a:solidFill>
              <a:latin typeface="Calibri"/>
            </a:endParaRPr>
          </a:p>
        </p:txBody>
      </p:sp>
      <p:pic>
        <p:nvPicPr>
          <p:cNvPr id="250" name="Grafik 44" descr=""/>
          <p:cNvPicPr/>
          <p:nvPr/>
        </p:nvPicPr>
        <p:blipFill>
          <a:blip r:embed="rId9"/>
          <a:stretch/>
        </p:blipFill>
        <p:spPr>
          <a:xfrm>
            <a:off x="7940160" y="2712960"/>
            <a:ext cx="1351800" cy="982800"/>
          </a:xfrm>
          <a:prstGeom prst="rect">
            <a:avLst/>
          </a:prstGeom>
          <a:ln w="0">
            <a:noFill/>
          </a:ln>
        </p:spPr>
      </p:pic>
      <p:pic>
        <p:nvPicPr>
          <p:cNvPr id="251" name="Grafik 46" descr=""/>
          <p:cNvPicPr/>
          <p:nvPr/>
        </p:nvPicPr>
        <p:blipFill>
          <a:blip r:embed="rId10"/>
          <a:stretch/>
        </p:blipFill>
        <p:spPr>
          <a:xfrm>
            <a:off x="9451800" y="1606320"/>
            <a:ext cx="1378440" cy="789480"/>
          </a:xfrm>
          <a:prstGeom prst="rect">
            <a:avLst/>
          </a:prstGeom>
          <a:ln w="0">
            <a:noFill/>
          </a:ln>
        </p:spPr>
      </p:pic>
      <p:sp>
        <p:nvSpPr>
          <p:cNvPr id="252" name="Textfeld 47"/>
          <p:cNvSpPr/>
          <p:nvPr/>
        </p:nvSpPr>
        <p:spPr>
          <a:xfrm>
            <a:off x="9397080" y="2450160"/>
            <a:ext cx="1487880" cy="516600"/>
          </a:xfrm>
          <a:prstGeom prst="rect">
            <a:avLst/>
          </a:prstGeom>
          <a:noFill/>
          <a:ln w="0">
            <a:noFill/>
          </a:ln>
        </p:spPr>
        <p:style>
          <a:lnRef idx="0"/>
          <a:fillRef idx="0"/>
          <a:effectRef idx="0"/>
          <a:fontRef idx="minor"/>
        </p:style>
        <p:txBody>
          <a:bodyPr lIns="90000" rIns="90000" tIns="45000" bIns="45000" anchor="t">
            <a:spAutoFit/>
          </a:bodyPr>
          <a:p>
            <a:pPr algn="ctr" defTabSz="914400">
              <a:lnSpc>
                <a:spcPct val="100000"/>
              </a:lnSpc>
              <a:spcAft>
                <a:spcPts val="799"/>
              </a:spcAft>
            </a:pPr>
            <a:r>
              <a:rPr b="0" lang="de-DE" sz="1400" spc="-1" strike="noStrike">
                <a:solidFill>
                  <a:srgbClr val="0060aa"/>
                </a:solidFill>
                <a:latin typeface="Calibri"/>
              </a:rPr>
              <a:t>Bodnar et al.: Aurora</a:t>
            </a:r>
            <a:endParaRPr b="0" lang="de-DE" sz="1400" spc="-1" strike="noStrike">
              <a:solidFill>
                <a:srgbClr val="000000"/>
              </a:solidFill>
              <a:latin typeface="Calibri"/>
            </a:endParaRPr>
          </a:p>
        </p:txBody>
      </p:sp>
      <p:sp>
        <p:nvSpPr>
          <p:cNvPr id="253" name="Pfeil: Fünfeck 48"/>
          <p:cNvSpPr/>
          <p:nvPr/>
        </p:nvSpPr>
        <p:spPr>
          <a:xfrm>
            <a:off x="1836000" y="5489280"/>
            <a:ext cx="8304480" cy="196560"/>
          </a:xfrm>
          <a:prstGeom prst="homePlate">
            <a:avLst>
              <a:gd name="adj" fmla="val 16439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de-DE" sz="2400" spc="-1" strike="noStrike">
              <a:solidFill>
                <a:schemeClr val="lt1"/>
              </a:solidFill>
              <a:latin typeface="Calibri"/>
            </a:endParaRPr>
          </a:p>
        </p:txBody>
      </p:sp>
      <p:sp>
        <p:nvSpPr>
          <p:cNvPr id="254" name="Textfeld 49"/>
          <p:cNvSpPr/>
          <p:nvPr/>
        </p:nvSpPr>
        <p:spPr>
          <a:xfrm>
            <a:off x="5096160" y="5755680"/>
            <a:ext cx="1820880" cy="29304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340" spc="-1" strike="noStrike">
                <a:solidFill>
                  <a:schemeClr val="dk1"/>
                </a:solidFill>
                <a:latin typeface="Calibri"/>
              </a:rPr>
              <a:t>only end-to-end models</a:t>
            </a:r>
            <a:endParaRPr b="0" lang="de-DE" sz="1340" spc="-1" strike="noStrike">
              <a:solidFill>
                <a:srgbClr val="000000"/>
              </a:solidFill>
              <a:latin typeface="Calibri"/>
            </a:endParaRPr>
          </a:p>
        </p:txBody>
      </p:sp>
      <p:sp>
        <p:nvSpPr>
          <p:cNvPr id="255" name="PlaceHolder 1"/>
          <p:cNvSpPr>
            <a:spLocks noGrp="1"/>
          </p:cNvSpPr>
          <p:nvPr>
            <p:ph type="title"/>
          </p:nvPr>
        </p:nvSpPr>
        <p:spPr>
          <a:xfrm>
            <a:off x="838080" y="136440"/>
            <a:ext cx="10515240" cy="893160"/>
          </a:xfrm>
          <a:prstGeom prst="rect">
            <a:avLst/>
          </a:prstGeom>
          <a:noFill/>
          <a:ln w="0">
            <a:noFill/>
          </a:ln>
        </p:spPr>
        <p:txBody>
          <a:bodyPr anchor="ctr">
            <a:noAutofit/>
          </a:bodyPr>
          <a:p>
            <a:pPr indent="0" defTabSz="914400">
              <a:lnSpc>
                <a:spcPct val="90000"/>
              </a:lnSpc>
              <a:buNone/>
            </a:pPr>
            <a:r>
              <a:rPr b="0" lang="de-DE" sz="4000" spc="-1" strike="noStrike">
                <a:solidFill>
                  <a:schemeClr val="dk1"/>
                </a:solidFill>
                <a:latin typeface="Leelawadee"/>
              </a:rPr>
              <a:t>The AI revolution for weather and climate</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0">
  <p:cSld>
    <p:spTree>
      <p:nvGrpSpPr>
        <p:cNvPr id="1" name=""/>
        <p:cNvGrpSpPr/>
        <p:nvPr/>
      </p:nvGrpSpPr>
      <p:grpSpPr>
        <a:xfrm>
          <a:off x="0" y="0"/>
          <a:ext cx="0" cy="0"/>
          <a:chOff x="0" y="0"/>
          <a:chExt cx="0" cy="0"/>
        </a:xfrm>
      </p:grpSpPr>
      <p:pic>
        <p:nvPicPr>
          <p:cNvPr id="256" name="Grafik 2" descr=""/>
          <p:cNvPicPr/>
          <p:nvPr/>
        </p:nvPicPr>
        <p:blipFill>
          <a:blip r:embed="rId1"/>
          <a:stretch/>
        </p:blipFill>
        <p:spPr>
          <a:xfrm>
            <a:off x="539280" y="3078360"/>
            <a:ext cx="7875360" cy="2527920"/>
          </a:xfrm>
          <a:prstGeom prst="rect">
            <a:avLst/>
          </a:prstGeom>
          <a:ln w="0">
            <a:noFill/>
          </a:ln>
        </p:spPr>
      </p:pic>
      <p:sp>
        <p:nvSpPr>
          <p:cNvPr id="257" name="Textfeld 3"/>
          <p:cNvSpPr/>
          <p:nvPr/>
        </p:nvSpPr>
        <p:spPr>
          <a:xfrm>
            <a:off x="9525240" y="3011760"/>
            <a:ext cx="1304280" cy="36396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800" spc="-1" strike="noStrike">
                <a:solidFill>
                  <a:schemeClr val="dk1"/>
                </a:solidFill>
                <a:latin typeface="Calibri"/>
              </a:rPr>
              <a:t>Model error</a:t>
            </a:r>
            <a:endParaRPr b="0" lang="de-DE" sz="1800" spc="-1" strike="noStrike">
              <a:solidFill>
                <a:srgbClr val="000000"/>
              </a:solidFill>
              <a:latin typeface="Calibri"/>
            </a:endParaRPr>
          </a:p>
        </p:txBody>
      </p:sp>
      <p:pic>
        <p:nvPicPr>
          <p:cNvPr id="258" name="Grafik 4" descr=""/>
          <p:cNvPicPr/>
          <p:nvPr/>
        </p:nvPicPr>
        <p:blipFill>
          <a:blip r:embed="rId2"/>
          <a:stretch/>
        </p:blipFill>
        <p:spPr>
          <a:xfrm>
            <a:off x="8661600" y="3407040"/>
            <a:ext cx="2889000" cy="2199240"/>
          </a:xfrm>
          <a:prstGeom prst="rect">
            <a:avLst/>
          </a:prstGeom>
          <a:ln w="0">
            <a:noFill/>
          </a:ln>
        </p:spPr>
      </p:pic>
      <p:sp>
        <p:nvSpPr>
          <p:cNvPr id="259" name="Textfeld 5"/>
          <p:cNvSpPr/>
          <p:nvPr/>
        </p:nvSpPr>
        <p:spPr>
          <a:xfrm>
            <a:off x="788400" y="5807880"/>
            <a:ext cx="1837800" cy="2494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00000"/>
              </a:lnSpc>
            </a:pPr>
            <a:r>
              <a:rPr b="0" lang="de-DE" sz="1050" spc="-1" strike="noStrike">
                <a:solidFill>
                  <a:schemeClr val="dk1"/>
                </a:solidFill>
                <a:latin typeface="Calibri"/>
              </a:rPr>
              <a:t>Düben and Bauer (</a:t>
            </a:r>
            <a:r>
              <a:rPr b="0" lang="de-DE" sz="1050" spc="-1" strike="noStrike" u="sng">
                <a:solidFill>
                  <a:schemeClr val="dk1"/>
                </a:solidFill>
                <a:uFillTx/>
                <a:latin typeface="Calibri"/>
                <a:hlinkClick r:id="rId3"/>
              </a:rPr>
              <a:t>GMD, 2018</a:t>
            </a:r>
            <a:r>
              <a:rPr b="0" lang="de-DE" sz="1050" spc="-1" strike="noStrike">
                <a:solidFill>
                  <a:schemeClr val="dk1"/>
                </a:solidFill>
                <a:latin typeface="Calibri"/>
              </a:rPr>
              <a:t>)</a:t>
            </a:r>
            <a:endParaRPr b="0" lang="de-DE" sz="1050" spc="-1" strike="noStrike">
              <a:solidFill>
                <a:srgbClr val="000000"/>
              </a:solidFill>
              <a:latin typeface="Calibri"/>
            </a:endParaRPr>
          </a:p>
        </p:txBody>
      </p:sp>
      <p:sp>
        <p:nvSpPr>
          <p:cNvPr id="260" name="Textfeld 6"/>
          <p:cNvSpPr/>
          <p:nvPr/>
        </p:nvSpPr>
        <p:spPr>
          <a:xfrm>
            <a:off x="609120" y="1583640"/>
            <a:ext cx="9343440" cy="1324080"/>
          </a:xfrm>
          <a:prstGeom prst="rect">
            <a:avLst/>
          </a:prstGeom>
          <a:noFill/>
          <a:ln w="0">
            <a:noFill/>
          </a:ln>
        </p:spPr>
        <p:style>
          <a:lnRef idx="0"/>
          <a:fillRef idx="0"/>
          <a:effectRef idx="0"/>
          <a:fontRef idx="minor"/>
        </p:style>
        <p:txBody>
          <a:bodyPr wrap="none" lIns="90000" rIns="90000" tIns="45000" bIns="45000" anchor="t">
            <a:spAutoFit/>
          </a:bodyPr>
          <a:p>
            <a:pPr defTabSz="914400">
              <a:lnSpc>
                <a:spcPct val="150000"/>
              </a:lnSpc>
            </a:pPr>
            <a:r>
              <a:rPr b="1" lang="de-DE" sz="1800" spc="-1" strike="noStrike">
                <a:solidFill>
                  <a:schemeClr val="dk1"/>
                </a:solidFill>
                <a:latin typeface="Calibri"/>
              </a:rPr>
              <a:t>2018:</a:t>
            </a:r>
            <a:r>
              <a:rPr b="0" lang="de-DE" sz="1800" spc="-1" strike="noStrike">
                <a:solidFill>
                  <a:schemeClr val="dk1"/>
                </a:solidFill>
                <a:latin typeface="Calibri"/>
              </a:rPr>
              <a:t> First trial of a pure ML model: FNN with 4 layers </a:t>
            </a:r>
            <a:endParaRPr b="0" lang="de-DE" sz="1800" spc="-1" strike="noStrike">
              <a:solidFill>
                <a:srgbClr val="000000"/>
              </a:solidFill>
              <a:latin typeface="Calibri"/>
            </a:endParaRPr>
          </a:p>
          <a:p>
            <a:pPr defTabSz="914400">
              <a:lnSpc>
                <a:spcPct val="150000"/>
              </a:lnSpc>
            </a:pPr>
            <a:r>
              <a:rPr b="0" i="1" lang="de-DE" sz="1800" spc="-1" strike="noStrike">
                <a:solidFill>
                  <a:schemeClr val="dk1"/>
                </a:solidFill>
                <a:latin typeface="Calibri"/>
              </a:rPr>
              <a:t>Input: </a:t>
            </a:r>
            <a:r>
              <a:rPr b="0" lang="de-DE" sz="1800" spc="-1" strike="noStrike">
                <a:solidFill>
                  <a:schemeClr val="dk1"/>
                </a:solidFill>
                <a:latin typeface="Calibri"/>
              </a:rPr>
              <a:t>hourly Z500, 1 pressure level, 1860 grid points (6° resolution), 67200 snap shots 2010—2017</a:t>
            </a:r>
            <a:endParaRPr b="0" lang="de-DE" sz="1800" spc="-1" strike="noStrike">
              <a:solidFill>
                <a:srgbClr val="000000"/>
              </a:solidFill>
              <a:latin typeface="Calibri"/>
            </a:endParaRPr>
          </a:p>
          <a:p>
            <a:pPr defTabSz="914400">
              <a:lnSpc>
                <a:spcPct val="150000"/>
              </a:lnSpc>
            </a:pPr>
            <a:r>
              <a:rPr b="0" i="1" lang="de-DE" sz="1800" spc="-1" strike="noStrike">
                <a:solidFill>
                  <a:schemeClr val="dk1"/>
                </a:solidFill>
                <a:latin typeface="Calibri"/>
              </a:rPr>
              <a:t>Output: </a:t>
            </a:r>
            <a:r>
              <a:rPr b="0" lang="de-DE" sz="1800" spc="-1" strike="noStrike">
                <a:solidFill>
                  <a:schemeClr val="dk1"/>
                </a:solidFill>
                <a:latin typeface="Calibri"/>
              </a:rPr>
              <a:t>Z500 up to 120 hours ahead (autoregressive rollout)</a:t>
            </a:r>
            <a:endParaRPr b="0" lang="de-DE" sz="1800" spc="-1" strike="noStrike">
              <a:solidFill>
                <a:srgbClr val="000000"/>
              </a:solidFill>
              <a:latin typeface="Calibri"/>
            </a:endParaRPr>
          </a:p>
        </p:txBody>
      </p:sp>
      <p:sp>
        <p:nvSpPr>
          <p:cNvPr id="261" name="PlaceHolder 1"/>
          <p:cNvSpPr>
            <a:spLocks noGrp="1"/>
          </p:cNvSpPr>
          <p:nvPr>
            <p:ph type="title"/>
          </p:nvPr>
        </p:nvSpPr>
        <p:spPr>
          <a:xfrm>
            <a:off x="838080" y="136440"/>
            <a:ext cx="10515240" cy="893160"/>
          </a:xfrm>
          <a:prstGeom prst="rect">
            <a:avLst/>
          </a:prstGeom>
          <a:noFill/>
          <a:ln w="0">
            <a:noFill/>
          </a:ln>
        </p:spPr>
        <p:txBody>
          <a:bodyPr anchor="ctr">
            <a:normAutofit fontScale="93507"/>
          </a:bodyPr>
          <a:p>
            <a:pPr indent="0" defTabSz="914400">
              <a:lnSpc>
                <a:spcPct val="90000"/>
              </a:lnSpc>
              <a:buNone/>
            </a:pPr>
            <a:r>
              <a:rPr b="0" lang="de-DE" sz="4000" spc="-1" strike="noStrike">
                <a:solidFill>
                  <a:schemeClr val="dk1"/>
                </a:solidFill>
                <a:latin typeface="Calibri"/>
                <a:ea typeface="Calibri"/>
              </a:rPr>
              <a:t>A few milestones on the path to AI weather forecasts</a:t>
            </a:r>
            <a:endParaRPr b="0" lang="de-DE" sz="4000" spc="-1" strike="noStrike">
              <a:solidFill>
                <a:schemeClr val="dk1"/>
              </a:solidFill>
              <a:latin typeface="Calibri"/>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6.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Collabora_Office/23.05.13.1$Linux_X86_64 LibreOffice_project/964a4530ffe277dd71d11632561a22cc9679498a</Application>
  <AppVersion>15.0000</AppVersion>
  <Words>2425</Words>
  <Paragraphs>319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2024-03-18T09:03:12Z</dcterms:created>
  <dc:creator>Schultz, Martin</dc:creator>
  <dc:description/>
  <dc:language>de-DE</dc:language>
  <cp:lastModifiedBy>Schultz, Martin</cp:lastModifiedBy>
  <dcterms:modified xsi:type="dcterms:W3CDTF">2024-06-12T08:47:04Z</dcterms:modified>
  <cp:revision>40</cp:revision>
  <dc:subject/>
  <dc:title>PowerPoint-Präsentation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31</vt:r8>
  </property>
  <property fmtid="{D5CDD505-2E9C-101B-9397-08002B2CF9AE}" pid="3" name="Notes">
    <vt:r8>7</vt:r8>
  </property>
  <property fmtid="{D5CDD505-2E9C-101B-9397-08002B2CF9AE}" pid="4" name="PresentationFormat">
    <vt:lpwstr>Breitbild</vt:lpwstr>
  </property>
  <property fmtid="{D5CDD505-2E9C-101B-9397-08002B2CF9AE}" pid="5" name="Slides">
    <vt:r8>56</vt:r8>
  </property>
</Properties>
</file>